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65" r:id="rId3"/>
    <p:sldId id="426" r:id="rId5"/>
    <p:sldId id="341" r:id="rId6"/>
    <p:sldId id="389" r:id="rId7"/>
    <p:sldId id="258" r:id="rId8"/>
    <p:sldId id="368" r:id="rId9"/>
    <p:sldId id="369" r:id="rId10"/>
    <p:sldId id="295" r:id="rId11"/>
    <p:sldId id="298" r:id="rId12"/>
    <p:sldId id="372" r:id="rId13"/>
    <p:sldId id="378" r:id="rId14"/>
    <p:sldId id="379" r:id="rId15"/>
    <p:sldId id="400" r:id="rId16"/>
    <p:sldId id="394" r:id="rId17"/>
    <p:sldId id="374" r:id="rId18"/>
    <p:sldId id="319" r:id="rId19"/>
    <p:sldId id="320" r:id="rId20"/>
    <p:sldId id="362" r:id="rId21"/>
    <p:sldId id="364" r:id="rId22"/>
    <p:sldId id="380" r:id="rId23"/>
    <p:sldId id="381" r:id="rId24"/>
    <p:sldId id="395" r:id="rId25"/>
    <p:sldId id="324" r:id="rId26"/>
    <p:sldId id="325" r:id="rId27"/>
    <p:sldId id="326" r:id="rId28"/>
    <p:sldId id="385" r:id="rId29"/>
    <p:sldId id="397" r:id="rId30"/>
    <p:sldId id="375" r:id="rId31"/>
    <p:sldId id="356" r:id="rId32"/>
    <p:sldId id="387" r:id="rId33"/>
    <p:sldId id="388" r:id="rId34"/>
    <p:sldId id="354" r:id="rId35"/>
    <p:sldId id="357" r:id="rId36"/>
    <p:sldId id="360" r:id="rId37"/>
    <p:sldId id="361" r:id="rId38"/>
    <p:sldId id="398" r:id="rId39"/>
    <p:sldId id="393" r:id="rId40"/>
    <p:sldId id="399" r:id="rId41"/>
  </p:sldIdLst>
  <p:sldSz cx="12801600" cy="7200900"/>
  <p:notesSz cx="6858000" cy="9144000"/>
  <p:custDataLst>
    <p:tags r:id="rId45"/>
  </p:custDataLst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00"/>
    <a:srgbClr val="F5FE86"/>
    <a:srgbClr val="760000"/>
    <a:srgbClr val="FCA3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3" autoAdjust="0"/>
    <p:restoredTop sz="81316" autoAdjust="0"/>
  </p:normalViewPr>
  <p:slideViewPr>
    <p:cSldViewPr>
      <p:cViewPr varScale="1">
        <p:scale>
          <a:sx n="88" d="100"/>
          <a:sy n="88" d="100"/>
        </p:scale>
        <p:origin x="462" y="96"/>
      </p:cViewPr>
      <p:guideLst>
        <p:guide orient="horz" pos="226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tags" Target="tags/tag12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C03DA-8B7D-447E-9C29-3A60D78EE7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699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670" algn="l" defTabSz="10699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69975" algn="l" defTabSz="10699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4645" algn="l" defTabSz="10699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39950" algn="l" defTabSz="10699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74620" algn="l" defTabSz="10699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09290" algn="l" defTabSz="10699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44595" algn="l" defTabSz="10699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79265" algn="l" defTabSz="10699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各位老师，大家好，我是。。。，今天来</a:t>
            </a:r>
            <a:r>
              <a:rPr lang="zh-CN" altLang="en-US"/>
              <a:t>跟大家交流一下</a:t>
            </a:r>
            <a:r>
              <a:rPr lang="zh-CN" altLang="en-US" dirty="0"/>
              <a:t>读秀知识库这个产品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8C977-A2E7-4B4A-8C1D-DD5B63C582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除检索出相关的其他文献类型之外，本馆购买的纸本图书，电子本图书都可以一站式检索出来。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读秀提供的一站式检索服务，通过目次检索，深入检索图书内容，使读者的检索内容更加全面；</a:t>
            </a:r>
            <a:endParaRPr lang="en-US" altLang="zh-CN" dirty="0"/>
          </a:p>
          <a:p>
            <a:pPr marL="0" marR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通过一站式检索的关联检索，来查找相关的知识、相关的人物及其他文献类型</a:t>
            </a:r>
            <a:endParaRPr lang="en-US" altLang="zh-CN" dirty="0"/>
          </a:p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通过对电子本与纸本馆藏的一站式检索，节省了读者检索时间；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当我们通过各种方式找到这本书以后，怎样能获取到这本书的原文呢，接下来我们了解下读秀的图书获取服务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对于本馆已有的电子全文，我们可以直接点击“包库全文阅读”，在线阅读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ea typeface="+mn-ea"/>
              </a:rPr>
              <a:t>打开馆内的电子馆藏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本馆有本书馆藏纸书的话，做为图书馆的忠实用户，第一时间肯定想到的是去图书馆查询，或上图书馆</a:t>
            </a:r>
            <a:r>
              <a:rPr lang="en-US" altLang="zh-CN" dirty="0"/>
              <a:t>OPAC</a:t>
            </a:r>
            <a:r>
              <a:rPr lang="zh-CN" altLang="en-US" dirty="0"/>
              <a:t>系统进行查阅。为了让我们的老师、同学更节省时间，更方便。读秀可和单位</a:t>
            </a:r>
            <a:r>
              <a:rPr lang="en-US" altLang="zh-CN" dirty="0"/>
              <a:t>OPAC</a:t>
            </a:r>
            <a:r>
              <a:rPr lang="zh-CN" altLang="en-US" dirty="0"/>
              <a:t>系统做对接，点击本馆“馆藏纸本”按钮，可跳转至图书馆</a:t>
            </a:r>
            <a:r>
              <a:rPr lang="zh-CN" altLang="en-US" baseline="0" dirty="0"/>
              <a:t> </a:t>
            </a:r>
            <a:r>
              <a:rPr lang="en-US" altLang="zh-CN" baseline="0" dirty="0"/>
              <a:t>OPAC</a:t>
            </a:r>
            <a:r>
              <a:rPr lang="zh-CN" altLang="en-US" baseline="0" dirty="0"/>
              <a:t>系统，进行查寻馆藏信息，借阅历史等。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点击馆藏纸本，可进入馆藏</a:t>
            </a:r>
            <a:r>
              <a:rPr lang="en-US" altLang="zh-CN" dirty="0"/>
              <a:t>OPAC</a:t>
            </a:r>
            <a:r>
              <a:rPr lang="zh-CN" altLang="en-US" dirty="0"/>
              <a:t>系统，查看纸本书的在架情况，借阅纸本馆藏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如果本馆没有的资源呢？别担心，我们提供了全国图书馆藏联合目录系统，一目了然的知道都哪些馆有收藏，同时还提供了馆藏推荐购系统，图书管理员可针对读者的需求订购馆藏。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更重要的是读秀提供了部分试读和图书馆文献传递服务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我们通过试读可以看到图书的书名页、版权页、前言页、完整的目录页、及部分正文页，试读就如一个开放的图书超市，让我们自主浏览并观赏到图书的原版原貌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在介绍读秀之前呢，我先来分享一下读秀的用户数，在国内，读秀的用户数超过五千家，涵盖</a:t>
            </a:r>
            <a:r>
              <a:rPr lang="en-US" altLang="zh-CN" dirty="0"/>
              <a:t>985</a:t>
            </a:r>
            <a:r>
              <a:rPr lang="zh-CN" altLang="en-US" dirty="0"/>
              <a:t>、</a:t>
            </a:r>
            <a:r>
              <a:rPr lang="en-US" altLang="zh-CN" dirty="0"/>
              <a:t>211</a:t>
            </a:r>
            <a:r>
              <a:rPr lang="zh-CN" altLang="en-US" dirty="0"/>
              <a:t>、本科高职高专、中小学、公共图书馆、研究院等各类图书馆，海外用户超过</a:t>
            </a:r>
            <a:r>
              <a:rPr lang="en-US" altLang="zh-CN" dirty="0"/>
              <a:t>150</a:t>
            </a:r>
            <a:r>
              <a:rPr lang="zh-CN" altLang="en-US" dirty="0"/>
              <a:t>家，基本常青藤大学都使用了我们的读秀，为什么读秀有这么大的用户量呢？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当我们通过试读确定这本书是我们所需时，就可以通过目录提示的页码，以及自己的邮箱，确认提交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咨询成功之后，所需正文可以很快的传递到我们的邮箱中去，直接点击链接就可以在线阅读了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不需要安装单独的阅读器，浏览器可以直接打开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如果以上途径都不能获取，比如</a:t>
            </a:r>
            <a:r>
              <a:rPr lang="en-US" altLang="zh-CN" dirty="0"/>
              <a:t>《</a:t>
            </a:r>
            <a:r>
              <a:rPr lang="zh-CN" altLang="en-US" dirty="0"/>
              <a:t>八月迷雾</a:t>
            </a:r>
            <a:r>
              <a:rPr lang="en-US" altLang="zh-CN" dirty="0"/>
              <a:t>》</a:t>
            </a:r>
            <a:r>
              <a:rPr lang="zh-CN" altLang="en-US" dirty="0"/>
              <a:t>这本书，我们还提供了</a:t>
            </a:r>
            <a:r>
              <a:rPr lang="en-US" altLang="zh-CN" dirty="0"/>
              <a:t>3</a:t>
            </a:r>
            <a:r>
              <a:rPr lang="zh-CN" altLang="en-US" dirty="0"/>
              <a:t>个网络书店的直接链接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读秀是图书获取服务的集大成者，不仅集成本图书馆已购的纸本资源和电子本资源，还集成了全国图书馆馆藏，对接图书馆文献传递服务，并且针对读者需求提供荐购系统。满足读者查资料获取资料的基本需求。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当我们有了这样一个</a:t>
            </a:r>
            <a:r>
              <a:rPr lang="zh-CN" alt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方便的</a:t>
            </a:r>
            <a:r>
              <a:rPr lang="zh-CN" altLang="zh-CN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图书检索系统，是不是就能够满足读者的需求了呢？可能还不够！</a:t>
            </a:r>
            <a:r>
              <a:rPr lang="zh-CN" alt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在时间日渐宝贵的今天，</a:t>
            </a:r>
            <a:r>
              <a:rPr lang="zh-CN" altLang="zh-CN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为了找一个知识点，去借纸书太繁琐了，去看电子书也太</a:t>
            </a:r>
            <a:r>
              <a:rPr lang="zh-CN" alt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麻烦</a:t>
            </a:r>
            <a:r>
              <a:rPr lang="zh-CN" altLang="zh-CN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了。所以我们设计了全文检索，</a:t>
            </a:r>
            <a:r>
              <a:rPr lang="zh-CN" alt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就是知识点阅读</a:t>
            </a:r>
            <a:r>
              <a:rPr lang="zh-CN" altLang="zh-CN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zh-CN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以拿破仑为例：从横扫欧洲到兵败滑铁卢，是什么原因造成他失败了呢？</a:t>
            </a:r>
            <a:endParaRPr lang="en-US" altLang="zh-CN" dirty="0"/>
          </a:p>
          <a:p>
            <a:r>
              <a:rPr lang="zh-CN" altLang="en-US" dirty="0"/>
              <a:t>我们带着问题在读秀“知识”频道输入“拿破仑失败的原因”并进行检索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在知识频道检索结果不再是一本一本的图书，是以知识点形成的条目来展示的，而且这些知识点来自不同的书籍，读秀帮我们从</a:t>
            </a:r>
            <a:r>
              <a:rPr lang="en-US" altLang="zh-CN" dirty="0"/>
              <a:t>315</a:t>
            </a:r>
            <a:r>
              <a:rPr lang="zh-CN" altLang="en-US" dirty="0"/>
              <a:t>万册图书中查找相关知识点，这些书中都讲到了拿破仑失败的原因，我们来看下这些书的分布情况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第一本：工业技术类，第二本：社会科学总论，第三本：军事类，第四本：语言类</a:t>
            </a:r>
            <a:endParaRPr lang="en-US" altLang="zh-CN" dirty="0"/>
          </a:p>
          <a:p>
            <a:r>
              <a:rPr lang="zh-CN" altLang="en-US" dirty="0"/>
              <a:t>当我们研究拿破仑失败的原因这个知识点的时候，我们不会想到，除了军事类以外，竟然还有这么多类别的图书也涵盖这个知识点，如果我们已惯用思维去查找，势必会丢失很多论据。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069975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这是因为</a:t>
            </a:r>
            <a:r>
              <a:rPr lang="zh-CN" alt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：读秀的知识频道将所有图书打碎，以章节目录为基础，</a:t>
            </a:r>
            <a:r>
              <a:rPr lang="zh-CN" altLang="zh-CN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为读者提供深入到图书内容的全文检索</a:t>
            </a:r>
            <a:r>
              <a:rPr lang="zh-CN" alt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，将知识形成一部巨大的百科全书，目前，</a:t>
            </a:r>
            <a:r>
              <a:rPr lang="zh-CN" altLang="zh-CN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可搜索的信息量超过</a:t>
            </a:r>
            <a:r>
              <a:rPr lang="zh-CN" alt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十六</a:t>
            </a:r>
            <a:r>
              <a:rPr lang="zh-CN" altLang="zh-CN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亿页，</a:t>
            </a:r>
            <a:r>
              <a:rPr lang="zh-CN" alt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在搜索深度和搜索广度上加强读者的探索分析体验。</a:t>
            </a:r>
            <a:endParaRPr lang="zh-CN" alt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1069975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，读者可以将任何一句话、任何一句诗词找到出自哪一本书的哪一页。</a:t>
            </a:r>
            <a:endParaRPr lang="en-US" altLang="zh-CN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en-US" altLang="zh-CN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图书馆的服务对象是人，而服务的本质在于读者或用户的利用，为社会提供一种知识环境。那么查资料和阅读资料就变成我们图书馆的最基本的服务。读秀就是为图书馆最基本的服务而服务的一款产品，那么读秀到底能给我们图书馆带来哪些服务呢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那么，到底是香贝坦葡萄酒的丢失？指挥失误？还是大雨铸就了滑铁卢呢？我们点开章节名称或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PDF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下载来阅读一下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资料显示，拿破仑失败的原因是多方面的，但是指挥的失误是其中最重要的原因之一</a:t>
            </a:r>
            <a:endParaRPr lang="en-US" altLang="zh-CN" dirty="0"/>
          </a:p>
          <a:p>
            <a:r>
              <a:rPr lang="zh-CN" altLang="en-US" dirty="0"/>
              <a:t>那他跟网络搜索有什么区别呢？读秀中的资料都是来自正规出版物，经国家出版总局审批后发行的，其内容可以直接引用</a:t>
            </a:r>
            <a:endParaRPr lang="en-US" altLang="zh-CN" dirty="0"/>
          </a:p>
          <a:p>
            <a:r>
              <a:rPr lang="zh-CN" altLang="en-US" dirty="0"/>
              <a:t>点击选取文字，识别到的文字可以直接复制到</a:t>
            </a:r>
            <a:r>
              <a:rPr lang="en-US" altLang="zh-CN" dirty="0"/>
              <a:t>word</a:t>
            </a:r>
            <a:r>
              <a:rPr lang="zh-CN" altLang="en-US" dirty="0"/>
              <a:t>中使用，同时标注了本段内容的来源，另外还有放大缩小，保存打印等贴心功能，最重要的是还可以通过这个知识点来查找到这本书，点击资料来源，直接进入到相关图书的卡片页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通过某本图书的卡片页，可以详细了解关于这本书的所有信息，对整本书进行系统的学习。</a:t>
            </a:r>
            <a:endParaRPr lang="en-US" altLang="zh-CN" dirty="0"/>
          </a:p>
          <a:p>
            <a:r>
              <a:rPr lang="zh-CN" altLang="en-US"/>
              <a:t>这样我们对图书的追求达到一个完整的循环，我们即可以正向通过图书的基本信息查找图书的内容，可以反向通过图书的内容查找图书的基本信息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读秀的</a:t>
            </a:r>
            <a:r>
              <a:rPr lang="zh-CN" alt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知识服务，瞬间检索出不同分类不同图书对同一知识点的研究</a:t>
            </a:r>
            <a:endParaRPr lang="zh-CN" alt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提供由点到线再到面的检索方式，为知识的连贯性系统性提供更多的检索方式</a:t>
            </a:r>
            <a:endParaRPr lang="en-US" altLang="zh-CN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检索到的知识点直接在线阅读或下载，是一种全新的知识点阅读服务</a:t>
            </a:r>
            <a:endParaRPr lang="en-US" altLang="zh-CN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当您拥有了读秀，就相当于拥有了一座涵盖</a:t>
            </a:r>
            <a:r>
              <a:rPr lang="en-US" altLang="zh-CN" dirty="0"/>
              <a:t>325</a:t>
            </a:r>
            <a:r>
              <a:rPr lang="zh-CN" altLang="en-US" dirty="0"/>
              <a:t>万种图书的超大型图书馆</a:t>
            </a:r>
            <a:endParaRPr lang="en-US" altLang="zh-CN" dirty="0"/>
          </a:p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读秀提供深入到目次级的检索，发现以前发现不了的知识点，同时我们提供优于</a:t>
            </a:r>
            <a:r>
              <a:rPr lang="en-US" altLang="zh-CN" dirty="0" err="1"/>
              <a:t>opac</a:t>
            </a:r>
            <a:r>
              <a:rPr lang="zh-CN" altLang="en-US" dirty="0"/>
              <a:t>系统的图书内容揭示，例如我们揭示图书的封面、目次、部分正文页</a:t>
            </a:r>
            <a:endParaRPr lang="en-US" altLang="zh-CN" dirty="0"/>
          </a:p>
          <a:p>
            <a:r>
              <a:rPr lang="zh-CN" altLang="en-US" dirty="0"/>
              <a:t>读秀实现了纸电图书一体化的检索，大大减少了读者多系统重复检索的时间。</a:t>
            </a:r>
            <a:endParaRPr lang="zh-CN" altLang="en-US" dirty="0"/>
          </a:p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读秀每年更新几十万种图书书目，我们就可以知道总共出版过多少图书，每年出版了什么新书</a:t>
            </a:r>
            <a:endParaRPr lang="en-US" altLang="zh-CN" dirty="0"/>
          </a:p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读秀的全国联合目录系统，就相当于帮您建立了一个馆际互借平台</a:t>
            </a:r>
            <a:endParaRPr lang="en-US" altLang="zh-CN" dirty="0"/>
          </a:p>
          <a:p>
            <a:r>
              <a:rPr lang="zh-CN" altLang="en-US" dirty="0"/>
              <a:t>所以，读秀就是为了图书馆的服务而服务的一个知识库。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带着问题，我们来认识一下读秀，读秀是由</a:t>
            </a:r>
            <a:r>
              <a:rPr lang="zh-CN" altLang="zh-CN" sz="2400" dirty="0">
                <a:latin typeface="微软雅黑" panose="020B0503020204020204" pitchFamily="34" charset="-122"/>
              </a:rPr>
              <a:t>海量图书</a:t>
            </a:r>
            <a:r>
              <a:rPr lang="zh-CN" altLang="en-US" sz="2400" dirty="0">
                <a:latin typeface="微软雅黑" panose="020B0503020204020204" pitchFamily="34" charset="-122"/>
              </a:rPr>
              <a:t>资源</a:t>
            </a:r>
            <a:r>
              <a:rPr lang="zh-CN" altLang="zh-CN" sz="2400" dirty="0">
                <a:latin typeface="微软雅黑" panose="020B0503020204020204" pitchFamily="34" charset="-122"/>
              </a:rPr>
              <a:t>组成的庞大的知识系统</a:t>
            </a:r>
            <a:r>
              <a:rPr lang="zh-CN" altLang="en-US" sz="2400" dirty="0">
                <a:latin typeface="微软雅黑" panose="020B0503020204020204" pitchFamily="34" charset="-122"/>
              </a:rPr>
              <a:t>，</a:t>
            </a:r>
            <a:r>
              <a:rPr lang="zh-CN" altLang="zh-CN" sz="2400" dirty="0">
                <a:latin typeface="微软雅黑" panose="020B0503020204020204" pitchFamily="34" charset="-122"/>
              </a:rPr>
              <a:t>读秀现收录</a:t>
            </a:r>
            <a:r>
              <a:rPr lang="en-US" altLang="zh-CN" sz="2400" dirty="0">
                <a:latin typeface="微软雅黑" panose="020B0503020204020204" pitchFamily="34" charset="-122"/>
              </a:rPr>
              <a:t>700</a:t>
            </a:r>
            <a:r>
              <a:rPr lang="zh-CN" altLang="zh-CN" sz="2400" dirty="0">
                <a:latin typeface="微软雅黑" panose="020B0503020204020204" pitchFamily="34" charset="-122"/>
              </a:rPr>
              <a:t>万种中文图书题录信息，</a:t>
            </a:r>
            <a:r>
              <a:rPr lang="zh-CN" altLang="en-US" sz="2400" dirty="0">
                <a:latin typeface="微软雅黑" panose="020B0503020204020204" pitchFamily="34" charset="-122"/>
              </a:rPr>
              <a:t>可以对</a:t>
            </a:r>
            <a:r>
              <a:rPr lang="en-US" altLang="zh-CN" sz="2400" dirty="0">
                <a:latin typeface="微软雅黑" panose="020B0503020204020204" pitchFamily="34" charset="-122"/>
              </a:rPr>
              <a:t>325</a:t>
            </a:r>
            <a:r>
              <a:rPr lang="zh-CN" altLang="zh-CN" sz="2400" dirty="0">
                <a:latin typeface="微软雅黑" panose="020B0503020204020204" pitchFamily="34" charset="-122"/>
              </a:rPr>
              <a:t>万种中文图书</a:t>
            </a:r>
            <a:r>
              <a:rPr lang="zh-CN" altLang="en-US" sz="2400" dirty="0">
                <a:latin typeface="微软雅黑" panose="020B0503020204020204" pitchFamily="34" charset="-122"/>
              </a:rPr>
              <a:t>进行文献传递</a:t>
            </a:r>
            <a:r>
              <a:rPr lang="zh-CN" altLang="zh-CN" sz="2400" dirty="0">
                <a:latin typeface="微软雅黑" panose="020B0503020204020204" pitchFamily="34" charset="-122"/>
              </a:rPr>
              <a:t>，可搜索的信息量超过1</a:t>
            </a:r>
            <a:r>
              <a:rPr lang="en-US" altLang="zh-CN" sz="2400" dirty="0">
                <a:latin typeface="微软雅黑" panose="020B0503020204020204" pitchFamily="34" charset="-122"/>
              </a:rPr>
              <a:t>7.5</a:t>
            </a:r>
            <a:r>
              <a:rPr lang="zh-CN" altLang="zh-CN" sz="2400" dirty="0">
                <a:latin typeface="微软雅黑" panose="020B0503020204020204" pitchFamily="34" charset="-122"/>
              </a:rPr>
              <a:t>亿页。</a:t>
            </a:r>
            <a:r>
              <a:rPr lang="zh-CN" altLang="en-US" sz="2400" dirty="0">
                <a:latin typeface="微软雅黑" panose="020B0503020204020204" pitchFamily="34" charset="-122"/>
              </a:rPr>
              <a:t>如果大家对这个数字没有概念的话，我来举一个例子：这个根据不同的单位例举他们的馆藏数据量和读秀对比，</a:t>
            </a:r>
            <a:endParaRPr lang="en-US" altLang="zh-CN" sz="2400" dirty="0">
              <a:latin typeface="微软雅黑" panose="020B0503020204020204" pitchFamily="34" charset="-122"/>
            </a:endParaRPr>
          </a:p>
          <a:p>
            <a:pPr marL="0" marR="0" lvl="1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latin typeface="微软雅黑" panose="020B0503020204020204" pitchFamily="34" charset="-122"/>
              </a:rPr>
              <a:t>提供深入到图全文内容进行检索，提供多种的资源获取方式</a:t>
            </a:r>
            <a:r>
              <a:rPr lang="zh-CN" altLang="en-US" dirty="0"/>
              <a:t>，让图书馆用户不但能够找到资源并且能够找到资源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24CB8-5ED7-4F52-9624-236BCCB4B6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在图书频道输入关键词“模型”，而在这里可对检索的关键词进行定位，可以是全部字段搜索，可以是作者，可以是书名</a:t>
            </a:r>
            <a:r>
              <a:rPr lang="zh-CN" altLang="en-US" baseline="0" dirty="0"/>
              <a:t>。</a:t>
            </a:r>
            <a:endParaRPr lang="en-US" altLang="zh-CN" baseline="0" dirty="0"/>
          </a:p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aseline="0" dirty="0"/>
              <a:t>点击中文检索进入检索结果页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我们看到仅仅用了</a:t>
            </a:r>
            <a:r>
              <a:rPr lang="en-US" altLang="zh-CN" dirty="0"/>
              <a:t>0.033</a:t>
            </a:r>
            <a:r>
              <a:rPr lang="zh-CN" altLang="en-US" dirty="0"/>
              <a:t>秒，就检索到了</a:t>
            </a:r>
            <a:r>
              <a:rPr lang="en-US" altLang="zh-CN" dirty="0"/>
              <a:t>197565</a:t>
            </a:r>
            <a:r>
              <a:rPr lang="zh-CN" altLang="en-US" dirty="0"/>
              <a:t>本图书，检索结果向我们展示了图书的封面，</a:t>
            </a:r>
            <a:r>
              <a:rPr lang="zh-CN" altLang="en-US" dirty="0">
                <a:solidFill>
                  <a:srgbClr val="FF0000"/>
                </a:solidFill>
              </a:rPr>
              <a:t>书名，作者，出版社等基本字段外，检索内容更是深入到图书章节里去，</a:t>
            </a:r>
            <a:r>
              <a:rPr lang="zh-CN" altLang="en-US" dirty="0"/>
              <a:t>就是读秀的目次检索。可以将关键词精确到具体的章节，具体段落中。这样可以帮助用户寻找更多相关资源。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检索到的图书，可以通过左侧类型、年代、学科等分面缩小检索范围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在检索结果页不但有普通检索功能，还有与检索词的外文词、近义词、共现词、及下位词和相关词，比如跟模型经常一起出现的就是动物、预测等，同时还可以查看模型的百科介绍与之相关的期刊、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报纸、文档、学位会议论文等其他的文献类型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760" r="306"/>
          <a:stretch>
            <a:fillRect/>
          </a:stretch>
        </p:blipFill>
        <p:spPr>
          <a:xfrm>
            <a:off x="0" y="0"/>
            <a:ext cx="12842240" cy="7200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106" y="1883725"/>
            <a:ext cx="6695190" cy="1892809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4620" b="0" i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9108" y="3926205"/>
            <a:ext cx="6678845" cy="444529"/>
          </a:xfrm>
        </p:spPr>
        <p:txBody>
          <a:bodyPr>
            <a:normAutofit/>
          </a:bodyPr>
          <a:lstStyle>
            <a:lvl1pPr marL="0" indent="0" algn="ctr">
              <a:buNone/>
              <a:defRPr sz="1890">
                <a:solidFill>
                  <a:srgbClr val="808588"/>
                </a:solidFill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383381"/>
            <a:ext cx="2760345" cy="610243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80111" y="383381"/>
            <a:ext cx="8121015" cy="610243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74CEDC-3F10-4053-9CAB-9C4101546C2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F326-B667-4986-872D-C310FB599E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4" y="2926081"/>
            <a:ext cx="11041380" cy="1123856"/>
          </a:xfrm>
        </p:spPr>
        <p:txBody>
          <a:bodyPr anchor="b"/>
          <a:lstStyle>
            <a:lvl1pPr>
              <a:defRPr sz="504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73444" y="4078274"/>
            <a:ext cx="11041380" cy="1575196"/>
          </a:xfrm>
        </p:spPr>
        <p:txBody>
          <a:bodyPr/>
          <a:lstStyle>
            <a:lvl1pPr marL="0" indent="0">
              <a:buNone/>
              <a:defRPr sz="2520">
                <a:solidFill>
                  <a:schemeClr val="bg1">
                    <a:lumMod val="50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80110" y="1916906"/>
            <a:ext cx="5440680" cy="456890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810" y="1916906"/>
            <a:ext cx="5440680" cy="456890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383384"/>
            <a:ext cx="11041380" cy="139184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81779" y="1765221"/>
            <a:ext cx="5415676" cy="865108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81779" y="2630329"/>
            <a:ext cx="5415676" cy="386881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80811" y="1765221"/>
            <a:ext cx="5442347" cy="865108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80811" y="2630329"/>
            <a:ext cx="5442347" cy="386881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ECF9-1C64-45C7-A351-5C2B04CB53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B7EE-1E89-4FFA-B365-5BB8C64452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ECF9-1C64-45C7-A351-5C2B04CB53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B7EE-1E89-4FFA-B365-5BB8C64452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80060"/>
            <a:ext cx="4128849" cy="168021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42347" y="1036799"/>
            <a:ext cx="6480810" cy="5117306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1778" y="2160270"/>
            <a:ext cx="4128849" cy="4002167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80060"/>
            <a:ext cx="4128849" cy="168021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036799"/>
            <a:ext cx="6480810" cy="5117306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1778" y="2160270"/>
            <a:ext cx="4128849" cy="4002167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r="-104"/>
          <a:stretch>
            <a:fillRect/>
          </a:stretch>
        </p:blipFill>
        <p:spPr>
          <a:xfrm>
            <a:off x="0" y="0"/>
            <a:ext cx="12801600" cy="72009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574154" y="3033807"/>
            <a:ext cx="6227445" cy="367045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2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4" y="1404836"/>
            <a:ext cx="11214354" cy="5269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6674170"/>
            <a:ext cx="288036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6674170"/>
            <a:ext cx="432054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6674170"/>
            <a:ext cx="288036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06881" y="386619"/>
            <a:ext cx="10299957" cy="7015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378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75285" indent="-375285" algn="l" defTabSz="960120" rtl="0" eaLnBrk="1" latinLnBrk="0" hangingPunct="1">
        <a:lnSpc>
          <a:spcPct val="90000"/>
        </a:lnSpc>
        <a:spcBef>
          <a:spcPts val="1890"/>
        </a:spcBef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"/>
        <a:defRPr sz="21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375285" indent="-375285" algn="l" defTabSz="960120" rtl="0" eaLnBrk="1" latinLnBrk="0" hangingPunct="1">
        <a:lnSpc>
          <a:spcPct val="130000"/>
        </a:lnSpc>
        <a:spcBef>
          <a:spcPts val="0"/>
        </a:spcBef>
        <a:buFont typeface="Calibri" panose="020F0502020204030204" pitchFamily="34" charset="0"/>
        <a:buChar char=" 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7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25.png"/><Relationship Id="rId1" Type="http://schemas.openxmlformats.org/officeDocument/2006/relationships/tags" Target="../tags/tag4.xml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.xml"/><Relationship Id="rId2" Type="http://schemas.openxmlformats.org/officeDocument/2006/relationships/image" Target="../media/image25.png"/><Relationship Id="rId1" Type="http://schemas.openxmlformats.org/officeDocument/2006/relationships/tags" Target="../tags/tag10.xml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2686024" y="3600450"/>
            <a:ext cx="7992000" cy="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1016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4543412" y="1917742"/>
            <a:ext cx="3650654" cy="1569660"/>
            <a:chOff x="3853815" y="1779399"/>
            <a:chExt cx="3650654" cy="1569660"/>
          </a:xfrm>
        </p:grpSpPr>
        <p:sp>
          <p:nvSpPr>
            <p:cNvPr id="15" name="TextBox 8"/>
            <p:cNvSpPr txBox="1"/>
            <p:nvPr/>
          </p:nvSpPr>
          <p:spPr>
            <a:xfrm>
              <a:off x="3853815" y="1936053"/>
              <a:ext cx="3650654" cy="1256352"/>
            </a:xfrm>
            <a:custGeom>
              <a:avLst/>
              <a:gdLst>
                <a:gd name="connsiteX0" fmla="*/ 0 w 3638754"/>
                <a:gd name="connsiteY0" fmla="*/ 0 h 1247943"/>
                <a:gd name="connsiteX1" fmla="*/ 3638754 w 3638754"/>
                <a:gd name="connsiteY1" fmla="*/ 0 h 1247943"/>
                <a:gd name="connsiteX2" fmla="*/ 3638754 w 3638754"/>
                <a:gd name="connsiteY2" fmla="*/ 1247943 h 1247943"/>
                <a:gd name="connsiteX3" fmla="*/ 0 w 3638754"/>
                <a:gd name="connsiteY3" fmla="*/ 1247943 h 1247943"/>
                <a:gd name="connsiteX4" fmla="*/ 0 w 3638754"/>
                <a:gd name="connsiteY4" fmla="*/ 0 h 1247943"/>
                <a:gd name="connsiteX0-1" fmla="*/ 0 w 3638754"/>
                <a:gd name="connsiteY0-2" fmla="*/ 8409 h 1256352"/>
                <a:gd name="connsiteX1-3" fmla="*/ 111925 w 3638754"/>
                <a:gd name="connsiteY1-4" fmla="*/ 0 h 1256352"/>
                <a:gd name="connsiteX2-5" fmla="*/ 3638754 w 3638754"/>
                <a:gd name="connsiteY2-6" fmla="*/ 8409 h 1256352"/>
                <a:gd name="connsiteX3-7" fmla="*/ 3638754 w 3638754"/>
                <a:gd name="connsiteY3-8" fmla="*/ 1256352 h 1256352"/>
                <a:gd name="connsiteX4-9" fmla="*/ 0 w 3638754"/>
                <a:gd name="connsiteY4-10" fmla="*/ 1256352 h 1256352"/>
                <a:gd name="connsiteX5" fmla="*/ 0 w 3638754"/>
                <a:gd name="connsiteY5" fmla="*/ 8409 h 1256352"/>
                <a:gd name="connsiteX0-11" fmla="*/ 11900 w 3650654"/>
                <a:gd name="connsiteY0-12" fmla="*/ 8409 h 1256352"/>
                <a:gd name="connsiteX1-13" fmla="*/ 123825 w 3650654"/>
                <a:gd name="connsiteY1-14" fmla="*/ 0 h 1256352"/>
                <a:gd name="connsiteX2-15" fmla="*/ 3650654 w 3650654"/>
                <a:gd name="connsiteY2-16" fmla="*/ 8409 h 1256352"/>
                <a:gd name="connsiteX3-17" fmla="*/ 3650654 w 3650654"/>
                <a:gd name="connsiteY3-18" fmla="*/ 1256352 h 1256352"/>
                <a:gd name="connsiteX4-19" fmla="*/ 11900 w 3650654"/>
                <a:gd name="connsiteY4-20" fmla="*/ 1256352 h 1256352"/>
                <a:gd name="connsiteX5-21" fmla="*/ 0 w 3650654"/>
                <a:gd name="connsiteY5-22" fmla="*/ 76200 h 1256352"/>
                <a:gd name="connsiteX6" fmla="*/ 11900 w 3650654"/>
                <a:gd name="connsiteY6" fmla="*/ 8409 h 1256352"/>
                <a:gd name="connsiteX0-23" fmla="*/ 0 w 3650654"/>
                <a:gd name="connsiteY0-24" fmla="*/ 76200 h 1256352"/>
                <a:gd name="connsiteX1-25" fmla="*/ 123825 w 3650654"/>
                <a:gd name="connsiteY1-26" fmla="*/ 0 h 1256352"/>
                <a:gd name="connsiteX2-27" fmla="*/ 3650654 w 3650654"/>
                <a:gd name="connsiteY2-28" fmla="*/ 8409 h 1256352"/>
                <a:gd name="connsiteX3-29" fmla="*/ 3650654 w 3650654"/>
                <a:gd name="connsiteY3-30" fmla="*/ 1256352 h 1256352"/>
                <a:gd name="connsiteX4-31" fmla="*/ 11900 w 3650654"/>
                <a:gd name="connsiteY4-32" fmla="*/ 1256352 h 1256352"/>
                <a:gd name="connsiteX5-33" fmla="*/ 0 w 3650654"/>
                <a:gd name="connsiteY5-34" fmla="*/ 76200 h 12563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3650654" h="1256352">
                  <a:moveTo>
                    <a:pt x="0" y="76200"/>
                  </a:moveTo>
                  <a:lnTo>
                    <a:pt x="123825" y="0"/>
                  </a:lnTo>
                  <a:lnTo>
                    <a:pt x="3650654" y="8409"/>
                  </a:lnTo>
                  <a:lnTo>
                    <a:pt x="3650654" y="1256352"/>
                  </a:lnTo>
                  <a:lnTo>
                    <a:pt x="11900" y="1256352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zh-CN" altLang="en-US" sz="11500" dirty="0"/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4228706" y="1779399"/>
              <a:ext cx="280076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600" spc="6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读秀</a:t>
              </a:r>
              <a:endParaRPr lang="zh-CN" altLang="en-US" sz="9600" spc="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TextBox 12"/>
          <p:cNvSpPr txBox="1"/>
          <p:nvPr/>
        </p:nvSpPr>
        <p:spPr>
          <a:xfrm>
            <a:off x="8404061" y="3870153"/>
            <a:ext cx="2272665" cy="705485"/>
          </a:xfrm>
          <a:prstGeom prst="rect">
            <a:avLst/>
          </a:prstGeom>
          <a:noFill/>
        </p:spPr>
        <p:txBody>
          <a:bodyPr wrap="none" lIns="91393" tIns="45696" rIns="91393" bIns="45696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汇报人：超星集团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6" y="-287982"/>
            <a:ext cx="12827896" cy="33310686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280120" y="1872258"/>
            <a:ext cx="2192645" cy="115212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520480" y="3260212"/>
            <a:ext cx="2192644" cy="680475"/>
          </a:xfrm>
          <a:prstGeom prst="wedgeRectCallout">
            <a:avLst>
              <a:gd name="adj1" fmla="val -70707"/>
              <a:gd name="adj2" fmla="val 86867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ea typeface="微软雅黑" panose="020B0503020204020204" pitchFamily="34" charset="-122"/>
              </a:rPr>
              <a:t>缩小检索范围</a:t>
            </a:r>
            <a:endParaRPr lang="zh-CN" altLang="en-US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圆角矩形 3"/>
          <p:cNvSpPr/>
          <p:nvPr/>
        </p:nvSpPr>
        <p:spPr>
          <a:xfrm>
            <a:off x="247715" y="3024386"/>
            <a:ext cx="2192645" cy="302433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3"/>
          <p:cNvSpPr/>
          <p:nvPr/>
        </p:nvSpPr>
        <p:spPr>
          <a:xfrm>
            <a:off x="247715" y="6049866"/>
            <a:ext cx="2192646" cy="10252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569152" y="144066"/>
            <a:ext cx="2958480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图书检索结果页</a:t>
            </a:r>
            <a:endParaRPr lang="zh-CN" altLang="en-US" sz="29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6" y="-287982"/>
            <a:ext cx="12827896" cy="33310686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10134319" y="1260190"/>
            <a:ext cx="2315153" cy="200477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6112768" y="1998772"/>
            <a:ext cx="2552684" cy="648072"/>
          </a:xfrm>
          <a:prstGeom prst="wedgeRectCallout">
            <a:avLst>
              <a:gd name="adj1" fmla="val 65941"/>
              <a:gd name="adj2" fmla="val 4002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ea typeface="微软雅黑" panose="020B0503020204020204" pitchFamily="34" charset="-122"/>
              </a:rPr>
              <a:t>扩大检索范围</a:t>
            </a:r>
            <a:endParaRPr lang="zh-CN" altLang="en-US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圆角矩形 3"/>
          <p:cNvSpPr/>
          <p:nvPr/>
        </p:nvSpPr>
        <p:spPr>
          <a:xfrm>
            <a:off x="10134319" y="3258698"/>
            <a:ext cx="2315153" cy="200477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3"/>
          <p:cNvSpPr/>
          <p:nvPr/>
        </p:nvSpPr>
        <p:spPr>
          <a:xfrm>
            <a:off x="10145216" y="5288310"/>
            <a:ext cx="2315153" cy="169651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569152" y="144066"/>
            <a:ext cx="2958480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图书检索结果页</a:t>
            </a:r>
            <a:endParaRPr lang="zh-CN" altLang="en-US" sz="29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72" y="-6955708"/>
            <a:ext cx="12827896" cy="33310686"/>
          </a:xfrm>
          <a:prstGeom prst="rect">
            <a:avLst/>
          </a:prstGeom>
        </p:spPr>
      </p:pic>
      <p:sp>
        <p:nvSpPr>
          <p:cNvPr id="8" name="圆角矩形 3"/>
          <p:cNvSpPr/>
          <p:nvPr/>
        </p:nvSpPr>
        <p:spPr>
          <a:xfrm>
            <a:off x="10001200" y="216074"/>
            <a:ext cx="2315153" cy="97643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3"/>
          <p:cNvSpPr/>
          <p:nvPr/>
        </p:nvSpPr>
        <p:spPr>
          <a:xfrm>
            <a:off x="10001200" y="1183854"/>
            <a:ext cx="2315153" cy="93610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3"/>
          <p:cNvSpPr/>
          <p:nvPr/>
        </p:nvSpPr>
        <p:spPr>
          <a:xfrm>
            <a:off x="10001200" y="2119958"/>
            <a:ext cx="2315153" cy="97643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3"/>
          <p:cNvSpPr/>
          <p:nvPr/>
        </p:nvSpPr>
        <p:spPr>
          <a:xfrm>
            <a:off x="10001200" y="3096394"/>
            <a:ext cx="2315153" cy="136815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3"/>
          <p:cNvSpPr/>
          <p:nvPr/>
        </p:nvSpPr>
        <p:spPr>
          <a:xfrm>
            <a:off x="10001200" y="4464546"/>
            <a:ext cx="2315153" cy="201622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3"/>
          <p:cNvSpPr/>
          <p:nvPr/>
        </p:nvSpPr>
        <p:spPr>
          <a:xfrm>
            <a:off x="10001200" y="6475870"/>
            <a:ext cx="2315153" cy="72503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85247" y="161210"/>
            <a:ext cx="2958480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图书检索结果页</a:t>
            </a:r>
            <a:endParaRPr lang="zh-CN" altLang="en-US" sz="29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6112768" y="1998772"/>
            <a:ext cx="2552684" cy="648072"/>
          </a:xfrm>
          <a:prstGeom prst="wedgeRectCallout">
            <a:avLst>
              <a:gd name="adj1" fmla="val 65941"/>
              <a:gd name="adj2" fmla="val 4002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ea typeface="微软雅黑" panose="020B0503020204020204" pitchFamily="34" charset="-122"/>
              </a:rPr>
              <a:t>扩大检索范围</a:t>
            </a:r>
            <a:endParaRPr lang="zh-CN" altLang="en-US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324" y="31970"/>
            <a:ext cx="12344951" cy="7095688"/>
          </a:xfrm>
          <a:prstGeom prst="rect">
            <a:avLst/>
          </a:prstGeom>
        </p:spPr>
      </p:pic>
      <p:sp>
        <p:nvSpPr>
          <p:cNvPr id="3" name="圆角矩形 3"/>
          <p:cNvSpPr/>
          <p:nvPr/>
        </p:nvSpPr>
        <p:spPr>
          <a:xfrm>
            <a:off x="3592488" y="3888482"/>
            <a:ext cx="2304256" cy="504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777064" y="144066"/>
            <a:ext cx="3750568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纸电一站式检索</a:t>
            </a:r>
            <a:endParaRPr lang="zh-CN" altLang="en-US" sz="29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6112768" y="2448322"/>
            <a:ext cx="2808312" cy="1440160"/>
          </a:xfrm>
          <a:prstGeom prst="wedgeRectCallout">
            <a:avLst>
              <a:gd name="adj1" fmla="val -61582"/>
              <a:gd name="adj2" fmla="val 49153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ea typeface="微软雅黑" panose="020B0503020204020204" pitchFamily="34" charset="-122"/>
              </a:rPr>
              <a:t>馆藏纸本、馆藏电子版一站式检索</a:t>
            </a:r>
            <a:endParaRPr lang="zh-CN" altLang="en-US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9"/>
          <p:cNvSpPr txBox="1"/>
          <p:nvPr/>
        </p:nvSpPr>
        <p:spPr>
          <a:xfrm>
            <a:off x="3232448" y="324966"/>
            <a:ext cx="5903604" cy="94272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>
            <a:defPPr>
              <a:defRPr lang="zh-CN"/>
            </a:defPPr>
            <a:lvl1pPr algn="ctr">
              <a:defRPr sz="29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b="1" dirty="0"/>
              <a:t>图书的一站式检索服务</a:t>
            </a:r>
            <a:endParaRPr lang="zh-CN" altLang="en-US" b="1" dirty="0"/>
          </a:p>
        </p:txBody>
      </p:sp>
      <p:sp>
        <p:nvSpPr>
          <p:cNvPr id="40" name="矩形 39"/>
          <p:cNvSpPr/>
          <p:nvPr/>
        </p:nvSpPr>
        <p:spPr>
          <a:xfrm>
            <a:off x="3207880" y="2369895"/>
            <a:ext cx="5928172" cy="93100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深入的检索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目录级的图书检索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3316930" y="2508743"/>
            <a:ext cx="7249470" cy="43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207880" y="3843891"/>
            <a:ext cx="7261943" cy="93100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关联的检索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相关的知识、相关的人物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207880" y="5254431"/>
            <a:ext cx="5903604" cy="50011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立体的检索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纸、电一站式检索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出自【趣你的PPT】(微信:qunideppt)：最优质的PPT资源库"/>
          <p:cNvSpPr/>
          <p:nvPr/>
        </p:nvSpPr>
        <p:spPr>
          <a:xfrm>
            <a:off x="2106638" y="2369894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出自【趣你的PPT】(微信:qunideppt)：最优质的PPT资源库"/>
          <p:cNvSpPr/>
          <p:nvPr/>
        </p:nvSpPr>
        <p:spPr>
          <a:xfrm>
            <a:off x="2106638" y="3843891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出自【趣你的PPT】(微信:qunideppt)：最优质的PPT资源库"/>
          <p:cNvSpPr/>
          <p:nvPr/>
        </p:nvSpPr>
        <p:spPr>
          <a:xfrm>
            <a:off x="2106638" y="5302173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4" grpId="0"/>
      <p:bldP spid="65" grpId="0"/>
      <p:bldP spid="66" grpId="0" animBg="1"/>
      <p:bldP spid="67" grpId="0" animBg="1"/>
      <p:bldP spid="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78086" y="2054197"/>
            <a:ext cx="7495884" cy="298534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41819" y="3201241"/>
            <a:ext cx="4128162" cy="615233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图书的获取服务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121369" y="2189894"/>
            <a:ext cx="2379237" cy="27139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795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en-US" altLang="zh-CN" sz="13795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buNone/>
            </a:pPr>
            <a:r>
              <a:rPr lang="en-US" altLang="zh-CN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chapter</a:t>
            </a:r>
            <a:endParaRPr lang="zh-CN" altLang="en-US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721212" y="2406172"/>
            <a:ext cx="0" cy="23326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128" y="1224186"/>
            <a:ext cx="11647619" cy="4485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9273919" y="122464"/>
            <a:ext cx="3449935" cy="831692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馆藏电子全文</a:t>
            </a:r>
            <a:endParaRPr lang="zh-CN" altLang="en-US" sz="29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960640" y="5328642"/>
            <a:ext cx="723680" cy="288032"/>
          </a:xfrm>
          <a:prstGeom prst="roundRect">
            <a:avLst/>
          </a:prstGeom>
          <a:solidFill>
            <a:schemeClr val="accent6">
              <a:lumMod val="75000"/>
              <a:alpha val="4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619" y="1514572"/>
            <a:ext cx="9732235" cy="6389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圆角矩形 6"/>
          <p:cNvSpPr/>
          <p:nvPr/>
        </p:nvSpPr>
        <p:spPr>
          <a:xfrm>
            <a:off x="4512180" y="5537342"/>
            <a:ext cx="1172140" cy="442510"/>
          </a:xfrm>
          <a:prstGeom prst="roundRect">
            <a:avLst/>
          </a:prstGeom>
          <a:solidFill>
            <a:schemeClr val="accent6">
              <a:lumMod val="75000"/>
              <a:alpha val="4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95" y="651722"/>
            <a:ext cx="10811483" cy="622092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990" y="1657223"/>
            <a:ext cx="11647619" cy="4485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圆角矩形 7"/>
          <p:cNvSpPr/>
          <p:nvPr/>
        </p:nvSpPr>
        <p:spPr>
          <a:xfrm>
            <a:off x="4312568" y="5760690"/>
            <a:ext cx="692987" cy="30552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273919" y="122464"/>
            <a:ext cx="3449935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馆藏纸本图书</a:t>
            </a:r>
            <a:endParaRPr lang="zh-CN" altLang="en-US" sz="29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2208" y="-17396"/>
            <a:ext cx="10818828" cy="7200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04315" y="386715"/>
            <a:ext cx="9395460" cy="552196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5680710" y="4320540"/>
            <a:ext cx="1367790" cy="28829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990"/>
            <a:ext cx="12847235" cy="13571023"/>
          </a:xfrm>
          <a:prstGeom prst="rect">
            <a:avLst/>
          </a:prstGeom>
        </p:spPr>
      </p:pic>
      <p:sp>
        <p:nvSpPr>
          <p:cNvPr id="4" name="圆角矩形 7"/>
          <p:cNvSpPr/>
          <p:nvPr/>
        </p:nvSpPr>
        <p:spPr>
          <a:xfrm>
            <a:off x="10073208" y="4320530"/>
            <a:ext cx="2232248" cy="165618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201001" y="122464"/>
            <a:ext cx="4522854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其他馆藏图书及推荐图书</a:t>
            </a:r>
            <a:endParaRPr lang="zh-CN" altLang="en-US" sz="29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圆角矩形 7"/>
          <p:cNvSpPr/>
          <p:nvPr/>
        </p:nvSpPr>
        <p:spPr>
          <a:xfrm>
            <a:off x="10073208" y="4320530"/>
            <a:ext cx="2232248" cy="165618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2328E-6 L -0.00174 -0.472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2" y="0"/>
            <a:ext cx="11279055" cy="11914494"/>
          </a:xfrm>
          <a:prstGeom prst="rect">
            <a:avLst/>
          </a:prstGeom>
        </p:spPr>
      </p:pic>
      <p:sp>
        <p:nvSpPr>
          <p:cNvPr id="4" name="圆角矩形 7"/>
          <p:cNvSpPr/>
          <p:nvPr/>
        </p:nvSpPr>
        <p:spPr>
          <a:xfrm>
            <a:off x="424136" y="5040610"/>
            <a:ext cx="8784976" cy="194421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705057" y="122464"/>
            <a:ext cx="3240359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图书试读</a:t>
            </a:r>
            <a:endParaRPr lang="zh-CN" altLang="en-US" sz="29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34" y="0"/>
            <a:ext cx="8900557" cy="7211914"/>
          </a:xfrm>
          <a:prstGeom prst="rect">
            <a:avLst/>
          </a:prstGeom>
        </p:spPr>
      </p:pic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9574489" y="429148"/>
            <a:ext cx="2160240" cy="631633"/>
          </a:xfrm>
          <a:prstGeom prst="wedgeRectCallout">
            <a:avLst>
              <a:gd name="adj1" fmla="val -49792"/>
              <a:gd name="adj2" fmla="val -27464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书名页</a:t>
            </a:r>
            <a:endParaRPr lang="zh-CN" altLang="en-US" sz="29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38"/>
            <a:ext cx="8900557" cy="7187081"/>
          </a:xfrm>
          <a:prstGeom prst="rect">
            <a:avLst/>
          </a:prstGeom>
        </p:spPr>
      </p:pic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9574489" y="1531131"/>
            <a:ext cx="2160240" cy="631633"/>
          </a:xfrm>
          <a:prstGeom prst="wedgeRectCallout">
            <a:avLst>
              <a:gd name="adj1" fmla="val -49792"/>
              <a:gd name="adj2" fmla="val -27464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版权页</a:t>
            </a:r>
            <a:endParaRPr lang="zh-CN" altLang="en-US" sz="29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34" y="47902"/>
            <a:ext cx="8899658" cy="7008932"/>
          </a:xfrm>
          <a:prstGeom prst="rect">
            <a:avLst/>
          </a:prstGeom>
        </p:spPr>
      </p:pic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9574489" y="2782317"/>
            <a:ext cx="2160240" cy="631633"/>
          </a:xfrm>
          <a:prstGeom prst="wedgeRectCallout">
            <a:avLst>
              <a:gd name="adj1" fmla="val -49792"/>
              <a:gd name="adj2" fmla="val -27464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前言页</a:t>
            </a:r>
            <a:endParaRPr lang="zh-CN" altLang="en-US" sz="29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934" y="-1"/>
            <a:ext cx="8899658" cy="7454517"/>
          </a:xfrm>
          <a:prstGeom prst="rect">
            <a:avLst/>
          </a:prstGeom>
        </p:spPr>
      </p:pic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9601129" y="4164820"/>
            <a:ext cx="2160240" cy="631633"/>
          </a:xfrm>
          <a:prstGeom prst="wedgeRectCallout">
            <a:avLst>
              <a:gd name="adj1" fmla="val -49792"/>
              <a:gd name="adj2" fmla="val -27464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完整目录页</a:t>
            </a:r>
            <a:endParaRPr lang="zh-CN" altLang="en-US" sz="29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767" y="-2"/>
            <a:ext cx="8911346" cy="7153000"/>
          </a:xfrm>
          <a:prstGeom prst="rect">
            <a:avLst/>
          </a:prstGeom>
        </p:spPr>
      </p:pic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9601129" y="5470729"/>
            <a:ext cx="2160240" cy="631633"/>
          </a:xfrm>
          <a:prstGeom prst="wedgeRectCallout">
            <a:avLst>
              <a:gd name="adj1" fmla="val -49792"/>
              <a:gd name="adj2" fmla="val -27464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部分正文页</a:t>
            </a:r>
            <a:endParaRPr lang="zh-CN" altLang="en-US" sz="29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9997" y="0"/>
            <a:ext cx="9104586" cy="7200900"/>
          </a:xfrm>
          <a:prstGeom prst="rect">
            <a:avLst/>
          </a:prstGeom>
        </p:spPr>
      </p:pic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6428982" y="3960490"/>
            <a:ext cx="3644226" cy="1800200"/>
          </a:xfrm>
          <a:prstGeom prst="wedgeRectCallout">
            <a:avLst>
              <a:gd name="adj1" fmla="val -82913"/>
              <a:gd name="adj2" fmla="val -34575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填写您需要的该本图书的页码范围，并正确填写接收邮箱</a:t>
            </a:r>
            <a:endParaRPr lang="zh-CN" altLang="en-US" sz="29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24937" y="122464"/>
            <a:ext cx="4320480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图书馆文献传递服务</a:t>
            </a:r>
            <a:endParaRPr lang="zh-CN" altLang="en-US" sz="29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304762" cy="36666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663" y="2592338"/>
            <a:ext cx="7632848" cy="452982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624937" y="122464"/>
            <a:ext cx="4320480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图书馆文献传递服务</a:t>
            </a:r>
            <a:endParaRPr lang="zh-CN" altLang="en-US" sz="29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176664" y="5684980"/>
            <a:ext cx="7632848" cy="1437179"/>
          </a:xfrm>
          <a:prstGeom prst="roundRect">
            <a:avLst/>
          </a:prstGeom>
          <a:solidFill>
            <a:schemeClr val="accent6">
              <a:lumMod val="75000"/>
              <a:alpha val="4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353128" y="216074"/>
            <a:ext cx="3096345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在线阅读</a:t>
            </a:r>
            <a:endParaRPr lang="zh-CN" altLang="en-US" sz="29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423" y="0"/>
            <a:ext cx="8186648" cy="7181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13" y="648122"/>
            <a:ext cx="12722623" cy="5904656"/>
          </a:xfrm>
          <a:prstGeom prst="rect">
            <a:avLst/>
          </a:prstGeom>
        </p:spPr>
      </p:pic>
      <p:sp>
        <p:nvSpPr>
          <p:cNvPr id="4" name="圆角矩形 7"/>
          <p:cNvSpPr/>
          <p:nvPr/>
        </p:nvSpPr>
        <p:spPr>
          <a:xfrm>
            <a:off x="10793288" y="3528442"/>
            <a:ext cx="1944216" cy="151216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9"/>
          <p:cNvSpPr txBox="1"/>
          <p:nvPr/>
        </p:nvSpPr>
        <p:spPr>
          <a:xfrm>
            <a:off x="3232448" y="324966"/>
            <a:ext cx="5903604" cy="94272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>
            <a:defPPr>
              <a:defRPr lang="zh-CN"/>
            </a:defPPr>
            <a:lvl1pPr algn="ctr">
              <a:defRPr sz="29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b="1" dirty="0"/>
              <a:t>图书的一站式获取服务</a:t>
            </a:r>
            <a:endParaRPr lang="zh-CN" altLang="en-US" b="1" dirty="0"/>
          </a:p>
        </p:txBody>
      </p:sp>
      <p:sp>
        <p:nvSpPr>
          <p:cNvPr id="40" name="矩形 39"/>
          <p:cNvSpPr/>
          <p:nvPr/>
        </p:nvSpPr>
        <p:spPr>
          <a:xfrm>
            <a:off x="3207880" y="1584226"/>
            <a:ext cx="5790754" cy="93100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直接获取图书馆已购的纸本资源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3316930" y="1747697"/>
            <a:ext cx="7249470" cy="48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249591" y="3456434"/>
            <a:ext cx="7261943" cy="50011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提供全国馆藏联合目录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232448" y="2520330"/>
            <a:ext cx="5628464" cy="50011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直接获取图书馆已购的电子本资源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出自【趣你的PPT】(微信:qunideppt)：最优质的PPT资源库"/>
          <p:cNvSpPr/>
          <p:nvPr/>
        </p:nvSpPr>
        <p:spPr>
          <a:xfrm>
            <a:off x="2106638" y="1656880"/>
            <a:ext cx="429947" cy="3965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出自【趣你的PPT】(微信:qunideppt)：最优质的PPT资源库"/>
          <p:cNvSpPr/>
          <p:nvPr/>
        </p:nvSpPr>
        <p:spPr>
          <a:xfrm>
            <a:off x="2106638" y="2615812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出自【趣你的PPT】(微信:qunideppt)：最优质的PPT资源库"/>
          <p:cNvSpPr/>
          <p:nvPr/>
        </p:nvSpPr>
        <p:spPr>
          <a:xfrm>
            <a:off x="2106638" y="3573981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41561" y="4325633"/>
            <a:ext cx="7261943" cy="50011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提供图书馆文献传递服务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出自【趣你的PPT】(微信:qunideppt)：最优质的PPT资源库"/>
          <p:cNvSpPr/>
          <p:nvPr/>
        </p:nvSpPr>
        <p:spPr>
          <a:xfrm>
            <a:off x="2098608" y="4443180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260455" y="5189729"/>
            <a:ext cx="7261943" cy="50011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提供图书馆荐购系统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出自【趣你的PPT】(微信:qunideppt)：最优质的PPT资源库"/>
          <p:cNvSpPr/>
          <p:nvPr/>
        </p:nvSpPr>
        <p:spPr>
          <a:xfrm>
            <a:off x="2117502" y="5307276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260455" y="6125833"/>
            <a:ext cx="7261943" cy="50011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对接其他网络获取服务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出自【趣你的PPT】(微信:qunideppt)：最优质的PPT资源库"/>
          <p:cNvSpPr/>
          <p:nvPr/>
        </p:nvSpPr>
        <p:spPr>
          <a:xfrm>
            <a:off x="2117502" y="6243380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4" grpId="0"/>
      <p:bldP spid="65" grpId="0"/>
      <p:bldP spid="66" grpId="0" animBg="1"/>
      <p:bldP spid="67" grpId="0" animBg="1"/>
      <p:bldP spid="68" grpId="0" animBg="1"/>
      <p:bldP spid="16" grpId="0"/>
      <p:bldP spid="17" grpId="0" animBg="1"/>
      <p:bldP spid="19" grpId="0"/>
      <p:bldP spid="20" grpId="0" animBg="1"/>
      <p:bldP spid="22" grpId="0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58006" y="2054197"/>
            <a:ext cx="8291266" cy="298534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93746" y="3201241"/>
            <a:ext cx="5139489" cy="615233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全新的知识点阅读服务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2473297" y="2189894"/>
            <a:ext cx="2379237" cy="27139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795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en-US" altLang="zh-CN" sz="13795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buNone/>
            </a:pPr>
            <a:r>
              <a:rPr lang="en-US" altLang="zh-CN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chapter</a:t>
            </a:r>
            <a:endParaRPr lang="zh-CN" altLang="en-US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073140" y="2406172"/>
            <a:ext cx="0" cy="23326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2338" y="1861457"/>
            <a:ext cx="7884912" cy="3704812"/>
          </a:xfrm>
          <a:prstGeom prst="rect">
            <a:avLst/>
          </a:prstGeom>
        </p:spPr>
      </p:pic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8705056" y="2232298"/>
            <a:ext cx="3672408" cy="1058518"/>
          </a:xfrm>
          <a:prstGeom prst="wedgeRectCallout">
            <a:avLst>
              <a:gd name="adj1" fmla="val -42610"/>
              <a:gd name="adj2" fmla="val 72795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知识搜索：拿破仑失败的原因</a:t>
            </a:r>
            <a:endParaRPr lang="zh-CN" altLang="en-US" sz="29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3"/>
          <p:cNvSpPr>
            <a:spLocks noGrp="1" noChangeArrowheads="1"/>
          </p:cNvSpPr>
          <p:nvPr/>
        </p:nvSpPr>
        <p:spPr bwMode="auto">
          <a:xfrm>
            <a:off x="1160145" y="218362"/>
            <a:ext cx="10761345" cy="9817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012" tIns="48006" rIns="96012" bIns="48006" anchor="ctr"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4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读秀知识库：</a:t>
            </a:r>
            <a:r>
              <a:rPr lang="en-US" altLang="zh-CN" sz="42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用户情况</a:t>
            </a:r>
            <a:endParaRPr lang="en-US" altLang="zh-CN" sz="4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83" name="矩形 1"/>
          <p:cNvSpPr>
            <a:spLocks noChangeArrowheads="1"/>
          </p:cNvSpPr>
          <p:nvPr/>
        </p:nvSpPr>
        <p:spPr bwMode="auto">
          <a:xfrm>
            <a:off x="2306955" y="2313623"/>
            <a:ext cx="6400800" cy="1859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012" tIns="48006" rIns="96012" bIns="48006">
            <a:spAutoFit/>
          </a:bodyPr>
          <a:lstStyle/>
          <a:p>
            <a:pPr marL="480060" lvl="1" algn="ctr">
              <a:lnSpc>
                <a:spcPct val="120000"/>
              </a:lnSpc>
              <a:spcBef>
                <a:spcPts val="525"/>
              </a:spcBef>
            </a:pPr>
            <a:r>
              <a:rPr lang="en-US" altLang="zh-CN" sz="4600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国内用户</a:t>
            </a:r>
            <a:r>
              <a:rPr lang="en-US" altLang="zh-CN" sz="4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5000家</a:t>
            </a:r>
            <a:endParaRPr lang="en-US" altLang="zh-CN" sz="4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80060" lvl="1" algn="ctr">
              <a:lnSpc>
                <a:spcPct val="120000"/>
              </a:lnSpc>
              <a:spcBef>
                <a:spcPts val="525"/>
              </a:spcBef>
            </a:pPr>
            <a:r>
              <a:rPr lang="en-US" altLang="zh-CN" sz="4600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海外用户</a:t>
            </a:r>
            <a:r>
              <a:rPr lang="en-US" altLang="zh-CN" sz="4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150家</a:t>
            </a:r>
            <a:endParaRPr lang="en-US" altLang="zh-CN" sz="4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-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44200" y="0"/>
            <a:ext cx="11113200" cy="7200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PA-矩形标注 2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44205" y="877197"/>
            <a:ext cx="3517528" cy="1091520"/>
          </a:xfrm>
          <a:prstGeom prst="wedgeRectCallout">
            <a:avLst>
              <a:gd name="adj1" fmla="val -49872"/>
              <a:gd name="adj2" fmla="val 14143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瞬间翻阅全部书籍</a:t>
            </a:r>
            <a:endParaRPr lang="zh-CN" altLang="en-US" sz="29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8" name="PA-圆角矩形 11"/>
          <p:cNvSpPr/>
          <p:nvPr>
            <p:custDataLst>
              <p:tags r:id="rId4"/>
            </p:custDataLst>
          </p:nvPr>
        </p:nvSpPr>
        <p:spPr>
          <a:xfrm>
            <a:off x="1144214" y="3600450"/>
            <a:ext cx="3384377" cy="3989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9" name="PA-圆角矩形 11"/>
          <p:cNvSpPr/>
          <p:nvPr>
            <p:custDataLst>
              <p:tags r:id="rId5"/>
            </p:custDataLst>
          </p:nvPr>
        </p:nvSpPr>
        <p:spPr>
          <a:xfrm>
            <a:off x="1144215" y="2246527"/>
            <a:ext cx="3384377" cy="3989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3" name="PA-圆角矩形 11"/>
          <p:cNvSpPr/>
          <p:nvPr>
            <p:custDataLst>
              <p:tags r:id="rId6"/>
            </p:custDataLst>
          </p:nvPr>
        </p:nvSpPr>
        <p:spPr>
          <a:xfrm>
            <a:off x="1144215" y="4713690"/>
            <a:ext cx="3384377" cy="3989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4" name="PA-圆角矩形 11"/>
          <p:cNvSpPr/>
          <p:nvPr>
            <p:custDataLst>
              <p:tags r:id="rId7"/>
            </p:custDataLst>
          </p:nvPr>
        </p:nvSpPr>
        <p:spPr>
          <a:xfrm>
            <a:off x="1144216" y="6585898"/>
            <a:ext cx="4032448" cy="3989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912" y="50"/>
            <a:ext cx="7257143" cy="2733333"/>
          </a:xfrm>
          <a:prstGeom prst="rect">
            <a:avLst/>
          </a:prstGeom>
        </p:spPr>
      </p:pic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3808512" y="1394126"/>
            <a:ext cx="2160240" cy="631633"/>
          </a:xfrm>
          <a:prstGeom prst="wedgeRectCallout">
            <a:avLst>
              <a:gd name="adj1" fmla="val -49792"/>
              <a:gd name="adj2" fmla="val -27464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工业技术类</a:t>
            </a:r>
            <a:endParaRPr lang="zh-CN" altLang="en-US" sz="29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228" y="1091253"/>
            <a:ext cx="9457143" cy="3733333"/>
          </a:xfrm>
          <a:prstGeom prst="rect">
            <a:avLst/>
          </a:prstGeom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184776" y="2160240"/>
            <a:ext cx="2664296" cy="631633"/>
          </a:xfrm>
          <a:prstGeom prst="wedgeRectCallout">
            <a:avLst>
              <a:gd name="adj1" fmla="val -49792"/>
              <a:gd name="adj2" fmla="val -27464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社会科学总论</a:t>
            </a:r>
            <a:endParaRPr lang="zh-CN" altLang="en-US" sz="29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424" y="2929337"/>
            <a:ext cx="9428571" cy="3400000"/>
          </a:xfrm>
          <a:prstGeom prst="rect">
            <a:avLst/>
          </a:prstGeom>
        </p:spPr>
      </p:pic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7142568" y="3883076"/>
            <a:ext cx="2664296" cy="631633"/>
          </a:xfrm>
          <a:prstGeom prst="wedgeRectCallout">
            <a:avLst>
              <a:gd name="adj1" fmla="val -49792"/>
              <a:gd name="adj2" fmla="val -27464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军事类</a:t>
            </a:r>
            <a:endParaRPr lang="zh-CN" altLang="en-US" sz="29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568" y="4198892"/>
            <a:ext cx="7942857" cy="2990476"/>
          </a:xfrm>
          <a:prstGeom prst="rect">
            <a:avLst/>
          </a:prstGeom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8489032" y="5184626"/>
            <a:ext cx="2664296" cy="631633"/>
          </a:xfrm>
          <a:prstGeom prst="wedgeRectCallout">
            <a:avLst>
              <a:gd name="adj1" fmla="val -49792"/>
              <a:gd name="adj2" fmla="val -27464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语言类</a:t>
            </a:r>
            <a:endParaRPr lang="zh-CN" altLang="en-US" sz="29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411353" y="414945"/>
            <a:ext cx="2958480" cy="831692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全文知识搜索</a:t>
            </a:r>
            <a:endParaRPr lang="zh-CN" altLang="en-US" sz="29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88232" y="1894557"/>
            <a:ext cx="11341260" cy="2460802"/>
          </a:xfrm>
          <a:prstGeom prst="rect">
            <a:avLst/>
          </a:prstGeom>
        </p:spPr>
        <p:txBody>
          <a:bodyPr wrap="square" lIns="96012" tIns="48006" rIns="96012" bIns="48006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将所有图书打碎，以章节目录为基础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阅读深度，在碎片化、海量高维数据的帮助下加强公众的探索分析体验。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zh-CN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08512" y="4422007"/>
            <a:ext cx="4608512" cy="2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 rot="1315447">
            <a:off x="2580834" y="5268082"/>
            <a:ext cx="2266950" cy="4201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012" tIns="48006" rIns="96012" bIns="48006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任何一句话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 rot="20718082">
            <a:off x="5227543" y="3881389"/>
            <a:ext cx="2268616" cy="4201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012" tIns="48006" rIns="96012" bIns="48006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任何一个知识点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 rot="2375599">
            <a:off x="8277044" y="5691096"/>
            <a:ext cx="2268617" cy="4201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012" tIns="48006" rIns="96012" bIns="48006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任何一个章节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-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44200" y="0"/>
            <a:ext cx="11113200" cy="7200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PA-矩形标注 2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19813" y="0"/>
            <a:ext cx="3517528" cy="1091520"/>
          </a:xfrm>
          <a:prstGeom prst="wedgeRectCallout">
            <a:avLst>
              <a:gd name="adj1" fmla="val -49872"/>
              <a:gd name="adj2" fmla="val 14143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快速定位问题知识点</a:t>
            </a:r>
            <a:endParaRPr lang="zh-CN" altLang="en-US" sz="29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16" name="圆角矩形 4"/>
          <p:cNvSpPr/>
          <p:nvPr/>
        </p:nvSpPr>
        <p:spPr>
          <a:xfrm>
            <a:off x="1095579" y="4033565"/>
            <a:ext cx="7224234" cy="115440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8319813" y="5181190"/>
            <a:ext cx="2041427" cy="576064"/>
          </a:xfrm>
          <a:prstGeom prst="wedgeRectCallout">
            <a:avLst>
              <a:gd name="adj1" fmla="val -48246"/>
              <a:gd name="adj2" fmla="val -83341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直接阅读</a:t>
            </a:r>
            <a:endParaRPr lang="zh-CN" altLang="en-US" sz="29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842" y="-4528"/>
            <a:ext cx="9233027" cy="7205427"/>
          </a:xfrm>
          <a:prstGeom prst="rect">
            <a:avLst/>
          </a:prstGeom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2343772" y="1108916"/>
            <a:ext cx="3078951" cy="622465"/>
          </a:xfrm>
          <a:prstGeom prst="wedgeRectCallout">
            <a:avLst>
              <a:gd name="adj1" fmla="val 20450"/>
              <a:gd name="adj2" fmla="val -98429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 eaLnBrk="0" hangingPunct="0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支持放大与缩小</a:t>
            </a:r>
            <a:endParaRPr lang="zh-CN" altLang="en-US" sz="29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314777" y="1081470"/>
            <a:ext cx="1853170" cy="677355"/>
          </a:xfrm>
          <a:prstGeom prst="wedgeRectCallout">
            <a:avLst>
              <a:gd name="adj1" fmla="val 42697"/>
              <a:gd name="adj2" fmla="val -85325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 eaLnBrk="0" hangingPunct="0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文字识别</a:t>
            </a:r>
            <a:endParaRPr lang="zh-CN" altLang="en-US" sz="29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9809487" y="1138155"/>
            <a:ext cx="2495970" cy="636488"/>
          </a:xfrm>
          <a:prstGeom prst="wedgeRectCallout">
            <a:avLst>
              <a:gd name="adj1" fmla="val -26980"/>
              <a:gd name="adj2" fmla="val -96423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 eaLnBrk="0" hangingPunct="0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保存与打印</a:t>
            </a:r>
            <a:endParaRPr lang="zh-CN" altLang="en-US" sz="29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7115083" y="1152178"/>
            <a:ext cx="1853170" cy="622465"/>
          </a:xfrm>
          <a:prstGeom prst="wedgeRectCallout">
            <a:avLst>
              <a:gd name="adj1" fmla="val 66654"/>
              <a:gd name="adj2" fmla="val -102958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 eaLnBrk="0" hangingPunct="0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资料来源</a:t>
            </a:r>
            <a:endParaRPr lang="zh-CN" altLang="en-US" sz="29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791" y="1837568"/>
            <a:ext cx="4797962" cy="525714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23" y="734517"/>
            <a:ext cx="2904762" cy="1003289"/>
          </a:xfrm>
          <a:prstGeom prst="rect">
            <a:avLst/>
          </a:prstGeom>
        </p:spPr>
      </p:pic>
      <p:sp>
        <p:nvSpPr>
          <p:cNvPr id="22" name="圆角矩形 4"/>
          <p:cNvSpPr/>
          <p:nvPr/>
        </p:nvSpPr>
        <p:spPr>
          <a:xfrm flipV="1">
            <a:off x="3615010" y="4098843"/>
            <a:ext cx="4809524" cy="69133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4"/>
          <p:cNvSpPr/>
          <p:nvPr/>
        </p:nvSpPr>
        <p:spPr>
          <a:xfrm>
            <a:off x="5422722" y="6624792"/>
            <a:ext cx="1194101" cy="50405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6"/>
          <p:cNvSpPr/>
          <p:nvPr/>
        </p:nvSpPr>
        <p:spPr>
          <a:xfrm>
            <a:off x="2758426" y="1871699"/>
            <a:ext cx="2664296" cy="3665725"/>
          </a:xfrm>
          <a:prstGeom prst="roundRect">
            <a:avLst/>
          </a:prstGeom>
          <a:solidFill>
            <a:schemeClr val="bg2">
              <a:lumMod val="90000"/>
              <a:alpha val="4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9" grpId="0" animBg="1"/>
      <p:bldP spid="22" grpId="0" animBg="1"/>
      <p:bldP spid="22" grpId="1" animBg="1"/>
      <p:bldP spid="23" grpId="0" animBg="1"/>
      <p:bldP spid="23" grpId="1" animBg="1"/>
      <p:bldP spid="14" grpId="0" animBg="1"/>
      <p:bldP spid="14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12118"/>
            <a:ext cx="12767353" cy="5976664"/>
          </a:xfrm>
          <a:prstGeom prst="rect">
            <a:avLst/>
          </a:prstGeom>
        </p:spPr>
      </p:pic>
      <p:sp>
        <p:nvSpPr>
          <p:cNvPr id="7" name="Rounded Rectangular Callout 17"/>
          <p:cNvSpPr/>
          <p:nvPr/>
        </p:nvSpPr>
        <p:spPr bwMode="auto">
          <a:xfrm rot="10800000" flipV="1">
            <a:off x="5968752" y="2664346"/>
            <a:ext cx="2736305" cy="1296144"/>
          </a:xfrm>
          <a:prstGeom prst="wedgeRoundRectCallout">
            <a:avLst>
              <a:gd name="adj1" fmla="val 46841"/>
              <a:gd name="adj2" fmla="val -65810"/>
              <a:gd name="adj3" fmla="val 16667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 eaLnBrk="0" hangingPunct="0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从知识点碎片</a:t>
            </a:r>
            <a:br>
              <a:rPr lang="en-US" altLang="zh-CN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</a:br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到达完整图书信息</a:t>
            </a:r>
            <a:endParaRPr lang="en-US" altLang="zh-CN" sz="29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9"/>
          <p:cNvSpPr txBox="1"/>
          <p:nvPr/>
        </p:nvSpPr>
        <p:spPr>
          <a:xfrm>
            <a:off x="3232448" y="324966"/>
            <a:ext cx="5903604" cy="94272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>
            <a:defPPr>
              <a:defRPr lang="zh-CN"/>
            </a:defPPr>
            <a:lvl1pPr algn="ctr">
              <a:defRPr sz="29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60120">
              <a:defRPr/>
            </a:pPr>
            <a:r>
              <a:rPr lang="zh-CN" altLang="en-US" sz="3200" b="1" kern="0" dirty="0"/>
              <a:t>知识点检索阅读服务</a:t>
            </a:r>
            <a:endParaRPr lang="zh-CN" altLang="en-US" sz="3200" b="1" kern="0" dirty="0"/>
          </a:p>
        </p:txBody>
      </p:sp>
      <p:sp>
        <p:nvSpPr>
          <p:cNvPr id="40" name="矩形 39"/>
          <p:cNvSpPr/>
          <p:nvPr/>
        </p:nvSpPr>
        <p:spPr>
          <a:xfrm>
            <a:off x="3207880" y="2369894"/>
            <a:ext cx="8089464" cy="50011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瞬间检索出不同分类不同图书对同一知识点的研究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3316930" y="2508743"/>
            <a:ext cx="7249470" cy="43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249591" y="5765793"/>
            <a:ext cx="7261943" cy="50011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提供直接的下载及阅读服务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232448" y="3992213"/>
            <a:ext cx="5628464" cy="50011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提供由点到线再到面的检索方式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出自【趣你的PPT】(微信:qunideppt)：最优质的PPT资源库"/>
          <p:cNvSpPr/>
          <p:nvPr/>
        </p:nvSpPr>
        <p:spPr>
          <a:xfrm>
            <a:off x="2106638" y="2369894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出自【趣你的PPT】(微信:qunideppt)：最优质的PPT资源库"/>
          <p:cNvSpPr/>
          <p:nvPr/>
        </p:nvSpPr>
        <p:spPr>
          <a:xfrm>
            <a:off x="2106638" y="4087695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出自【趣你的PPT】(微信:qunideppt)：最优质的PPT资源库"/>
          <p:cNvSpPr/>
          <p:nvPr/>
        </p:nvSpPr>
        <p:spPr>
          <a:xfrm>
            <a:off x="2106638" y="5883340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4" grpId="0"/>
      <p:bldP spid="65" grpId="0"/>
      <p:bldP spid="66" grpId="0" animBg="1"/>
      <p:bldP spid="67" grpId="0" animBg="1"/>
      <p:bldP spid="6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5"/>
          <p:cNvSpPr/>
          <p:nvPr/>
        </p:nvSpPr>
        <p:spPr>
          <a:xfrm>
            <a:off x="4429024" y="1960141"/>
            <a:ext cx="4101964" cy="410196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AU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" name="Group 28"/>
          <p:cNvGrpSpPr/>
          <p:nvPr/>
        </p:nvGrpSpPr>
        <p:grpSpPr>
          <a:xfrm>
            <a:off x="5948473" y="1507812"/>
            <a:ext cx="904654" cy="904657"/>
            <a:chOff x="8197836" y="1898395"/>
            <a:chExt cx="1017919" cy="1017922"/>
          </a:xfrm>
        </p:grpSpPr>
        <p:sp>
          <p:nvSpPr>
            <p:cNvPr id="7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Shape 256"/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30"/>
          <p:cNvGrpSpPr/>
          <p:nvPr/>
        </p:nvGrpSpPr>
        <p:grpSpPr>
          <a:xfrm>
            <a:off x="4035515" y="2886415"/>
            <a:ext cx="904654" cy="904657"/>
            <a:chOff x="8197836" y="1898395"/>
            <a:chExt cx="1017919" cy="1017922"/>
          </a:xfrm>
        </p:grpSpPr>
        <p:sp>
          <p:nvSpPr>
            <p:cNvPr id="10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2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256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39"/>
          <p:cNvGrpSpPr/>
          <p:nvPr/>
        </p:nvGrpSpPr>
        <p:grpSpPr>
          <a:xfrm>
            <a:off x="8019843" y="2845555"/>
            <a:ext cx="904654" cy="904657"/>
            <a:chOff x="8197836" y="1898395"/>
            <a:chExt cx="1017919" cy="1017922"/>
          </a:xfrm>
        </p:grpSpPr>
        <p:sp>
          <p:nvSpPr>
            <p:cNvPr id="13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Shape 256"/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42"/>
          <p:cNvGrpSpPr/>
          <p:nvPr/>
        </p:nvGrpSpPr>
        <p:grpSpPr>
          <a:xfrm>
            <a:off x="4487842" y="5106508"/>
            <a:ext cx="904654" cy="904657"/>
            <a:chOff x="8197836" y="1898395"/>
            <a:chExt cx="1017919" cy="1017922"/>
          </a:xfrm>
        </p:grpSpPr>
        <p:sp>
          <p:nvSpPr>
            <p:cNvPr id="16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4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Shape 256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57" y="3297884"/>
            <a:ext cx="3238086" cy="1152128"/>
          </a:xfrm>
          <a:prstGeom prst="rect">
            <a:avLst/>
          </a:prstGeom>
        </p:spPr>
      </p:pic>
      <p:sp>
        <p:nvSpPr>
          <p:cNvPr id="19" name="Rounded Rectangle 32"/>
          <p:cNvSpPr>
            <a:spLocks noChangeArrowheads="1"/>
          </p:cNvSpPr>
          <p:nvPr/>
        </p:nvSpPr>
        <p:spPr bwMode="blackGray">
          <a:xfrm>
            <a:off x="594531" y="2393227"/>
            <a:ext cx="3233132" cy="1105861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>
                  <a:alpha val="67998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 algn="ctr">
            <a:solidFill>
              <a:srgbClr val="FFFFFF">
                <a:alpha val="27843"/>
              </a:srgbClr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" tIns="45718" rIns="9144" bIns="45718"/>
          <a:lstStyle/>
          <a:p>
            <a:pPr algn="ctr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65000"/>
              <a:defRPr/>
            </a:pPr>
            <a:r>
              <a:rPr lang="en-US" altLang="zh-CN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320</a:t>
            </a:r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万种图书馆藏的超大图书馆</a:t>
            </a:r>
            <a:endParaRPr lang="en-US" altLang="zh-CN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Shape 255"/>
          <p:cNvSpPr/>
          <p:nvPr/>
        </p:nvSpPr>
        <p:spPr>
          <a:xfrm>
            <a:off x="7567515" y="5106508"/>
            <a:ext cx="904654" cy="904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rgbClr val="FFC000"/>
          </a:solidFill>
          <a:ln w="76200" cap="flat">
            <a:noFill/>
            <a:miter lim="400000"/>
          </a:ln>
          <a:effectLst/>
        </p:spPr>
        <p:txBody>
          <a:bodyPr wrap="square" lIns="40181" tIns="40181" rIns="40181" bIns="40181" numCol="1" anchor="ctr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Shape 256"/>
          <p:cNvSpPr/>
          <p:nvPr/>
        </p:nvSpPr>
        <p:spPr>
          <a:xfrm>
            <a:off x="7843313" y="5328642"/>
            <a:ext cx="357687" cy="402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60" extrusionOk="0">
                <a:moveTo>
                  <a:pt x="4050" y="7519"/>
                </a:moveTo>
                <a:cubicBezTo>
                  <a:pt x="3162" y="7519"/>
                  <a:pt x="0" y="7985"/>
                  <a:pt x="0" y="11155"/>
                </a:cubicBezTo>
                <a:lnTo>
                  <a:pt x="0" y="16801"/>
                </a:lnTo>
                <a:cubicBezTo>
                  <a:pt x="0" y="19969"/>
                  <a:pt x="3162" y="20318"/>
                  <a:pt x="4050" y="20318"/>
                </a:cubicBezTo>
                <a:cubicBezTo>
                  <a:pt x="4937" y="20318"/>
                  <a:pt x="2700" y="19652"/>
                  <a:pt x="2700" y="17687"/>
                </a:cubicBezTo>
                <a:lnTo>
                  <a:pt x="2700" y="10266"/>
                </a:lnTo>
                <a:cubicBezTo>
                  <a:pt x="2700" y="8207"/>
                  <a:pt x="4937" y="7519"/>
                  <a:pt x="4050" y="7519"/>
                </a:cubicBezTo>
                <a:close/>
                <a:moveTo>
                  <a:pt x="15725" y="7408"/>
                </a:moveTo>
                <a:cubicBezTo>
                  <a:pt x="15545" y="6995"/>
                  <a:pt x="20503" y="3177"/>
                  <a:pt x="17612" y="83"/>
                </a:cubicBezTo>
                <a:cubicBezTo>
                  <a:pt x="16936" y="-640"/>
                  <a:pt x="14641" y="3547"/>
                  <a:pt x="11382" y="5443"/>
                </a:cubicBezTo>
                <a:cubicBezTo>
                  <a:pt x="9584" y="6488"/>
                  <a:pt x="5400" y="8715"/>
                  <a:pt x="5400" y="9946"/>
                </a:cubicBezTo>
                <a:lnTo>
                  <a:pt x="5400" y="17913"/>
                </a:lnTo>
                <a:cubicBezTo>
                  <a:pt x="5400" y="19393"/>
                  <a:pt x="12034" y="20960"/>
                  <a:pt x="17075" y="20960"/>
                </a:cubicBezTo>
                <a:cubicBezTo>
                  <a:pt x="18923" y="20960"/>
                  <a:pt x="21600" y="10974"/>
                  <a:pt x="21600" y="9388"/>
                </a:cubicBezTo>
                <a:cubicBezTo>
                  <a:pt x="21600" y="7795"/>
                  <a:pt x="15902" y="7823"/>
                  <a:pt x="15725" y="740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6041" tIns="46041" rIns="46041" bIns="46041" numCol="1" anchor="ctr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940168" y="407501"/>
            <a:ext cx="2811882" cy="904656"/>
          </a:xfrm>
          <a:prstGeom prst="rect">
            <a:avLst/>
          </a:prstGeom>
          <a:gradFill rotWithShape="1">
            <a:gsLst>
              <a:gs pos="0">
                <a:srgbClr val="FFFFFF">
                  <a:alpha val="67998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 algn="ctr">
            <a:solidFill>
              <a:srgbClr val="FFFFFF">
                <a:alpha val="27843"/>
              </a:srgbClr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" tIns="45718" rIns="9144" bIns="45718"/>
          <a:lstStyle/>
          <a:p>
            <a:pPr algn="ctr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65000"/>
              <a:defRPr/>
            </a:pPr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优于</a:t>
            </a:r>
            <a:r>
              <a:rPr lang="en-US" altLang="zh-CN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OPAC</a:t>
            </a:r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检索系统</a:t>
            </a:r>
            <a:endParaRPr lang="en-US" altLang="zh-CN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924496" y="1996327"/>
            <a:ext cx="3617302" cy="1086619"/>
          </a:xfrm>
          <a:prstGeom prst="rect">
            <a:avLst/>
          </a:prstGeom>
          <a:gradFill rotWithShape="1">
            <a:gsLst>
              <a:gs pos="0">
                <a:srgbClr val="FFFFFF">
                  <a:alpha val="67998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 algn="ctr">
            <a:solidFill>
              <a:srgbClr val="FFFFFF">
                <a:alpha val="27843"/>
              </a:srgbClr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" tIns="45718" rIns="9144" bIns="45718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65000"/>
              <a:defRPr/>
            </a:pPr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实现了电子图书、纸质图书的整合</a:t>
            </a:r>
            <a:endParaRPr lang="en-US" altLang="zh-CN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589806" y="5357633"/>
            <a:ext cx="3951992" cy="1589886"/>
          </a:xfrm>
          <a:prstGeom prst="rect">
            <a:avLst/>
          </a:prstGeom>
          <a:gradFill rotWithShape="1">
            <a:gsLst>
              <a:gs pos="0">
                <a:srgbClr val="FFFFFF">
                  <a:alpha val="67998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 algn="ctr">
            <a:solidFill>
              <a:srgbClr val="FFFFFF">
                <a:alpha val="27843"/>
              </a:srgbClr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" tIns="45718" rIns="9144" bIns="45718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65000"/>
              <a:defRPr/>
            </a:pPr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可以知道总共出版过多少图书，每年出版了什么新书</a:t>
            </a:r>
            <a:endParaRPr lang="en-US" altLang="zh-CN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94531" y="5448073"/>
            <a:ext cx="3561009" cy="1105861"/>
          </a:xfrm>
          <a:prstGeom prst="rect">
            <a:avLst/>
          </a:prstGeom>
          <a:gradFill rotWithShape="1">
            <a:gsLst>
              <a:gs pos="0">
                <a:srgbClr val="FFFFFF">
                  <a:alpha val="67998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 algn="ctr">
            <a:solidFill>
              <a:srgbClr val="FFFFFF">
                <a:alpha val="27843"/>
              </a:srgbClr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" tIns="45718" rIns="9144" bIns="45718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65000"/>
              <a:defRPr/>
            </a:pPr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相当于您建立了一个馆际互借平台</a:t>
            </a:r>
            <a:endParaRPr lang="en-US" altLang="zh-CN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1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8800" b="1" dirty="0">
                <a:solidFill>
                  <a:srgbClr val="C00000"/>
                </a:solidFill>
              </a:rPr>
              <a:t>谢谢</a:t>
            </a:r>
            <a:endParaRPr lang="zh-CN" altLang="en-US" sz="8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"/>
          <p:cNvSpPr>
            <a:spLocks noChangeAspect="1" noChangeArrowheads="1"/>
          </p:cNvSpPr>
          <p:nvPr/>
        </p:nvSpPr>
        <p:spPr bwMode="auto">
          <a:xfrm>
            <a:off x="881778" y="2991350"/>
            <a:ext cx="3023711" cy="3023711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012" tIns="48006" rIns="96012" bIns="48006"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空心弧 2"/>
          <p:cNvSpPr>
            <a:spLocks noChangeAspect="1"/>
          </p:cNvSpPr>
          <p:nvPr/>
        </p:nvSpPr>
        <p:spPr bwMode="auto">
          <a:xfrm>
            <a:off x="125017" y="2271271"/>
            <a:ext cx="4537234" cy="4535566"/>
          </a:xfrm>
          <a:custGeom>
            <a:avLst/>
            <a:gdLst>
              <a:gd name="T0" fmla="*/ 2160000 w 4320000"/>
              <a:gd name="T1" fmla="*/ 0 h 4320000"/>
              <a:gd name="T2" fmla="*/ 4320000 w 4320000"/>
              <a:gd name="T3" fmla="*/ 2160000 h 4320000"/>
              <a:gd name="T4" fmla="*/ 2160000 w 4320000"/>
              <a:gd name="T5" fmla="*/ 4320000 h 4320000"/>
              <a:gd name="T6" fmla="*/ 2160000 w 4320000"/>
              <a:gd name="T7" fmla="*/ 4190400 h 4320000"/>
              <a:gd name="T8" fmla="*/ 4190400 w 4320000"/>
              <a:gd name="T9" fmla="*/ 2160000 h 4320000"/>
              <a:gd name="T10" fmla="*/ 2160000 w 4320000"/>
              <a:gd name="T11" fmla="*/ 129600 h 4320000"/>
              <a:gd name="T12" fmla="*/ 2160000 w 4320000"/>
              <a:gd name="T13" fmla="*/ 0 h 43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20000"/>
              <a:gd name="T22" fmla="*/ 0 h 4320000"/>
              <a:gd name="T23" fmla="*/ 4320000 w 4320000"/>
              <a:gd name="T24" fmla="*/ 4320000 h 43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20000" h="4320000">
                <a:moveTo>
                  <a:pt x="2160000" y="0"/>
                </a:moveTo>
                <a:cubicBezTo>
                  <a:pt x="3352935" y="0"/>
                  <a:pt x="4320000" y="967065"/>
                  <a:pt x="4320000" y="2160000"/>
                </a:cubicBezTo>
                <a:cubicBezTo>
                  <a:pt x="4320000" y="3352935"/>
                  <a:pt x="3352935" y="4320000"/>
                  <a:pt x="2160000" y="4320000"/>
                </a:cubicBezTo>
                <a:lnTo>
                  <a:pt x="2160000" y="4190400"/>
                </a:lnTo>
                <a:cubicBezTo>
                  <a:pt x="3281359" y="4190400"/>
                  <a:pt x="4190400" y="3281359"/>
                  <a:pt x="4190400" y="2160000"/>
                </a:cubicBezTo>
                <a:cubicBezTo>
                  <a:pt x="4190400" y="1038641"/>
                  <a:pt x="3281359" y="129600"/>
                  <a:pt x="2160000" y="129600"/>
                </a:cubicBezTo>
                <a:lnTo>
                  <a:pt x="2160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012" tIns="48006" rIns="96012" bIns="48006"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/>
          </a:p>
        </p:txBody>
      </p:sp>
      <p:sp>
        <p:nvSpPr>
          <p:cNvPr id="6" name="椭圆 5"/>
          <p:cNvSpPr>
            <a:spLocks noChangeAspect="1" noChangeArrowheads="1"/>
          </p:cNvSpPr>
          <p:nvPr/>
        </p:nvSpPr>
        <p:spPr bwMode="auto">
          <a:xfrm>
            <a:off x="3332084" y="2427946"/>
            <a:ext cx="471725" cy="471726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012" tIns="48006" rIns="96012" bIns="48006"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椭圆 6"/>
          <p:cNvSpPr>
            <a:spLocks noChangeAspect="1" noChangeArrowheads="1"/>
          </p:cNvSpPr>
          <p:nvPr/>
        </p:nvSpPr>
        <p:spPr bwMode="auto">
          <a:xfrm>
            <a:off x="4275535" y="3654766"/>
            <a:ext cx="473393" cy="4717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6012" tIns="48006" rIns="96012" bIns="48006"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椭圆 7"/>
          <p:cNvSpPr>
            <a:spLocks noChangeAspect="1" noChangeArrowheads="1"/>
          </p:cNvSpPr>
          <p:nvPr/>
        </p:nvSpPr>
        <p:spPr bwMode="auto">
          <a:xfrm>
            <a:off x="4275535" y="4879919"/>
            <a:ext cx="473393" cy="47339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012" tIns="48006" rIns="96012" bIns="48006"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椭圆 10"/>
          <p:cNvSpPr>
            <a:spLocks noChangeAspect="1" noChangeArrowheads="1"/>
          </p:cNvSpPr>
          <p:nvPr/>
        </p:nvSpPr>
        <p:spPr bwMode="auto">
          <a:xfrm>
            <a:off x="3332084" y="6106739"/>
            <a:ext cx="471725" cy="47172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6012" tIns="48006" rIns="96012" bIns="48006"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椭圆 11"/>
          <p:cNvSpPr>
            <a:spLocks noChangeAspect="1" noChangeArrowheads="1"/>
          </p:cNvSpPr>
          <p:nvPr/>
        </p:nvSpPr>
        <p:spPr bwMode="auto">
          <a:xfrm>
            <a:off x="5910739" y="2191249"/>
            <a:ext cx="945119" cy="945119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012" tIns="48006" rIns="96012" bIns="48006"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椭圆 12"/>
          <p:cNvSpPr>
            <a:spLocks noChangeAspect="1" noChangeArrowheads="1"/>
          </p:cNvSpPr>
          <p:nvPr/>
        </p:nvSpPr>
        <p:spPr bwMode="auto">
          <a:xfrm>
            <a:off x="7700963" y="3418069"/>
            <a:ext cx="945119" cy="945119"/>
          </a:xfrm>
          <a:prstGeom prst="ellipse">
            <a:avLst/>
          </a:prstGeom>
          <a:solidFill>
            <a:srgbClr val="354B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012" tIns="48006" rIns="96012" bIns="48006"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椭圆 13"/>
          <p:cNvSpPr>
            <a:spLocks noChangeAspect="1" noChangeArrowheads="1"/>
          </p:cNvSpPr>
          <p:nvPr/>
        </p:nvSpPr>
        <p:spPr bwMode="auto">
          <a:xfrm>
            <a:off x="7700963" y="4644890"/>
            <a:ext cx="945119" cy="943451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012" tIns="48006" rIns="96012" bIns="48006"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椭圆 14"/>
          <p:cNvSpPr>
            <a:spLocks noChangeAspect="1" noChangeArrowheads="1"/>
          </p:cNvSpPr>
          <p:nvPr/>
        </p:nvSpPr>
        <p:spPr bwMode="auto">
          <a:xfrm>
            <a:off x="5910739" y="5870042"/>
            <a:ext cx="945119" cy="945118"/>
          </a:xfrm>
          <a:prstGeom prst="ellipse">
            <a:avLst/>
          </a:prstGeom>
          <a:solidFill>
            <a:srgbClr val="354B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012" tIns="48006" rIns="96012" bIns="48006"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4" name="直接连接符 4"/>
          <p:cNvCxnSpPr>
            <a:cxnSpLocks noChangeShapeType="1"/>
            <a:stCxn id="6" idx="6"/>
            <a:endCxn id="10" idx="2"/>
          </p:cNvCxnSpPr>
          <p:nvPr/>
        </p:nvCxnSpPr>
        <p:spPr bwMode="auto">
          <a:xfrm>
            <a:off x="3803809" y="2664641"/>
            <a:ext cx="2106930" cy="0"/>
          </a:xfrm>
          <a:prstGeom prst="line">
            <a:avLst/>
          </a:prstGeom>
          <a:noFill/>
          <a:ln w="9525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直接连接符 16"/>
          <p:cNvCxnSpPr>
            <a:cxnSpLocks noChangeShapeType="1"/>
            <a:stCxn id="7" idx="6"/>
            <a:endCxn id="11" idx="2"/>
          </p:cNvCxnSpPr>
          <p:nvPr/>
        </p:nvCxnSpPr>
        <p:spPr bwMode="auto">
          <a:xfrm>
            <a:off x="4748927" y="3889795"/>
            <a:ext cx="2952035" cy="0"/>
          </a:xfrm>
          <a:prstGeom prst="line">
            <a:avLst/>
          </a:prstGeom>
          <a:noFill/>
          <a:ln w="9525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接连接符 18"/>
          <p:cNvCxnSpPr>
            <a:cxnSpLocks noChangeShapeType="1"/>
            <a:stCxn id="8" idx="6"/>
            <a:endCxn id="12" idx="2"/>
          </p:cNvCxnSpPr>
          <p:nvPr/>
        </p:nvCxnSpPr>
        <p:spPr bwMode="auto">
          <a:xfrm>
            <a:off x="4748927" y="5116615"/>
            <a:ext cx="2952035" cy="0"/>
          </a:xfrm>
          <a:prstGeom prst="line">
            <a:avLst/>
          </a:prstGeom>
          <a:noFill/>
          <a:ln w="9525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直接连接符 20"/>
          <p:cNvCxnSpPr>
            <a:cxnSpLocks noChangeShapeType="1"/>
            <a:stCxn id="9" idx="6"/>
            <a:endCxn id="13" idx="2"/>
          </p:cNvCxnSpPr>
          <p:nvPr/>
        </p:nvCxnSpPr>
        <p:spPr bwMode="auto">
          <a:xfrm>
            <a:off x="3803809" y="6343435"/>
            <a:ext cx="2106930" cy="0"/>
          </a:xfrm>
          <a:prstGeom prst="line">
            <a:avLst/>
          </a:prstGeom>
          <a:noFill/>
          <a:ln w="9525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文本框 25"/>
          <p:cNvSpPr txBox="1">
            <a:spLocks noChangeArrowheads="1"/>
          </p:cNvSpPr>
          <p:nvPr/>
        </p:nvSpPr>
        <p:spPr bwMode="auto">
          <a:xfrm>
            <a:off x="7225903" y="2520663"/>
            <a:ext cx="4053840" cy="42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6" rIns="96012" bIns="48006"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微软雅黑" panose="020B0503020204020204" pitchFamily="34" charset="-122"/>
              </a:rPr>
              <a:t>收集资料</a:t>
            </a:r>
            <a:endParaRPr lang="zh-CN" altLang="zh-CN" dirty="0">
              <a:latin typeface="微软雅黑" panose="020B0503020204020204" pitchFamily="34" charset="-122"/>
            </a:endParaRPr>
          </a:p>
        </p:txBody>
      </p:sp>
      <p:sp>
        <p:nvSpPr>
          <p:cNvPr id="23" name="文本框 26"/>
          <p:cNvSpPr txBox="1">
            <a:spLocks noChangeArrowheads="1"/>
          </p:cNvSpPr>
          <p:nvPr/>
        </p:nvSpPr>
        <p:spPr bwMode="auto">
          <a:xfrm>
            <a:off x="8921533" y="3714243"/>
            <a:ext cx="3273743" cy="46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6" rIns="96012" bIns="48006"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微软雅黑" panose="020B0503020204020204" pitchFamily="34" charset="-122"/>
              </a:rPr>
              <a:t>整理资料</a:t>
            </a: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24" name="文本框 27"/>
          <p:cNvSpPr txBox="1">
            <a:spLocks noChangeArrowheads="1"/>
          </p:cNvSpPr>
          <p:nvPr/>
        </p:nvSpPr>
        <p:spPr bwMode="auto">
          <a:xfrm>
            <a:off x="9101156" y="4931600"/>
            <a:ext cx="3273743" cy="46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6" rIns="96012" bIns="48006"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微软雅黑" panose="020B0503020204020204" pitchFamily="34" charset="-122"/>
              </a:rPr>
              <a:t>收藏资料</a:t>
            </a: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25" name="文本框 28"/>
          <p:cNvSpPr txBox="1">
            <a:spLocks noChangeArrowheads="1"/>
          </p:cNvSpPr>
          <p:nvPr/>
        </p:nvSpPr>
        <p:spPr bwMode="auto">
          <a:xfrm>
            <a:off x="7308101" y="6155218"/>
            <a:ext cx="4053840" cy="46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6" rIns="96012" bIns="48006">
            <a:spAutoFit/>
          </a:bodyPr>
          <a:lstStyle>
            <a:defPPr>
              <a:defRPr lang="zh-CN"/>
            </a:defPPr>
            <a:lvl1pPr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100" dirty="0">
                <a:solidFill>
                  <a:schemeClr val="tx1"/>
                </a:solidFill>
              </a:rPr>
              <a:t>提供资料</a:t>
            </a:r>
            <a:endParaRPr lang="zh-CN" altLang="en-US" sz="2100" dirty="0">
              <a:solidFill>
                <a:schemeClr val="tx1"/>
              </a:solidFill>
            </a:endParaRPr>
          </a:p>
        </p:txBody>
      </p:sp>
      <p:sp>
        <p:nvSpPr>
          <p:cNvPr id="29" name="KSO_Shape"/>
          <p:cNvSpPr>
            <a:spLocks noChangeAspect="1"/>
          </p:cNvSpPr>
          <p:nvPr/>
        </p:nvSpPr>
        <p:spPr bwMode="auto">
          <a:xfrm>
            <a:off x="6119099" y="6083402"/>
            <a:ext cx="563404" cy="566738"/>
          </a:xfrm>
          <a:custGeom>
            <a:avLst/>
            <a:gdLst>
              <a:gd name="T0" fmla="*/ 1295082 w 2109787"/>
              <a:gd name="T1" fmla="*/ 1930537 h 2125662"/>
              <a:gd name="T2" fmla="*/ 1378267 w 2109787"/>
              <a:gd name="T3" fmla="*/ 1684248 h 2125662"/>
              <a:gd name="T4" fmla="*/ 1361122 w 2109787"/>
              <a:gd name="T5" fmla="*/ 1545055 h 2125662"/>
              <a:gd name="T6" fmla="*/ 1566862 w 2109787"/>
              <a:gd name="T7" fmla="*/ 1567300 h 2125662"/>
              <a:gd name="T8" fmla="*/ 1528445 w 2109787"/>
              <a:gd name="T9" fmla="*/ 2041129 h 2125662"/>
              <a:gd name="T10" fmla="*/ 1651000 w 2109787"/>
              <a:gd name="T11" fmla="*/ 1844733 h 2125662"/>
              <a:gd name="T12" fmla="*/ 1901190 w 2109787"/>
              <a:gd name="T13" fmla="*/ 1450988 h 2125662"/>
              <a:gd name="T14" fmla="*/ 2088197 w 2109787"/>
              <a:gd name="T15" fmla="*/ 1575563 h 2125662"/>
              <a:gd name="T16" fmla="*/ 2077720 w 2109787"/>
              <a:gd name="T17" fmla="*/ 2010939 h 2125662"/>
              <a:gd name="T18" fmla="*/ 1755457 w 2109787"/>
              <a:gd name="T19" fmla="*/ 2109455 h 2125662"/>
              <a:gd name="T20" fmla="*/ 1116012 w 2109787"/>
              <a:gd name="T21" fmla="*/ 2102146 h 2125662"/>
              <a:gd name="T22" fmla="*/ 824229 w 2109787"/>
              <a:gd name="T23" fmla="*/ 1996956 h 2125662"/>
              <a:gd name="T24" fmla="*/ 842327 w 2109787"/>
              <a:gd name="T25" fmla="*/ 1547597 h 2125662"/>
              <a:gd name="T26" fmla="*/ 1079500 w 2109787"/>
              <a:gd name="T27" fmla="*/ 1446221 h 2125662"/>
              <a:gd name="T28" fmla="*/ 1156856 w 2109787"/>
              <a:gd name="T29" fmla="*/ 894212 h 2125662"/>
              <a:gd name="T30" fmla="*/ 1181274 w 2109787"/>
              <a:gd name="T31" fmla="*/ 1123523 h 2125662"/>
              <a:gd name="T32" fmla="*/ 1403890 w 2109787"/>
              <a:gd name="T33" fmla="*/ 1350929 h 2125662"/>
              <a:gd name="T34" fmla="*/ 1555473 w 2109787"/>
              <a:gd name="T35" fmla="*/ 1330602 h 2125662"/>
              <a:gd name="T36" fmla="*/ 1746695 w 2109787"/>
              <a:gd name="T37" fmla="*/ 1088269 h 2125662"/>
              <a:gd name="T38" fmla="*/ 1634435 w 2109787"/>
              <a:gd name="T39" fmla="*/ 939629 h 2125662"/>
              <a:gd name="T40" fmla="*/ 1329051 w 2109787"/>
              <a:gd name="T41" fmla="*/ 834184 h 2125662"/>
              <a:gd name="T42" fmla="*/ 1487609 w 2109787"/>
              <a:gd name="T43" fmla="*/ 501650 h 2125662"/>
              <a:gd name="T44" fmla="*/ 1685808 w 2109787"/>
              <a:gd name="T45" fmla="*/ 588039 h 2125662"/>
              <a:gd name="T46" fmla="*/ 1817729 w 2109787"/>
              <a:gd name="T47" fmla="*/ 779556 h 2125662"/>
              <a:gd name="T48" fmla="*/ 1848490 w 2109787"/>
              <a:gd name="T49" fmla="*/ 1036817 h 2125662"/>
              <a:gd name="T50" fmla="*/ 1748915 w 2109787"/>
              <a:gd name="T51" fmla="*/ 1271528 h 2125662"/>
              <a:gd name="T52" fmla="*/ 1576403 w 2109787"/>
              <a:gd name="T53" fmla="*/ 1417309 h 2125662"/>
              <a:gd name="T54" fmla="*/ 1403573 w 2109787"/>
              <a:gd name="T55" fmla="*/ 1442082 h 2125662"/>
              <a:gd name="T56" fmla="*/ 1224085 w 2109787"/>
              <a:gd name="T57" fmla="*/ 1336319 h 2125662"/>
              <a:gd name="T58" fmla="*/ 1088992 w 2109787"/>
              <a:gd name="T59" fmla="*/ 1130193 h 2125662"/>
              <a:gd name="T60" fmla="*/ 1072185 w 2109787"/>
              <a:gd name="T61" fmla="*/ 867850 h 2125662"/>
              <a:gd name="T62" fmla="*/ 1171443 w 2109787"/>
              <a:gd name="T63" fmla="*/ 647432 h 2125662"/>
              <a:gd name="T64" fmla="*/ 1349029 w 2109787"/>
              <a:gd name="T65" fmla="*/ 518483 h 2125662"/>
              <a:gd name="T66" fmla="*/ 894842 w 2109787"/>
              <a:gd name="T67" fmla="*/ 389721 h 2125662"/>
              <a:gd name="T68" fmla="*/ 783863 w 2109787"/>
              <a:gd name="T69" fmla="*/ 461707 h 2125662"/>
              <a:gd name="T70" fmla="*/ 646249 w 2109787"/>
              <a:gd name="T71" fmla="*/ 519107 h 2125662"/>
              <a:gd name="T72" fmla="*/ 649737 w 2109787"/>
              <a:gd name="T73" fmla="*/ 631367 h 2125662"/>
              <a:gd name="T74" fmla="*/ 859963 w 2109787"/>
              <a:gd name="T75" fmla="*/ 751873 h 2125662"/>
              <a:gd name="T76" fmla="*/ 989016 w 2109787"/>
              <a:gd name="T77" fmla="*/ 914873 h 2125662"/>
              <a:gd name="T78" fmla="*/ 926551 w 2109787"/>
              <a:gd name="T79" fmla="*/ 1110219 h 2125662"/>
              <a:gd name="T80" fmla="*/ 637054 w 2109787"/>
              <a:gd name="T81" fmla="*/ 1172057 h 2125662"/>
              <a:gd name="T82" fmla="*/ 648152 w 2109787"/>
              <a:gd name="T83" fmla="*/ 1081995 h 2125662"/>
              <a:gd name="T84" fmla="*/ 837450 w 2109787"/>
              <a:gd name="T85" fmla="*/ 1055674 h 2125662"/>
              <a:gd name="T86" fmla="*/ 874549 w 2109787"/>
              <a:gd name="T87" fmla="*/ 927557 h 2125662"/>
              <a:gd name="T88" fmla="*/ 734081 w 2109787"/>
              <a:gd name="T89" fmla="*/ 811174 h 2125662"/>
              <a:gd name="T90" fmla="*/ 535588 w 2109787"/>
              <a:gd name="T91" fmla="*/ 662762 h 2125662"/>
              <a:gd name="T92" fmla="*/ 561905 w 2109787"/>
              <a:gd name="T93" fmla="*/ 464879 h 2125662"/>
              <a:gd name="T94" fmla="*/ 832750 w 2109787"/>
              <a:gd name="T95" fmla="*/ 1588 h 2125662"/>
              <a:gd name="T96" fmla="*/ 1300854 w 2109787"/>
              <a:gd name="T97" fmla="*/ 193714 h 2125662"/>
              <a:gd name="T98" fmla="*/ 1132654 w 2109787"/>
              <a:gd name="T99" fmla="*/ 241031 h 2125662"/>
              <a:gd name="T100" fmla="*/ 735320 w 2109787"/>
              <a:gd name="T101" fmla="*/ 141316 h 2125662"/>
              <a:gd name="T102" fmla="*/ 411297 w 2109787"/>
              <a:gd name="T103" fmla="*/ 258815 h 2125662"/>
              <a:gd name="T104" fmla="*/ 196445 w 2109787"/>
              <a:gd name="T105" fmla="*/ 520171 h 2125662"/>
              <a:gd name="T106" fmla="*/ 143129 w 2109787"/>
              <a:gd name="T107" fmla="*/ 858378 h 2125662"/>
              <a:gd name="T108" fmla="*/ 247857 w 2109787"/>
              <a:gd name="T109" fmla="*/ 1145456 h 2125662"/>
              <a:gd name="T110" fmla="*/ 469056 w 2109787"/>
              <a:gd name="T111" fmla="*/ 1349968 h 2125662"/>
              <a:gd name="T112" fmla="*/ 542684 w 2109787"/>
              <a:gd name="T113" fmla="*/ 1533202 h 2125662"/>
              <a:gd name="T114" fmla="*/ 227229 w 2109787"/>
              <a:gd name="T115" fmla="*/ 1339170 h 2125662"/>
              <a:gd name="T116" fmla="*/ 37131 w 2109787"/>
              <a:gd name="T117" fmla="*/ 1025417 h 2125662"/>
              <a:gd name="T118" fmla="*/ 15868 w 2109787"/>
              <a:gd name="T119" fmla="*/ 627508 h 2125662"/>
              <a:gd name="T120" fmla="*/ 204062 w 2109787"/>
              <a:gd name="T121" fmla="*/ 257545 h 2125662"/>
              <a:gd name="T122" fmla="*/ 551570 w 2109787"/>
              <a:gd name="T123" fmla="*/ 35567 h 21256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109787"/>
              <a:gd name="T187" fmla="*/ 0 h 2125662"/>
              <a:gd name="T188" fmla="*/ 2109787 w 2109787"/>
              <a:gd name="T189" fmla="*/ 2125662 h 212566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109787" h="2125662">
                <a:moveTo>
                  <a:pt x="1216342" y="1436687"/>
                </a:moveTo>
                <a:lnTo>
                  <a:pt x="1216977" y="1467831"/>
                </a:lnTo>
                <a:lnTo>
                  <a:pt x="1218247" y="1498021"/>
                </a:lnTo>
                <a:lnTo>
                  <a:pt x="1219517" y="1527894"/>
                </a:lnTo>
                <a:lnTo>
                  <a:pt x="1221105" y="1556813"/>
                </a:lnTo>
                <a:lnTo>
                  <a:pt x="1223010" y="1585097"/>
                </a:lnTo>
                <a:lnTo>
                  <a:pt x="1225550" y="1612427"/>
                </a:lnTo>
                <a:lnTo>
                  <a:pt x="1227772" y="1639121"/>
                </a:lnTo>
                <a:lnTo>
                  <a:pt x="1230630" y="1665180"/>
                </a:lnTo>
                <a:lnTo>
                  <a:pt x="1233487" y="1690286"/>
                </a:lnTo>
                <a:lnTo>
                  <a:pt x="1237297" y="1714756"/>
                </a:lnTo>
                <a:lnTo>
                  <a:pt x="1240790" y="1738273"/>
                </a:lnTo>
                <a:lnTo>
                  <a:pt x="1244917" y="1761154"/>
                </a:lnTo>
                <a:lnTo>
                  <a:pt x="1249362" y="1783399"/>
                </a:lnTo>
                <a:lnTo>
                  <a:pt x="1253807" y="1804691"/>
                </a:lnTo>
                <a:lnTo>
                  <a:pt x="1258570" y="1825030"/>
                </a:lnTo>
                <a:lnTo>
                  <a:pt x="1263967" y="1844733"/>
                </a:lnTo>
                <a:lnTo>
                  <a:pt x="1269365" y="1863801"/>
                </a:lnTo>
                <a:lnTo>
                  <a:pt x="1275397" y="1881597"/>
                </a:lnTo>
                <a:lnTo>
                  <a:pt x="1281430" y="1899076"/>
                </a:lnTo>
                <a:lnTo>
                  <a:pt x="1288097" y="1915283"/>
                </a:lnTo>
                <a:lnTo>
                  <a:pt x="1295082" y="1930537"/>
                </a:lnTo>
                <a:lnTo>
                  <a:pt x="1302067" y="1945474"/>
                </a:lnTo>
                <a:lnTo>
                  <a:pt x="1309687" y="1959457"/>
                </a:lnTo>
                <a:lnTo>
                  <a:pt x="1317625" y="1972168"/>
                </a:lnTo>
                <a:lnTo>
                  <a:pt x="1325562" y="1984244"/>
                </a:lnTo>
                <a:lnTo>
                  <a:pt x="1330007" y="1990282"/>
                </a:lnTo>
                <a:lnTo>
                  <a:pt x="1334135" y="1995685"/>
                </a:lnTo>
                <a:lnTo>
                  <a:pt x="1338262" y="2001087"/>
                </a:lnTo>
                <a:lnTo>
                  <a:pt x="1343025" y="2005854"/>
                </a:lnTo>
                <a:lnTo>
                  <a:pt x="1347470" y="2010621"/>
                </a:lnTo>
                <a:lnTo>
                  <a:pt x="1352232" y="2015388"/>
                </a:lnTo>
                <a:lnTo>
                  <a:pt x="1356677" y="2019519"/>
                </a:lnTo>
                <a:lnTo>
                  <a:pt x="1361440" y="2023968"/>
                </a:lnTo>
                <a:lnTo>
                  <a:pt x="1366520" y="2027782"/>
                </a:lnTo>
                <a:lnTo>
                  <a:pt x="1371282" y="2031278"/>
                </a:lnTo>
                <a:lnTo>
                  <a:pt x="1376362" y="2034773"/>
                </a:lnTo>
                <a:lnTo>
                  <a:pt x="1381442" y="2038269"/>
                </a:lnTo>
                <a:lnTo>
                  <a:pt x="1386840" y="2041129"/>
                </a:lnTo>
                <a:lnTo>
                  <a:pt x="1391920" y="2043989"/>
                </a:lnTo>
                <a:lnTo>
                  <a:pt x="1391920" y="1688379"/>
                </a:lnTo>
                <a:lnTo>
                  <a:pt x="1387475" y="1687108"/>
                </a:lnTo>
                <a:lnTo>
                  <a:pt x="1382395" y="1685837"/>
                </a:lnTo>
                <a:lnTo>
                  <a:pt x="1378267" y="1684248"/>
                </a:lnTo>
                <a:lnTo>
                  <a:pt x="1373505" y="1682341"/>
                </a:lnTo>
                <a:lnTo>
                  <a:pt x="1369695" y="1680117"/>
                </a:lnTo>
                <a:lnTo>
                  <a:pt x="1365885" y="1677256"/>
                </a:lnTo>
                <a:lnTo>
                  <a:pt x="1362075" y="1674079"/>
                </a:lnTo>
                <a:lnTo>
                  <a:pt x="1358900" y="1670901"/>
                </a:lnTo>
                <a:lnTo>
                  <a:pt x="1356042" y="1667405"/>
                </a:lnTo>
                <a:lnTo>
                  <a:pt x="1353502" y="1663274"/>
                </a:lnTo>
                <a:lnTo>
                  <a:pt x="1350962" y="1659460"/>
                </a:lnTo>
                <a:lnTo>
                  <a:pt x="1349057" y="1655329"/>
                </a:lnTo>
                <a:lnTo>
                  <a:pt x="1347470" y="1650562"/>
                </a:lnTo>
                <a:lnTo>
                  <a:pt x="1346517" y="1645795"/>
                </a:lnTo>
                <a:lnTo>
                  <a:pt x="1345882" y="1641346"/>
                </a:lnTo>
                <a:lnTo>
                  <a:pt x="1345565" y="1635943"/>
                </a:lnTo>
                <a:lnTo>
                  <a:pt x="1345565" y="1582872"/>
                </a:lnTo>
                <a:lnTo>
                  <a:pt x="1345882" y="1577469"/>
                </a:lnTo>
                <a:lnTo>
                  <a:pt x="1346517" y="1572385"/>
                </a:lnTo>
                <a:lnTo>
                  <a:pt x="1347787" y="1567300"/>
                </a:lnTo>
                <a:lnTo>
                  <a:pt x="1349692" y="1562215"/>
                </a:lnTo>
                <a:lnTo>
                  <a:pt x="1352232" y="1557449"/>
                </a:lnTo>
                <a:lnTo>
                  <a:pt x="1354772" y="1553317"/>
                </a:lnTo>
                <a:lnTo>
                  <a:pt x="1357630" y="1549186"/>
                </a:lnTo>
                <a:lnTo>
                  <a:pt x="1361122" y="1545055"/>
                </a:lnTo>
                <a:lnTo>
                  <a:pt x="1365250" y="1541877"/>
                </a:lnTo>
                <a:lnTo>
                  <a:pt x="1369060" y="1538699"/>
                </a:lnTo>
                <a:lnTo>
                  <a:pt x="1373505" y="1535839"/>
                </a:lnTo>
                <a:lnTo>
                  <a:pt x="1378267" y="1533614"/>
                </a:lnTo>
                <a:lnTo>
                  <a:pt x="1383030" y="1532025"/>
                </a:lnTo>
                <a:lnTo>
                  <a:pt x="1388427" y="1530754"/>
                </a:lnTo>
                <a:lnTo>
                  <a:pt x="1393507" y="1529801"/>
                </a:lnTo>
                <a:lnTo>
                  <a:pt x="1399222" y="1529483"/>
                </a:lnTo>
                <a:lnTo>
                  <a:pt x="1516062" y="1529483"/>
                </a:lnTo>
                <a:lnTo>
                  <a:pt x="1521460" y="1529801"/>
                </a:lnTo>
                <a:lnTo>
                  <a:pt x="1526857" y="1530754"/>
                </a:lnTo>
                <a:lnTo>
                  <a:pt x="1531937" y="1532025"/>
                </a:lnTo>
                <a:lnTo>
                  <a:pt x="1537017" y="1533614"/>
                </a:lnTo>
                <a:lnTo>
                  <a:pt x="1541462" y="1535839"/>
                </a:lnTo>
                <a:lnTo>
                  <a:pt x="1545907" y="1538699"/>
                </a:lnTo>
                <a:lnTo>
                  <a:pt x="1550035" y="1541877"/>
                </a:lnTo>
                <a:lnTo>
                  <a:pt x="1553845" y="1545055"/>
                </a:lnTo>
                <a:lnTo>
                  <a:pt x="1557020" y="1549186"/>
                </a:lnTo>
                <a:lnTo>
                  <a:pt x="1560512" y="1553317"/>
                </a:lnTo>
                <a:lnTo>
                  <a:pt x="1563052" y="1557449"/>
                </a:lnTo>
                <a:lnTo>
                  <a:pt x="1565275" y="1562215"/>
                </a:lnTo>
                <a:lnTo>
                  <a:pt x="1566862" y="1567300"/>
                </a:lnTo>
                <a:lnTo>
                  <a:pt x="1568132" y="1572385"/>
                </a:lnTo>
                <a:lnTo>
                  <a:pt x="1569085" y="1577469"/>
                </a:lnTo>
                <a:lnTo>
                  <a:pt x="1569402" y="1582872"/>
                </a:lnTo>
                <a:lnTo>
                  <a:pt x="1569402" y="1635943"/>
                </a:lnTo>
                <a:lnTo>
                  <a:pt x="1569085" y="1641346"/>
                </a:lnTo>
                <a:lnTo>
                  <a:pt x="1568450" y="1645795"/>
                </a:lnTo>
                <a:lnTo>
                  <a:pt x="1567180" y="1650562"/>
                </a:lnTo>
                <a:lnTo>
                  <a:pt x="1565910" y="1655329"/>
                </a:lnTo>
                <a:lnTo>
                  <a:pt x="1564005" y="1659460"/>
                </a:lnTo>
                <a:lnTo>
                  <a:pt x="1561782" y="1663274"/>
                </a:lnTo>
                <a:lnTo>
                  <a:pt x="1558607" y="1667405"/>
                </a:lnTo>
                <a:lnTo>
                  <a:pt x="1555750" y="1670901"/>
                </a:lnTo>
                <a:lnTo>
                  <a:pt x="1552575" y="1674079"/>
                </a:lnTo>
                <a:lnTo>
                  <a:pt x="1549082" y="1677256"/>
                </a:lnTo>
                <a:lnTo>
                  <a:pt x="1545272" y="1680117"/>
                </a:lnTo>
                <a:lnTo>
                  <a:pt x="1541145" y="1682341"/>
                </a:lnTo>
                <a:lnTo>
                  <a:pt x="1537017" y="1684248"/>
                </a:lnTo>
                <a:lnTo>
                  <a:pt x="1532255" y="1685837"/>
                </a:lnTo>
                <a:lnTo>
                  <a:pt x="1527810" y="1687108"/>
                </a:lnTo>
                <a:lnTo>
                  <a:pt x="1523047" y="1688379"/>
                </a:lnTo>
                <a:lnTo>
                  <a:pt x="1523047" y="2043989"/>
                </a:lnTo>
                <a:lnTo>
                  <a:pt x="1528445" y="2041129"/>
                </a:lnTo>
                <a:lnTo>
                  <a:pt x="1533525" y="2038269"/>
                </a:lnTo>
                <a:lnTo>
                  <a:pt x="1538605" y="2034773"/>
                </a:lnTo>
                <a:lnTo>
                  <a:pt x="1543685" y="2031278"/>
                </a:lnTo>
                <a:lnTo>
                  <a:pt x="1548765" y="2027782"/>
                </a:lnTo>
                <a:lnTo>
                  <a:pt x="1553527" y="2023968"/>
                </a:lnTo>
                <a:lnTo>
                  <a:pt x="1558290" y="2019519"/>
                </a:lnTo>
                <a:lnTo>
                  <a:pt x="1563052" y="2015388"/>
                </a:lnTo>
                <a:lnTo>
                  <a:pt x="1567497" y="2010621"/>
                </a:lnTo>
                <a:lnTo>
                  <a:pt x="1572260" y="2005854"/>
                </a:lnTo>
                <a:lnTo>
                  <a:pt x="1576705" y="2001087"/>
                </a:lnTo>
                <a:lnTo>
                  <a:pt x="1580832" y="1995685"/>
                </a:lnTo>
                <a:lnTo>
                  <a:pt x="1585277" y="1990282"/>
                </a:lnTo>
                <a:lnTo>
                  <a:pt x="1589405" y="1984244"/>
                </a:lnTo>
                <a:lnTo>
                  <a:pt x="1597660" y="1972168"/>
                </a:lnTo>
                <a:lnTo>
                  <a:pt x="1605280" y="1959457"/>
                </a:lnTo>
                <a:lnTo>
                  <a:pt x="1612900" y="1945474"/>
                </a:lnTo>
                <a:lnTo>
                  <a:pt x="1620202" y="1930537"/>
                </a:lnTo>
                <a:lnTo>
                  <a:pt x="1626870" y="1915283"/>
                </a:lnTo>
                <a:lnTo>
                  <a:pt x="1633537" y="1899076"/>
                </a:lnTo>
                <a:lnTo>
                  <a:pt x="1639570" y="1881597"/>
                </a:lnTo>
                <a:lnTo>
                  <a:pt x="1645602" y="1863801"/>
                </a:lnTo>
                <a:lnTo>
                  <a:pt x="1651000" y="1844733"/>
                </a:lnTo>
                <a:lnTo>
                  <a:pt x="1656397" y="1825030"/>
                </a:lnTo>
                <a:lnTo>
                  <a:pt x="1661160" y="1804691"/>
                </a:lnTo>
                <a:lnTo>
                  <a:pt x="1665922" y="1783399"/>
                </a:lnTo>
                <a:lnTo>
                  <a:pt x="1670050" y="1761154"/>
                </a:lnTo>
                <a:lnTo>
                  <a:pt x="1673860" y="1738273"/>
                </a:lnTo>
                <a:lnTo>
                  <a:pt x="1677987" y="1714756"/>
                </a:lnTo>
                <a:lnTo>
                  <a:pt x="1681162" y="1690286"/>
                </a:lnTo>
                <a:lnTo>
                  <a:pt x="1684337" y="1665180"/>
                </a:lnTo>
                <a:lnTo>
                  <a:pt x="1687195" y="1639121"/>
                </a:lnTo>
                <a:lnTo>
                  <a:pt x="1689735" y="1612427"/>
                </a:lnTo>
                <a:lnTo>
                  <a:pt x="1691957" y="1585097"/>
                </a:lnTo>
                <a:lnTo>
                  <a:pt x="1693862" y="1556813"/>
                </a:lnTo>
                <a:lnTo>
                  <a:pt x="1695450" y="1527894"/>
                </a:lnTo>
                <a:lnTo>
                  <a:pt x="1696720" y="1498021"/>
                </a:lnTo>
                <a:lnTo>
                  <a:pt x="1697672" y="1467831"/>
                </a:lnTo>
                <a:lnTo>
                  <a:pt x="1698942" y="1436687"/>
                </a:lnTo>
                <a:lnTo>
                  <a:pt x="1738312" y="1438912"/>
                </a:lnTo>
                <a:lnTo>
                  <a:pt x="1774825" y="1441454"/>
                </a:lnTo>
                <a:lnTo>
                  <a:pt x="1835150" y="1446221"/>
                </a:lnTo>
                <a:lnTo>
                  <a:pt x="1875472" y="1449399"/>
                </a:lnTo>
                <a:lnTo>
                  <a:pt x="1890077" y="1450670"/>
                </a:lnTo>
                <a:lnTo>
                  <a:pt x="1901190" y="1450988"/>
                </a:lnTo>
                <a:lnTo>
                  <a:pt x="1912620" y="1451941"/>
                </a:lnTo>
                <a:lnTo>
                  <a:pt x="1923415" y="1453212"/>
                </a:lnTo>
                <a:lnTo>
                  <a:pt x="1934210" y="1455119"/>
                </a:lnTo>
                <a:lnTo>
                  <a:pt x="1945005" y="1457662"/>
                </a:lnTo>
                <a:lnTo>
                  <a:pt x="1955482" y="1460522"/>
                </a:lnTo>
                <a:lnTo>
                  <a:pt x="1965642" y="1464017"/>
                </a:lnTo>
                <a:lnTo>
                  <a:pt x="1975485" y="1468149"/>
                </a:lnTo>
                <a:lnTo>
                  <a:pt x="1985327" y="1472598"/>
                </a:lnTo>
                <a:lnTo>
                  <a:pt x="1994852" y="1477047"/>
                </a:lnTo>
                <a:lnTo>
                  <a:pt x="2004060" y="1482767"/>
                </a:lnTo>
                <a:lnTo>
                  <a:pt x="2012950" y="1488170"/>
                </a:lnTo>
                <a:lnTo>
                  <a:pt x="2021522" y="1494526"/>
                </a:lnTo>
                <a:lnTo>
                  <a:pt x="2029777" y="1500881"/>
                </a:lnTo>
                <a:lnTo>
                  <a:pt x="2038032" y="1507873"/>
                </a:lnTo>
                <a:lnTo>
                  <a:pt x="2045652" y="1515182"/>
                </a:lnTo>
                <a:lnTo>
                  <a:pt x="2052637" y="1522809"/>
                </a:lnTo>
                <a:lnTo>
                  <a:pt x="2059622" y="1530754"/>
                </a:lnTo>
                <a:lnTo>
                  <a:pt x="2065972" y="1539334"/>
                </a:lnTo>
                <a:lnTo>
                  <a:pt x="2072322" y="1547597"/>
                </a:lnTo>
                <a:lnTo>
                  <a:pt x="2078037" y="1556495"/>
                </a:lnTo>
                <a:lnTo>
                  <a:pt x="2083435" y="1566029"/>
                </a:lnTo>
                <a:lnTo>
                  <a:pt x="2088197" y="1575563"/>
                </a:lnTo>
                <a:lnTo>
                  <a:pt x="2092642" y="1585414"/>
                </a:lnTo>
                <a:lnTo>
                  <a:pt x="2096452" y="1595266"/>
                </a:lnTo>
                <a:lnTo>
                  <a:pt x="2099945" y="1605117"/>
                </a:lnTo>
                <a:lnTo>
                  <a:pt x="2103120" y="1615605"/>
                </a:lnTo>
                <a:lnTo>
                  <a:pt x="2105660" y="1626410"/>
                </a:lnTo>
                <a:lnTo>
                  <a:pt x="2107247" y="1637215"/>
                </a:lnTo>
                <a:lnTo>
                  <a:pt x="2108835" y="1648337"/>
                </a:lnTo>
                <a:lnTo>
                  <a:pt x="2109470" y="1659460"/>
                </a:lnTo>
                <a:lnTo>
                  <a:pt x="2109787" y="1670901"/>
                </a:lnTo>
                <a:lnTo>
                  <a:pt x="2109787" y="1949605"/>
                </a:lnTo>
                <a:lnTo>
                  <a:pt x="2109787" y="1955325"/>
                </a:lnTo>
                <a:lnTo>
                  <a:pt x="2108835" y="1960728"/>
                </a:lnTo>
                <a:lnTo>
                  <a:pt x="2107882" y="1966448"/>
                </a:lnTo>
                <a:lnTo>
                  <a:pt x="2106295" y="1971850"/>
                </a:lnTo>
                <a:lnTo>
                  <a:pt x="2104072" y="1976935"/>
                </a:lnTo>
                <a:lnTo>
                  <a:pt x="2101532" y="1982020"/>
                </a:lnTo>
                <a:lnTo>
                  <a:pt x="2098675" y="1987105"/>
                </a:lnTo>
                <a:lnTo>
                  <a:pt x="2095182" y="1992189"/>
                </a:lnTo>
                <a:lnTo>
                  <a:pt x="2091690" y="1996956"/>
                </a:lnTo>
                <a:lnTo>
                  <a:pt x="2087245" y="2002041"/>
                </a:lnTo>
                <a:lnTo>
                  <a:pt x="2082800" y="2006490"/>
                </a:lnTo>
                <a:lnTo>
                  <a:pt x="2077720" y="2010939"/>
                </a:lnTo>
                <a:lnTo>
                  <a:pt x="2072322" y="2015706"/>
                </a:lnTo>
                <a:lnTo>
                  <a:pt x="2066607" y="2019837"/>
                </a:lnTo>
                <a:lnTo>
                  <a:pt x="2060575" y="2024286"/>
                </a:lnTo>
                <a:lnTo>
                  <a:pt x="2053907" y="2028418"/>
                </a:lnTo>
                <a:lnTo>
                  <a:pt x="2047240" y="2032549"/>
                </a:lnTo>
                <a:lnTo>
                  <a:pt x="2039937" y="2036680"/>
                </a:lnTo>
                <a:lnTo>
                  <a:pt x="2032317" y="2040494"/>
                </a:lnTo>
                <a:lnTo>
                  <a:pt x="2024697" y="2044307"/>
                </a:lnTo>
                <a:lnTo>
                  <a:pt x="2016442" y="2048121"/>
                </a:lnTo>
                <a:lnTo>
                  <a:pt x="2007870" y="2051934"/>
                </a:lnTo>
                <a:lnTo>
                  <a:pt x="1999297" y="2055430"/>
                </a:lnTo>
                <a:lnTo>
                  <a:pt x="1990090" y="2058926"/>
                </a:lnTo>
                <a:lnTo>
                  <a:pt x="1970722" y="2065599"/>
                </a:lnTo>
                <a:lnTo>
                  <a:pt x="1950402" y="2071955"/>
                </a:lnTo>
                <a:lnTo>
                  <a:pt x="1929130" y="2077675"/>
                </a:lnTo>
                <a:lnTo>
                  <a:pt x="1907222" y="2083396"/>
                </a:lnTo>
                <a:lnTo>
                  <a:pt x="1883727" y="2088480"/>
                </a:lnTo>
                <a:lnTo>
                  <a:pt x="1859597" y="2093565"/>
                </a:lnTo>
                <a:lnTo>
                  <a:pt x="1834515" y="2098014"/>
                </a:lnTo>
                <a:lnTo>
                  <a:pt x="1809115" y="2102146"/>
                </a:lnTo>
                <a:lnTo>
                  <a:pt x="1782762" y="2105959"/>
                </a:lnTo>
                <a:lnTo>
                  <a:pt x="1755457" y="2109455"/>
                </a:lnTo>
                <a:lnTo>
                  <a:pt x="1728152" y="2112633"/>
                </a:lnTo>
                <a:lnTo>
                  <a:pt x="1700212" y="2115175"/>
                </a:lnTo>
                <a:lnTo>
                  <a:pt x="1671637" y="2118035"/>
                </a:lnTo>
                <a:lnTo>
                  <a:pt x="1642745" y="2119942"/>
                </a:lnTo>
                <a:lnTo>
                  <a:pt x="1613535" y="2121849"/>
                </a:lnTo>
                <a:lnTo>
                  <a:pt x="1584325" y="2123120"/>
                </a:lnTo>
                <a:lnTo>
                  <a:pt x="1554480" y="2124391"/>
                </a:lnTo>
                <a:lnTo>
                  <a:pt x="1524635" y="2125027"/>
                </a:lnTo>
                <a:lnTo>
                  <a:pt x="1494790" y="2125344"/>
                </a:lnTo>
                <a:lnTo>
                  <a:pt x="1464945" y="2125662"/>
                </a:lnTo>
                <a:lnTo>
                  <a:pt x="1435100" y="2125344"/>
                </a:lnTo>
                <a:lnTo>
                  <a:pt x="1404937" y="2125027"/>
                </a:lnTo>
                <a:lnTo>
                  <a:pt x="1375092" y="2124391"/>
                </a:lnTo>
                <a:lnTo>
                  <a:pt x="1344930" y="2123120"/>
                </a:lnTo>
                <a:lnTo>
                  <a:pt x="1315085" y="2121849"/>
                </a:lnTo>
                <a:lnTo>
                  <a:pt x="1285557" y="2119942"/>
                </a:lnTo>
                <a:lnTo>
                  <a:pt x="1256030" y="2118035"/>
                </a:lnTo>
                <a:lnTo>
                  <a:pt x="1227455" y="2115175"/>
                </a:lnTo>
                <a:lnTo>
                  <a:pt x="1198562" y="2112633"/>
                </a:lnTo>
                <a:lnTo>
                  <a:pt x="1170622" y="2109455"/>
                </a:lnTo>
                <a:lnTo>
                  <a:pt x="1142682" y="2105959"/>
                </a:lnTo>
                <a:lnTo>
                  <a:pt x="1116012" y="2102146"/>
                </a:lnTo>
                <a:lnTo>
                  <a:pt x="1089660" y="2098014"/>
                </a:lnTo>
                <a:lnTo>
                  <a:pt x="1064260" y="2093565"/>
                </a:lnTo>
                <a:lnTo>
                  <a:pt x="1039177" y="2088480"/>
                </a:lnTo>
                <a:lnTo>
                  <a:pt x="1015364" y="2083396"/>
                </a:lnTo>
                <a:lnTo>
                  <a:pt x="992187" y="2077675"/>
                </a:lnTo>
                <a:lnTo>
                  <a:pt x="970597" y="2071955"/>
                </a:lnTo>
                <a:lnTo>
                  <a:pt x="949642" y="2065599"/>
                </a:lnTo>
                <a:lnTo>
                  <a:pt x="929639" y="2058926"/>
                </a:lnTo>
                <a:lnTo>
                  <a:pt x="910907" y="2051934"/>
                </a:lnTo>
                <a:lnTo>
                  <a:pt x="902334" y="2048121"/>
                </a:lnTo>
                <a:lnTo>
                  <a:pt x="893762" y="2044307"/>
                </a:lnTo>
                <a:lnTo>
                  <a:pt x="885507" y="2040494"/>
                </a:lnTo>
                <a:lnTo>
                  <a:pt x="877569" y="2036680"/>
                </a:lnTo>
                <a:lnTo>
                  <a:pt x="870584" y="2032549"/>
                </a:lnTo>
                <a:lnTo>
                  <a:pt x="863282" y="2028418"/>
                </a:lnTo>
                <a:lnTo>
                  <a:pt x="856614" y="2024286"/>
                </a:lnTo>
                <a:lnTo>
                  <a:pt x="850264" y="2019837"/>
                </a:lnTo>
                <a:lnTo>
                  <a:pt x="844232" y="2015706"/>
                </a:lnTo>
                <a:lnTo>
                  <a:pt x="838517" y="2010939"/>
                </a:lnTo>
                <a:lnTo>
                  <a:pt x="833437" y="2006490"/>
                </a:lnTo>
                <a:lnTo>
                  <a:pt x="828674" y="2002041"/>
                </a:lnTo>
                <a:lnTo>
                  <a:pt x="824229" y="1996956"/>
                </a:lnTo>
                <a:lnTo>
                  <a:pt x="820419" y="1992189"/>
                </a:lnTo>
                <a:lnTo>
                  <a:pt x="816609" y="1987105"/>
                </a:lnTo>
                <a:lnTo>
                  <a:pt x="813752" y="1982020"/>
                </a:lnTo>
                <a:lnTo>
                  <a:pt x="811212" y="1976935"/>
                </a:lnTo>
                <a:lnTo>
                  <a:pt x="808989" y="1971850"/>
                </a:lnTo>
                <a:lnTo>
                  <a:pt x="807084" y="1966448"/>
                </a:lnTo>
                <a:lnTo>
                  <a:pt x="805814" y="1960728"/>
                </a:lnTo>
                <a:lnTo>
                  <a:pt x="805179" y="1955325"/>
                </a:lnTo>
                <a:lnTo>
                  <a:pt x="804862" y="1949605"/>
                </a:lnTo>
                <a:lnTo>
                  <a:pt x="804862" y="1670901"/>
                </a:lnTo>
                <a:lnTo>
                  <a:pt x="805179" y="1659460"/>
                </a:lnTo>
                <a:lnTo>
                  <a:pt x="806132" y="1648337"/>
                </a:lnTo>
                <a:lnTo>
                  <a:pt x="807402" y="1637215"/>
                </a:lnTo>
                <a:lnTo>
                  <a:pt x="809624" y="1626410"/>
                </a:lnTo>
                <a:lnTo>
                  <a:pt x="812164" y="1615605"/>
                </a:lnTo>
                <a:lnTo>
                  <a:pt x="815022" y="1605117"/>
                </a:lnTo>
                <a:lnTo>
                  <a:pt x="818197" y="1595266"/>
                </a:lnTo>
                <a:lnTo>
                  <a:pt x="822324" y="1585414"/>
                </a:lnTo>
                <a:lnTo>
                  <a:pt x="826769" y="1575563"/>
                </a:lnTo>
                <a:lnTo>
                  <a:pt x="831849" y="1566029"/>
                </a:lnTo>
                <a:lnTo>
                  <a:pt x="836929" y="1556495"/>
                </a:lnTo>
                <a:lnTo>
                  <a:pt x="842327" y="1547597"/>
                </a:lnTo>
                <a:lnTo>
                  <a:pt x="848677" y="1539334"/>
                </a:lnTo>
                <a:lnTo>
                  <a:pt x="855344" y="1530754"/>
                </a:lnTo>
                <a:lnTo>
                  <a:pt x="862012" y="1522809"/>
                </a:lnTo>
                <a:lnTo>
                  <a:pt x="869632" y="1515182"/>
                </a:lnTo>
                <a:lnTo>
                  <a:pt x="876934" y="1507873"/>
                </a:lnTo>
                <a:lnTo>
                  <a:pt x="884872" y="1500881"/>
                </a:lnTo>
                <a:lnTo>
                  <a:pt x="893444" y="1494526"/>
                </a:lnTo>
                <a:lnTo>
                  <a:pt x="902017" y="1488170"/>
                </a:lnTo>
                <a:lnTo>
                  <a:pt x="910907" y="1482767"/>
                </a:lnTo>
                <a:lnTo>
                  <a:pt x="920114" y="1477047"/>
                </a:lnTo>
                <a:lnTo>
                  <a:pt x="929639" y="1472598"/>
                </a:lnTo>
                <a:lnTo>
                  <a:pt x="939482" y="1468149"/>
                </a:lnTo>
                <a:lnTo>
                  <a:pt x="949324" y="1464017"/>
                </a:lnTo>
                <a:lnTo>
                  <a:pt x="959802" y="1460522"/>
                </a:lnTo>
                <a:lnTo>
                  <a:pt x="969962" y="1457662"/>
                </a:lnTo>
                <a:lnTo>
                  <a:pt x="980439" y="1455119"/>
                </a:lnTo>
                <a:lnTo>
                  <a:pt x="991234" y="1453212"/>
                </a:lnTo>
                <a:lnTo>
                  <a:pt x="1002347" y="1451941"/>
                </a:lnTo>
                <a:lnTo>
                  <a:pt x="1013459" y="1450988"/>
                </a:lnTo>
                <a:lnTo>
                  <a:pt x="1024889" y="1450670"/>
                </a:lnTo>
                <a:lnTo>
                  <a:pt x="1039177" y="1449399"/>
                </a:lnTo>
                <a:lnTo>
                  <a:pt x="1079500" y="1446221"/>
                </a:lnTo>
                <a:lnTo>
                  <a:pt x="1140142" y="1441454"/>
                </a:lnTo>
                <a:lnTo>
                  <a:pt x="1176655" y="1438912"/>
                </a:lnTo>
                <a:lnTo>
                  <a:pt x="1216342" y="1436687"/>
                </a:lnTo>
                <a:close/>
                <a:moveTo>
                  <a:pt x="1249771" y="769392"/>
                </a:moveTo>
                <a:lnTo>
                  <a:pt x="1245966" y="770028"/>
                </a:lnTo>
                <a:lnTo>
                  <a:pt x="1242477" y="770663"/>
                </a:lnTo>
                <a:lnTo>
                  <a:pt x="1239306" y="771933"/>
                </a:lnTo>
                <a:lnTo>
                  <a:pt x="1235818" y="773839"/>
                </a:lnTo>
                <a:lnTo>
                  <a:pt x="1232647" y="775427"/>
                </a:lnTo>
                <a:lnTo>
                  <a:pt x="1229476" y="777650"/>
                </a:lnTo>
                <a:lnTo>
                  <a:pt x="1226621" y="780191"/>
                </a:lnTo>
                <a:lnTo>
                  <a:pt x="1223450" y="782732"/>
                </a:lnTo>
                <a:lnTo>
                  <a:pt x="1217425" y="789084"/>
                </a:lnTo>
                <a:lnTo>
                  <a:pt x="1211717" y="796071"/>
                </a:lnTo>
                <a:lnTo>
                  <a:pt x="1206009" y="803376"/>
                </a:lnTo>
                <a:lnTo>
                  <a:pt x="1194275" y="819574"/>
                </a:lnTo>
                <a:lnTo>
                  <a:pt x="1186030" y="831008"/>
                </a:lnTo>
                <a:lnTo>
                  <a:pt x="1177785" y="843395"/>
                </a:lnTo>
                <a:lnTo>
                  <a:pt x="1169857" y="855781"/>
                </a:lnTo>
                <a:lnTo>
                  <a:pt x="1161929" y="868803"/>
                </a:lnTo>
                <a:lnTo>
                  <a:pt x="1159075" y="881507"/>
                </a:lnTo>
                <a:lnTo>
                  <a:pt x="1156856" y="894212"/>
                </a:lnTo>
                <a:lnTo>
                  <a:pt x="1154636" y="907233"/>
                </a:lnTo>
                <a:lnTo>
                  <a:pt x="1152733" y="920573"/>
                </a:lnTo>
                <a:lnTo>
                  <a:pt x="1151465" y="933595"/>
                </a:lnTo>
                <a:lnTo>
                  <a:pt x="1150513" y="947569"/>
                </a:lnTo>
                <a:lnTo>
                  <a:pt x="1149879" y="960909"/>
                </a:lnTo>
                <a:lnTo>
                  <a:pt x="1149879" y="974566"/>
                </a:lnTo>
                <a:lnTo>
                  <a:pt x="1149879" y="984412"/>
                </a:lnTo>
                <a:lnTo>
                  <a:pt x="1150196" y="994258"/>
                </a:lnTo>
                <a:lnTo>
                  <a:pt x="1151147" y="1003786"/>
                </a:lnTo>
                <a:lnTo>
                  <a:pt x="1151782" y="1013314"/>
                </a:lnTo>
                <a:lnTo>
                  <a:pt x="1153050" y="1023160"/>
                </a:lnTo>
                <a:lnTo>
                  <a:pt x="1154319" y="1032688"/>
                </a:lnTo>
                <a:lnTo>
                  <a:pt x="1156538" y="1042216"/>
                </a:lnTo>
                <a:lnTo>
                  <a:pt x="1158124" y="1051427"/>
                </a:lnTo>
                <a:lnTo>
                  <a:pt x="1160344" y="1060637"/>
                </a:lnTo>
                <a:lnTo>
                  <a:pt x="1162564" y="1069848"/>
                </a:lnTo>
                <a:lnTo>
                  <a:pt x="1165101" y="1079058"/>
                </a:lnTo>
                <a:lnTo>
                  <a:pt x="1168272" y="1088269"/>
                </a:lnTo>
                <a:lnTo>
                  <a:pt x="1171126" y="1096844"/>
                </a:lnTo>
                <a:lnTo>
                  <a:pt x="1174297" y="1106055"/>
                </a:lnTo>
                <a:lnTo>
                  <a:pt x="1177468" y="1114948"/>
                </a:lnTo>
                <a:lnTo>
                  <a:pt x="1181274" y="1123523"/>
                </a:lnTo>
                <a:lnTo>
                  <a:pt x="1184762" y="1132099"/>
                </a:lnTo>
                <a:lnTo>
                  <a:pt x="1188884" y="1140356"/>
                </a:lnTo>
                <a:lnTo>
                  <a:pt x="1193007" y="1148932"/>
                </a:lnTo>
                <a:lnTo>
                  <a:pt x="1197129" y="1157189"/>
                </a:lnTo>
                <a:lnTo>
                  <a:pt x="1206326" y="1173387"/>
                </a:lnTo>
                <a:lnTo>
                  <a:pt x="1215839" y="1188950"/>
                </a:lnTo>
                <a:lnTo>
                  <a:pt x="1225987" y="1204513"/>
                </a:lnTo>
                <a:lnTo>
                  <a:pt x="1236769" y="1219123"/>
                </a:lnTo>
                <a:lnTo>
                  <a:pt x="1247551" y="1233097"/>
                </a:lnTo>
                <a:lnTo>
                  <a:pt x="1258967" y="1246437"/>
                </a:lnTo>
                <a:lnTo>
                  <a:pt x="1271018" y="1259776"/>
                </a:lnTo>
                <a:lnTo>
                  <a:pt x="1283068" y="1271845"/>
                </a:lnTo>
                <a:lnTo>
                  <a:pt x="1295436" y="1283597"/>
                </a:lnTo>
                <a:lnTo>
                  <a:pt x="1308121" y="1294395"/>
                </a:lnTo>
                <a:lnTo>
                  <a:pt x="1320805" y="1304241"/>
                </a:lnTo>
                <a:lnTo>
                  <a:pt x="1333490" y="1313769"/>
                </a:lnTo>
                <a:lnTo>
                  <a:pt x="1346175" y="1322662"/>
                </a:lnTo>
                <a:lnTo>
                  <a:pt x="1359177" y="1330602"/>
                </a:lnTo>
                <a:lnTo>
                  <a:pt x="1371861" y="1337272"/>
                </a:lnTo>
                <a:lnTo>
                  <a:pt x="1384863" y="1343624"/>
                </a:lnTo>
                <a:lnTo>
                  <a:pt x="1397548" y="1348706"/>
                </a:lnTo>
                <a:lnTo>
                  <a:pt x="1403890" y="1350929"/>
                </a:lnTo>
                <a:lnTo>
                  <a:pt x="1410233" y="1353470"/>
                </a:lnTo>
                <a:lnTo>
                  <a:pt x="1416258" y="1355058"/>
                </a:lnTo>
                <a:lnTo>
                  <a:pt x="1422600" y="1356646"/>
                </a:lnTo>
                <a:lnTo>
                  <a:pt x="1428308" y="1358234"/>
                </a:lnTo>
                <a:lnTo>
                  <a:pt x="1434334" y="1359187"/>
                </a:lnTo>
                <a:lnTo>
                  <a:pt x="1440042" y="1360140"/>
                </a:lnTo>
                <a:lnTo>
                  <a:pt x="1446067" y="1360775"/>
                </a:lnTo>
                <a:lnTo>
                  <a:pt x="1451775" y="1361093"/>
                </a:lnTo>
                <a:lnTo>
                  <a:pt x="1457483" y="1361093"/>
                </a:lnTo>
                <a:lnTo>
                  <a:pt x="1462874" y="1361093"/>
                </a:lnTo>
                <a:lnTo>
                  <a:pt x="1468900" y="1360775"/>
                </a:lnTo>
                <a:lnTo>
                  <a:pt x="1474291" y="1360140"/>
                </a:lnTo>
                <a:lnTo>
                  <a:pt x="1480316" y="1359187"/>
                </a:lnTo>
                <a:lnTo>
                  <a:pt x="1486341" y="1358234"/>
                </a:lnTo>
                <a:lnTo>
                  <a:pt x="1492366" y="1356646"/>
                </a:lnTo>
                <a:lnTo>
                  <a:pt x="1498392" y="1355058"/>
                </a:lnTo>
                <a:lnTo>
                  <a:pt x="1504734" y="1353470"/>
                </a:lnTo>
                <a:lnTo>
                  <a:pt x="1510759" y="1350929"/>
                </a:lnTo>
                <a:lnTo>
                  <a:pt x="1517101" y="1348706"/>
                </a:lnTo>
                <a:lnTo>
                  <a:pt x="1529786" y="1343624"/>
                </a:lnTo>
                <a:lnTo>
                  <a:pt x="1542471" y="1337272"/>
                </a:lnTo>
                <a:lnTo>
                  <a:pt x="1555473" y="1330602"/>
                </a:lnTo>
                <a:lnTo>
                  <a:pt x="1568157" y="1322662"/>
                </a:lnTo>
                <a:lnTo>
                  <a:pt x="1581159" y="1313769"/>
                </a:lnTo>
                <a:lnTo>
                  <a:pt x="1593844" y="1304241"/>
                </a:lnTo>
                <a:lnTo>
                  <a:pt x="1606846" y="1294395"/>
                </a:lnTo>
                <a:lnTo>
                  <a:pt x="1619531" y="1283597"/>
                </a:lnTo>
                <a:lnTo>
                  <a:pt x="1631581" y="1271845"/>
                </a:lnTo>
                <a:lnTo>
                  <a:pt x="1643949" y="1259776"/>
                </a:lnTo>
                <a:lnTo>
                  <a:pt x="1655682" y="1246437"/>
                </a:lnTo>
                <a:lnTo>
                  <a:pt x="1667098" y="1233097"/>
                </a:lnTo>
                <a:lnTo>
                  <a:pt x="1678197" y="1219123"/>
                </a:lnTo>
                <a:lnTo>
                  <a:pt x="1688662" y="1204513"/>
                </a:lnTo>
                <a:lnTo>
                  <a:pt x="1698810" y="1188950"/>
                </a:lnTo>
                <a:lnTo>
                  <a:pt x="1708324" y="1173387"/>
                </a:lnTo>
                <a:lnTo>
                  <a:pt x="1717203" y="1157189"/>
                </a:lnTo>
                <a:lnTo>
                  <a:pt x="1721643" y="1148932"/>
                </a:lnTo>
                <a:lnTo>
                  <a:pt x="1725765" y="1140356"/>
                </a:lnTo>
                <a:lnTo>
                  <a:pt x="1729570" y="1132099"/>
                </a:lnTo>
                <a:lnTo>
                  <a:pt x="1733693" y="1123523"/>
                </a:lnTo>
                <a:lnTo>
                  <a:pt x="1737181" y="1114948"/>
                </a:lnTo>
                <a:lnTo>
                  <a:pt x="1740352" y="1106055"/>
                </a:lnTo>
                <a:lnTo>
                  <a:pt x="1743524" y="1096844"/>
                </a:lnTo>
                <a:lnTo>
                  <a:pt x="1746695" y="1088269"/>
                </a:lnTo>
                <a:lnTo>
                  <a:pt x="1749232" y="1079058"/>
                </a:lnTo>
                <a:lnTo>
                  <a:pt x="1751769" y="1069848"/>
                </a:lnTo>
                <a:lnTo>
                  <a:pt x="1754306" y="1060637"/>
                </a:lnTo>
                <a:lnTo>
                  <a:pt x="1756525" y="1051427"/>
                </a:lnTo>
                <a:lnTo>
                  <a:pt x="1758428" y="1042216"/>
                </a:lnTo>
                <a:lnTo>
                  <a:pt x="1760014" y="1032688"/>
                </a:lnTo>
                <a:lnTo>
                  <a:pt x="1761599" y="1023160"/>
                </a:lnTo>
                <a:lnTo>
                  <a:pt x="1762551" y="1013314"/>
                </a:lnTo>
                <a:lnTo>
                  <a:pt x="1763502" y="1003786"/>
                </a:lnTo>
                <a:lnTo>
                  <a:pt x="1764136" y="994258"/>
                </a:lnTo>
                <a:lnTo>
                  <a:pt x="1764453" y="984412"/>
                </a:lnTo>
                <a:lnTo>
                  <a:pt x="1764771" y="974566"/>
                </a:lnTo>
                <a:lnTo>
                  <a:pt x="1764453" y="962815"/>
                </a:lnTo>
                <a:lnTo>
                  <a:pt x="1763819" y="951063"/>
                </a:lnTo>
                <a:lnTo>
                  <a:pt x="1748598" y="950745"/>
                </a:lnTo>
                <a:lnTo>
                  <a:pt x="1733059" y="949793"/>
                </a:lnTo>
                <a:lnTo>
                  <a:pt x="1716886" y="948840"/>
                </a:lnTo>
                <a:lnTo>
                  <a:pt x="1701030" y="947569"/>
                </a:lnTo>
                <a:lnTo>
                  <a:pt x="1684223" y="945664"/>
                </a:lnTo>
                <a:lnTo>
                  <a:pt x="1667732" y="943758"/>
                </a:lnTo>
                <a:lnTo>
                  <a:pt x="1650925" y="941852"/>
                </a:lnTo>
                <a:lnTo>
                  <a:pt x="1634435" y="939629"/>
                </a:lnTo>
                <a:lnTo>
                  <a:pt x="1617628" y="937406"/>
                </a:lnTo>
                <a:lnTo>
                  <a:pt x="1600503" y="934548"/>
                </a:lnTo>
                <a:lnTo>
                  <a:pt x="1584013" y="931689"/>
                </a:lnTo>
                <a:lnTo>
                  <a:pt x="1567206" y="928513"/>
                </a:lnTo>
                <a:lnTo>
                  <a:pt x="1550716" y="925337"/>
                </a:lnTo>
                <a:lnTo>
                  <a:pt x="1533909" y="921526"/>
                </a:lnTo>
                <a:lnTo>
                  <a:pt x="1517736" y="917714"/>
                </a:lnTo>
                <a:lnTo>
                  <a:pt x="1502197" y="913903"/>
                </a:lnTo>
                <a:lnTo>
                  <a:pt x="1486024" y="909457"/>
                </a:lnTo>
                <a:lnTo>
                  <a:pt x="1470802" y="905010"/>
                </a:lnTo>
                <a:lnTo>
                  <a:pt x="1456215" y="900564"/>
                </a:lnTo>
                <a:lnTo>
                  <a:pt x="1441310" y="895164"/>
                </a:lnTo>
                <a:lnTo>
                  <a:pt x="1427357" y="890400"/>
                </a:lnTo>
                <a:lnTo>
                  <a:pt x="1413721" y="884683"/>
                </a:lnTo>
                <a:lnTo>
                  <a:pt x="1400719" y="879284"/>
                </a:lnTo>
                <a:lnTo>
                  <a:pt x="1388352" y="873250"/>
                </a:lnTo>
                <a:lnTo>
                  <a:pt x="1376618" y="867533"/>
                </a:lnTo>
                <a:lnTo>
                  <a:pt x="1365519" y="861181"/>
                </a:lnTo>
                <a:lnTo>
                  <a:pt x="1355054" y="854828"/>
                </a:lnTo>
                <a:lnTo>
                  <a:pt x="1345541" y="848159"/>
                </a:lnTo>
                <a:lnTo>
                  <a:pt x="1336661" y="841171"/>
                </a:lnTo>
                <a:lnTo>
                  <a:pt x="1329051" y="834184"/>
                </a:lnTo>
                <a:lnTo>
                  <a:pt x="1324928" y="830690"/>
                </a:lnTo>
                <a:lnTo>
                  <a:pt x="1321757" y="826879"/>
                </a:lnTo>
                <a:lnTo>
                  <a:pt x="1318586" y="823068"/>
                </a:lnTo>
                <a:lnTo>
                  <a:pt x="1315414" y="819574"/>
                </a:lnTo>
                <a:lnTo>
                  <a:pt x="1309706" y="811634"/>
                </a:lnTo>
                <a:lnTo>
                  <a:pt x="1303681" y="804647"/>
                </a:lnTo>
                <a:lnTo>
                  <a:pt x="1298607" y="798612"/>
                </a:lnTo>
                <a:lnTo>
                  <a:pt x="1293216" y="792578"/>
                </a:lnTo>
                <a:lnTo>
                  <a:pt x="1288142" y="787813"/>
                </a:lnTo>
                <a:lnTo>
                  <a:pt x="1283386" y="783367"/>
                </a:lnTo>
                <a:lnTo>
                  <a:pt x="1278312" y="779873"/>
                </a:lnTo>
                <a:lnTo>
                  <a:pt x="1273872" y="777015"/>
                </a:lnTo>
                <a:lnTo>
                  <a:pt x="1269432" y="774474"/>
                </a:lnTo>
                <a:lnTo>
                  <a:pt x="1265310" y="772251"/>
                </a:lnTo>
                <a:lnTo>
                  <a:pt x="1261187" y="770980"/>
                </a:lnTo>
                <a:lnTo>
                  <a:pt x="1257065" y="770028"/>
                </a:lnTo>
                <a:lnTo>
                  <a:pt x="1253576" y="769392"/>
                </a:lnTo>
                <a:lnTo>
                  <a:pt x="1249771" y="769392"/>
                </a:lnTo>
                <a:close/>
                <a:moveTo>
                  <a:pt x="1457483" y="500062"/>
                </a:moveTo>
                <a:lnTo>
                  <a:pt x="1467631" y="500380"/>
                </a:lnTo>
                <a:lnTo>
                  <a:pt x="1477462" y="500697"/>
                </a:lnTo>
                <a:lnTo>
                  <a:pt x="1487609" y="501650"/>
                </a:lnTo>
                <a:lnTo>
                  <a:pt x="1497757" y="502603"/>
                </a:lnTo>
                <a:lnTo>
                  <a:pt x="1507588" y="503874"/>
                </a:lnTo>
                <a:lnTo>
                  <a:pt x="1517419" y="505462"/>
                </a:lnTo>
                <a:lnTo>
                  <a:pt x="1527249" y="507685"/>
                </a:lnTo>
                <a:lnTo>
                  <a:pt x="1537080" y="509908"/>
                </a:lnTo>
                <a:lnTo>
                  <a:pt x="1546276" y="512449"/>
                </a:lnTo>
                <a:lnTo>
                  <a:pt x="1556107" y="514990"/>
                </a:lnTo>
                <a:lnTo>
                  <a:pt x="1565303" y="518483"/>
                </a:lnTo>
                <a:lnTo>
                  <a:pt x="1574817" y="521659"/>
                </a:lnTo>
                <a:lnTo>
                  <a:pt x="1584013" y="525153"/>
                </a:lnTo>
                <a:lnTo>
                  <a:pt x="1592893" y="528964"/>
                </a:lnTo>
                <a:lnTo>
                  <a:pt x="1602089" y="533093"/>
                </a:lnTo>
                <a:lnTo>
                  <a:pt x="1610968" y="537540"/>
                </a:lnTo>
                <a:lnTo>
                  <a:pt x="1619848" y="542304"/>
                </a:lnTo>
                <a:lnTo>
                  <a:pt x="1628410" y="547068"/>
                </a:lnTo>
                <a:lnTo>
                  <a:pt x="1636972" y="552150"/>
                </a:lnTo>
                <a:lnTo>
                  <a:pt x="1645534" y="557549"/>
                </a:lnTo>
                <a:lnTo>
                  <a:pt x="1654096" y="562948"/>
                </a:lnTo>
                <a:lnTo>
                  <a:pt x="1662024" y="568983"/>
                </a:lnTo>
                <a:lnTo>
                  <a:pt x="1670269" y="575017"/>
                </a:lnTo>
                <a:lnTo>
                  <a:pt x="1678197" y="581369"/>
                </a:lnTo>
                <a:lnTo>
                  <a:pt x="1685808" y="588039"/>
                </a:lnTo>
                <a:lnTo>
                  <a:pt x="1693736" y="594391"/>
                </a:lnTo>
                <a:lnTo>
                  <a:pt x="1701347" y="601696"/>
                </a:lnTo>
                <a:lnTo>
                  <a:pt x="1708641" y="608684"/>
                </a:lnTo>
                <a:lnTo>
                  <a:pt x="1715934" y="615989"/>
                </a:lnTo>
                <a:lnTo>
                  <a:pt x="1723228" y="623611"/>
                </a:lnTo>
                <a:lnTo>
                  <a:pt x="1729888" y="631234"/>
                </a:lnTo>
                <a:lnTo>
                  <a:pt x="1736864" y="639174"/>
                </a:lnTo>
                <a:lnTo>
                  <a:pt x="1743207" y="647432"/>
                </a:lnTo>
                <a:lnTo>
                  <a:pt x="1749866" y="655689"/>
                </a:lnTo>
                <a:lnTo>
                  <a:pt x="1756208" y="664265"/>
                </a:lnTo>
                <a:lnTo>
                  <a:pt x="1762234" y="673158"/>
                </a:lnTo>
                <a:lnTo>
                  <a:pt x="1768259" y="682051"/>
                </a:lnTo>
                <a:lnTo>
                  <a:pt x="1773967" y="690944"/>
                </a:lnTo>
                <a:lnTo>
                  <a:pt x="1779675" y="700154"/>
                </a:lnTo>
                <a:lnTo>
                  <a:pt x="1785066" y="709682"/>
                </a:lnTo>
                <a:lnTo>
                  <a:pt x="1790140" y="719211"/>
                </a:lnTo>
                <a:lnTo>
                  <a:pt x="1795531" y="728739"/>
                </a:lnTo>
                <a:lnTo>
                  <a:pt x="1800288" y="738902"/>
                </a:lnTo>
                <a:lnTo>
                  <a:pt x="1805045" y="748430"/>
                </a:lnTo>
                <a:lnTo>
                  <a:pt x="1809484" y="758594"/>
                </a:lnTo>
                <a:lnTo>
                  <a:pt x="1813924" y="769075"/>
                </a:lnTo>
                <a:lnTo>
                  <a:pt x="1817729" y="779556"/>
                </a:lnTo>
                <a:lnTo>
                  <a:pt x="1821535" y="790037"/>
                </a:lnTo>
                <a:lnTo>
                  <a:pt x="1825340" y="800835"/>
                </a:lnTo>
                <a:lnTo>
                  <a:pt x="1828828" y="811634"/>
                </a:lnTo>
                <a:lnTo>
                  <a:pt x="1832000" y="822750"/>
                </a:lnTo>
                <a:lnTo>
                  <a:pt x="1834854" y="833866"/>
                </a:lnTo>
                <a:lnTo>
                  <a:pt x="1837708" y="844983"/>
                </a:lnTo>
                <a:lnTo>
                  <a:pt x="1840245" y="856416"/>
                </a:lnTo>
                <a:lnTo>
                  <a:pt x="1842464" y="867850"/>
                </a:lnTo>
                <a:lnTo>
                  <a:pt x="1844684" y="879284"/>
                </a:lnTo>
                <a:lnTo>
                  <a:pt x="1846270" y="890718"/>
                </a:lnTo>
                <a:lnTo>
                  <a:pt x="1847855" y="902469"/>
                </a:lnTo>
                <a:lnTo>
                  <a:pt x="1849758" y="914221"/>
                </a:lnTo>
                <a:lnTo>
                  <a:pt x="1850710" y="926290"/>
                </a:lnTo>
                <a:lnTo>
                  <a:pt x="1851661" y="938359"/>
                </a:lnTo>
                <a:lnTo>
                  <a:pt x="1852295" y="950428"/>
                </a:lnTo>
                <a:lnTo>
                  <a:pt x="1852612" y="962497"/>
                </a:lnTo>
                <a:lnTo>
                  <a:pt x="1852612" y="974566"/>
                </a:lnTo>
                <a:lnTo>
                  <a:pt x="1852612" y="987270"/>
                </a:lnTo>
                <a:lnTo>
                  <a:pt x="1851978" y="999657"/>
                </a:lnTo>
                <a:lnTo>
                  <a:pt x="1851344" y="1012361"/>
                </a:lnTo>
                <a:lnTo>
                  <a:pt x="1850075" y="1024430"/>
                </a:lnTo>
                <a:lnTo>
                  <a:pt x="1848490" y="1036817"/>
                </a:lnTo>
                <a:lnTo>
                  <a:pt x="1846587" y="1048886"/>
                </a:lnTo>
                <a:lnTo>
                  <a:pt x="1844367" y="1060955"/>
                </a:lnTo>
                <a:lnTo>
                  <a:pt x="1842147" y="1072706"/>
                </a:lnTo>
                <a:lnTo>
                  <a:pt x="1839293" y="1084458"/>
                </a:lnTo>
                <a:lnTo>
                  <a:pt x="1836122" y="1095891"/>
                </a:lnTo>
                <a:lnTo>
                  <a:pt x="1832951" y="1107643"/>
                </a:lnTo>
                <a:lnTo>
                  <a:pt x="1829463" y="1118759"/>
                </a:lnTo>
                <a:lnTo>
                  <a:pt x="1825974" y="1130193"/>
                </a:lnTo>
                <a:lnTo>
                  <a:pt x="1821535" y="1141309"/>
                </a:lnTo>
                <a:lnTo>
                  <a:pt x="1817412" y="1152108"/>
                </a:lnTo>
                <a:lnTo>
                  <a:pt x="1812655" y="1162906"/>
                </a:lnTo>
                <a:lnTo>
                  <a:pt x="1807899" y="1173705"/>
                </a:lnTo>
                <a:lnTo>
                  <a:pt x="1803142" y="1184186"/>
                </a:lnTo>
                <a:lnTo>
                  <a:pt x="1797751" y="1194667"/>
                </a:lnTo>
                <a:lnTo>
                  <a:pt x="1792360" y="1204830"/>
                </a:lnTo>
                <a:lnTo>
                  <a:pt x="1786652" y="1214994"/>
                </a:lnTo>
                <a:lnTo>
                  <a:pt x="1780944" y="1224840"/>
                </a:lnTo>
                <a:lnTo>
                  <a:pt x="1774601" y="1234050"/>
                </a:lnTo>
                <a:lnTo>
                  <a:pt x="1768576" y="1243896"/>
                </a:lnTo>
                <a:lnTo>
                  <a:pt x="1762234" y="1253107"/>
                </a:lnTo>
                <a:lnTo>
                  <a:pt x="1755891" y="1262317"/>
                </a:lnTo>
                <a:lnTo>
                  <a:pt x="1748915" y="1271528"/>
                </a:lnTo>
                <a:lnTo>
                  <a:pt x="1741938" y="1280103"/>
                </a:lnTo>
                <a:lnTo>
                  <a:pt x="1735279" y="1288678"/>
                </a:lnTo>
                <a:lnTo>
                  <a:pt x="1727985" y="1297254"/>
                </a:lnTo>
                <a:lnTo>
                  <a:pt x="1720691" y="1305194"/>
                </a:lnTo>
                <a:lnTo>
                  <a:pt x="1713397" y="1313452"/>
                </a:lnTo>
                <a:lnTo>
                  <a:pt x="1705787" y="1321392"/>
                </a:lnTo>
                <a:lnTo>
                  <a:pt x="1698493" y="1329014"/>
                </a:lnTo>
                <a:lnTo>
                  <a:pt x="1690565" y="1336319"/>
                </a:lnTo>
                <a:lnTo>
                  <a:pt x="1682637" y="1343624"/>
                </a:lnTo>
                <a:lnTo>
                  <a:pt x="1674709" y="1350612"/>
                </a:lnTo>
                <a:lnTo>
                  <a:pt x="1666781" y="1357599"/>
                </a:lnTo>
                <a:lnTo>
                  <a:pt x="1658853" y="1364269"/>
                </a:lnTo>
                <a:lnTo>
                  <a:pt x="1650608" y="1370303"/>
                </a:lnTo>
                <a:lnTo>
                  <a:pt x="1642680" y="1376655"/>
                </a:lnTo>
                <a:lnTo>
                  <a:pt x="1634435" y="1382372"/>
                </a:lnTo>
                <a:lnTo>
                  <a:pt x="1626190" y="1388407"/>
                </a:lnTo>
                <a:lnTo>
                  <a:pt x="1617945" y="1393806"/>
                </a:lnTo>
                <a:lnTo>
                  <a:pt x="1609700" y="1399205"/>
                </a:lnTo>
                <a:lnTo>
                  <a:pt x="1601455" y="1403970"/>
                </a:lnTo>
                <a:lnTo>
                  <a:pt x="1592893" y="1408416"/>
                </a:lnTo>
                <a:lnTo>
                  <a:pt x="1584648" y="1413180"/>
                </a:lnTo>
                <a:lnTo>
                  <a:pt x="1576403" y="1417309"/>
                </a:lnTo>
                <a:lnTo>
                  <a:pt x="1568157" y="1421120"/>
                </a:lnTo>
                <a:lnTo>
                  <a:pt x="1559912" y="1425249"/>
                </a:lnTo>
                <a:lnTo>
                  <a:pt x="1551667" y="1428743"/>
                </a:lnTo>
                <a:lnTo>
                  <a:pt x="1543422" y="1431601"/>
                </a:lnTo>
                <a:lnTo>
                  <a:pt x="1535177" y="1434777"/>
                </a:lnTo>
                <a:lnTo>
                  <a:pt x="1527249" y="1437636"/>
                </a:lnTo>
                <a:lnTo>
                  <a:pt x="1519004" y="1439859"/>
                </a:lnTo>
                <a:lnTo>
                  <a:pt x="1510759" y="1442082"/>
                </a:lnTo>
                <a:lnTo>
                  <a:pt x="1503148" y="1443670"/>
                </a:lnTo>
                <a:lnTo>
                  <a:pt x="1495220" y="1445576"/>
                </a:lnTo>
                <a:lnTo>
                  <a:pt x="1487292" y="1446846"/>
                </a:lnTo>
                <a:lnTo>
                  <a:pt x="1479999" y="1448117"/>
                </a:lnTo>
                <a:lnTo>
                  <a:pt x="1472071" y="1448752"/>
                </a:lnTo>
                <a:lnTo>
                  <a:pt x="1464460" y="1449070"/>
                </a:lnTo>
                <a:lnTo>
                  <a:pt x="1457483" y="1449387"/>
                </a:lnTo>
                <a:lnTo>
                  <a:pt x="1449872" y="1449070"/>
                </a:lnTo>
                <a:lnTo>
                  <a:pt x="1442579" y="1448752"/>
                </a:lnTo>
                <a:lnTo>
                  <a:pt x="1434968" y="1448117"/>
                </a:lnTo>
                <a:lnTo>
                  <a:pt x="1427357" y="1446846"/>
                </a:lnTo>
                <a:lnTo>
                  <a:pt x="1419429" y="1445576"/>
                </a:lnTo>
                <a:lnTo>
                  <a:pt x="1411818" y="1443670"/>
                </a:lnTo>
                <a:lnTo>
                  <a:pt x="1403573" y="1442082"/>
                </a:lnTo>
                <a:lnTo>
                  <a:pt x="1395645" y="1439859"/>
                </a:lnTo>
                <a:lnTo>
                  <a:pt x="1387717" y="1437636"/>
                </a:lnTo>
                <a:lnTo>
                  <a:pt x="1379472" y="1434777"/>
                </a:lnTo>
                <a:lnTo>
                  <a:pt x="1371227" y="1431601"/>
                </a:lnTo>
                <a:lnTo>
                  <a:pt x="1362982" y="1428743"/>
                </a:lnTo>
                <a:lnTo>
                  <a:pt x="1355054" y="1425249"/>
                </a:lnTo>
                <a:lnTo>
                  <a:pt x="1346492" y="1421120"/>
                </a:lnTo>
                <a:lnTo>
                  <a:pt x="1338247" y="1417309"/>
                </a:lnTo>
                <a:lnTo>
                  <a:pt x="1330002" y="1413180"/>
                </a:lnTo>
                <a:lnTo>
                  <a:pt x="1321757" y="1408416"/>
                </a:lnTo>
                <a:lnTo>
                  <a:pt x="1313195" y="1403970"/>
                </a:lnTo>
                <a:lnTo>
                  <a:pt x="1304950" y="1399205"/>
                </a:lnTo>
                <a:lnTo>
                  <a:pt x="1296705" y="1393806"/>
                </a:lnTo>
                <a:lnTo>
                  <a:pt x="1288459" y="1388407"/>
                </a:lnTo>
                <a:lnTo>
                  <a:pt x="1280214" y="1382372"/>
                </a:lnTo>
                <a:lnTo>
                  <a:pt x="1272286" y="1376655"/>
                </a:lnTo>
                <a:lnTo>
                  <a:pt x="1264041" y="1370303"/>
                </a:lnTo>
                <a:lnTo>
                  <a:pt x="1255796" y="1364269"/>
                </a:lnTo>
                <a:lnTo>
                  <a:pt x="1247551" y="1357599"/>
                </a:lnTo>
                <a:lnTo>
                  <a:pt x="1239940" y="1350612"/>
                </a:lnTo>
                <a:lnTo>
                  <a:pt x="1232012" y="1343624"/>
                </a:lnTo>
                <a:lnTo>
                  <a:pt x="1224085" y="1336319"/>
                </a:lnTo>
                <a:lnTo>
                  <a:pt x="1216474" y="1329014"/>
                </a:lnTo>
                <a:lnTo>
                  <a:pt x="1208863" y="1321392"/>
                </a:lnTo>
                <a:lnTo>
                  <a:pt x="1201252" y="1313452"/>
                </a:lnTo>
                <a:lnTo>
                  <a:pt x="1193958" y="1305194"/>
                </a:lnTo>
                <a:lnTo>
                  <a:pt x="1186665" y="1297254"/>
                </a:lnTo>
                <a:lnTo>
                  <a:pt x="1179688" y="1288678"/>
                </a:lnTo>
                <a:lnTo>
                  <a:pt x="1172711" y="1280103"/>
                </a:lnTo>
                <a:lnTo>
                  <a:pt x="1165735" y="1271528"/>
                </a:lnTo>
                <a:lnTo>
                  <a:pt x="1159075" y="1262317"/>
                </a:lnTo>
                <a:lnTo>
                  <a:pt x="1152416" y="1253107"/>
                </a:lnTo>
                <a:lnTo>
                  <a:pt x="1146073" y="1243896"/>
                </a:lnTo>
                <a:lnTo>
                  <a:pt x="1139731" y="1234050"/>
                </a:lnTo>
                <a:lnTo>
                  <a:pt x="1134023" y="1224840"/>
                </a:lnTo>
                <a:lnTo>
                  <a:pt x="1127998" y="1214994"/>
                </a:lnTo>
                <a:lnTo>
                  <a:pt x="1122607" y="1204830"/>
                </a:lnTo>
                <a:lnTo>
                  <a:pt x="1116899" y="1194667"/>
                </a:lnTo>
                <a:lnTo>
                  <a:pt x="1111825" y="1184186"/>
                </a:lnTo>
                <a:lnTo>
                  <a:pt x="1106751" y="1173705"/>
                </a:lnTo>
                <a:lnTo>
                  <a:pt x="1101994" y="1162906"/>
                </a:lnTo>
                <a:lnTo>
                  <a:pt x="1097237" y="1152108"/>
                </a:lnTo>
                <a:lnTo>
                  <a:pt x="1093115" y="1141309"/>
                </a:lnTo>
                <a:lnTo>
                  <a:pt x="1088992" y="1130193"/>
                </a:lnTo>
                <a:lnTo>
                  <a:pt x="1085187" y="1118759"/>
                </a:lnTo>
                <a:lnTo>
                  <a:pt x="1081699" y="1107643"/>
                </a:lnTo>
                <a:lnTo>
                  <a:pt x="1078527" y="1095891"/>
                </a:lnTo>
                <a:lnTo>
                  <a:pt x="1075356" y="1084458"/>
                </a:lnTo>
                <a:lnTo>
                  <a:pt x="1072502" y="1072706"/>
                </a:lnTo>
                <a:lnTo>
                  <a:pt x="1070282" y="1060955"/>
                </a:lnTo>
                <a:lnTo>
                  <a:pt x="1068062" y="1048886"/>
                </a:lnTo>
                <a:lnTo>
                  <a:pt x="1066477" y="1036817"/>
                </a:lnTo>
                <a:lnTo>
                  <a:pt x="1064891" y="1024430"/>
                </a:lnTo>
                <a:lnTo>
                  <a:pt x="1063623" y="1012361"/>
                </a:lnTo>
                <a:lnTo>
                  <a:pt x="1062671" y="999657"/>
                </a:lnTo>
                <a:lnTo>
                  <a:pt x="1062037" y="987270"/>
                </a:lnTo>
                <a:lnTo>
                  <a:pt x="1062037" y="974566"/>
                </a:lnTo>
                <a:lnTo>
                  <a:pt x="1062037" y="962497"/>
                </a:lnTo>
                <a:lnTo>
                  <a:pt x="1062354" y="950428"/>
                </a:lnTo>
                <a:lnTo>
                  <a:pt x="1063306" y="938359"/>
                </a:lnTo>
                <a:lnTo>
                  <a:pt x="1064257" y="926290"/>
                </a:lnTo>
                <a:lnTo>
                  <a:pt x="1065208" y="914221"/>
                </a:lnTo>
                <a:lnTo>
                  <a:pt x="1066794" y="902469"/>
                </a:lnTo>
                <a:lnTo>
                  <a:pt x="1068380" y="890718"/>
                </a:lnTo>
                <a:lnTo>
                  <a:pt x="1069965" y="879284"/>
                </a:lnTo>
                <a:lnTo>
                  <a:pt x="1072185" y="867850"/>
                </a:lnTo>
                <a:lnTo>
                  <a:pt x="1074405" y="856416"/>
                </a:lnTo>
                <a:lnTo>
                  <a:pt x="1077259" y="844983"/>
                </a:lnTo>
                <a:lnTo>
                  <a:pt x="1079796" y="833866"/>
                </a:lnTo>
                <a:lnTo>
                  <a:pt x="1082650" y="822750"/>
                </a:lnTo>
                <a:lnTo>
                  <a:pt x="1085821" y="811634"/>
                </a:lnTo>
                <a:lnTo>
                  <a:pt x="1089627" y="800835"/>
                </a:lnTo>
                <a:lnTo>
                  <a:pt x="1093115" y="790037"/>
                </a:lnTo>
                <a:lnTo>
                  <a:pt x="1096920" y="779556"/>
                </a:lnTo>
                <a:lnTo>
                  <a:pt x="1101043" y="769075"/>
                </a:lnTo>
                <a:lnTo>
                  <a:pt x="1105165" y="758594"/>
                </a:lnTo>
                <a:lnTo>
                  <a:pt x="1109922" y="748430"/>
                </a:lnTo>
                <a:lnTo>
                  <a:pt x="1114362" y="738902"/>
                </a:lnTo>
                <a:lnTo>
                  <a:pt x="1119118" y="728739"/>
                </a:lnTo>
                <a:lnTo>
                  <a:pt x="1124509" y="719211"/>
                </a:lnTo>
                <a:lnTo>
                  <a:pt x="1129583" y="709682"/>
                </a:lnTo>
                <a:lnTo>
                  <a:pt x="1135291" y="700154"/>
                </a:lnTo>
                <a:lnTo>
                  <a:pt x="1140682" y="690944"/>
                </a:lnTo>
                <a:lnTo>
                  <a:pt x="1146391" y="682051"/>
                </a:lnTo>
                <a:lnTo>
                  <a:pt x="1152416" y="673158"/>
                </a:lnTo>
                <a:lnTo>
                  <a:pt x="1158758" y="664265"/>
                </a:lnTo>
                <a:lnTo>
                  <a:pt x="1164783" y="655689"/>
                </a:lnTo>
                <a:lnTo>
                  <a:pt x="1171443" y="647432"/>
                </a:lnTo>
                <a:lnTo>
                  <a:pt x="1177785" y="639174"/>
                </a:lnTo>
                <a:lnTo>
                  <a:pt x="1184762" y="631234"/>
                </a:lnTo>
                <a:lnTo>
                  <a:pt x="1191738" y="623611"/>
                </a:lnTo>
                <a:lnTo>
                  <a:pt x="1198715" y="615989"/>
                </a:lnTo>
                <a:lnTo>
                  <a:pt x="1206009" y="608684"/>
                </a:lnTo>
                <a:lnTo>
                  <a:pt x="1213620" y="601696"/>
                </a:lnTo>
                <a:lnTo>
                  <a:pt x="1220913" y="594391"/>
                </a:lnTo>
                <a:lnTo>
                  <a:pt x="1228841" y="588039"/>
                </a:lnTo>
                <a:lnTo>
                  <a:pt x="1236769" y="581369"/>
                </a:lnTo>
                <a:lnTo>
                  <a:pt x="1244380" y="575017"/>
                </a:lnTo>
                <a:lnTo>
                  <a:pt x="1252625" y="568983"/>
                </a:lnTo>
                <a:lnTo>
                  <a:pt x="1260870" y="562948"/>
                </a:lnTo>
                <a:lnTo>
                  <a:pt x="1269115" y="557549"/>
                </a:lnTo>
                <a:lnTo>
                  <a:pt x="1277360" y="552150"/>
                </a:lnTo>
                <a:lnTo>
                  <a:pt x="1286240" y="547068"/>
                </a:lnTo>
                <a:lnTo>
                  <a:pt x="1294802" y="542304"/>
                </a:lnTo>
                <a:lnTo>
                  <a:pt x="1303364" y="537540"/>
                </a:lnTo>
                <a:lnTo>
                  <a:pt x="1312560" y="533093"/>
                </a:lnTo>
                <a:lnTo>
                  <a:pt x="1321757" y="528964"/>
                </a:lnTo>
                <a:lnTo>
                  <a:pt x="1330953" y="525153"/>
                </a:lnTo>
                <a:lnTo>
                  <a:pt x="1339833" y="521659"/>
                </a:lnTo>
                <a:lnTo>
                  <a:pt x="1349029" y="518483"/>
                </a:lnTo>
                <a:lnTo>
                  <a:pt x="1358542" y="514990"/>
                </a:lnTo>
                <a:lnTo>
                  <a:pt x="1368056" y="512449"/>
                </a:lnTo>
                <a:lnTo>
                  <a:pt x="1377887" y="509908"/>
                </a:lnTo>
                <a:lnTo>
                  <a:pt x="1387717" y="507685"/>
                </a:lnTo>
                <a:lnTo>
                  <a:pt x="1397231" y="505462"/>
                </a:lnTo>
                <a:lnTo>
                  <a:pt x="1407062" y="503874"/>
                </a:lnTo>
                <a:lnTo>
                  <a:pt x="1416892" y="502603"/>
                </a:lnTo>
                <a:lnTo>
                  <a:pt x="1427040" y="501650"/>
                </a:lnTo>
                <a:lnTo>
                  <a:pt x="1437188" y="500697"/>
                </a:lnTo>
                <a:lnTo>
                  <a:pt x="1447336" y="500380"/>
                </a:lnTo>
                <a:lnTo>
                  <a:pt x="1457483" y="500062"/>
                </a:lnTo>
                <a:close/>
                <a:moveTo>
                  <a:pt x="716008" y="249237"/>
                </a:moveTo>
                <a:lnTo>
                  <a:pt x="795913" y="249237"/>
                </a:lnTo>
                <a:lnTo>
                  <a:pt x="795913" y="374499"/>
                </a:lnTo>
                <a:lnTo>
                  <a:pt x="810181" y="375133"/>
                </a:lnTo>
                <a:lnTo>
                  <a:pt x="823816" y="376402"/>
                </a:lnTo>
                <a:lnTo>
                  <a:pt x="837133" y="377670"/>
                </a:lnTo>
                <a:lnTo>
                  <a:pt x="849500" y="379890"/>
                </a:lnTo>
                <a:lnTo>
                  <a:pt x="861549" y="381793"/>
                </a:lnTo>
                <a:lnTo>
                  <a:pt x="873281" y="384330"/>
                </a:lnTo>
                <a:lnTo>
                  <a:pt x="884379" y="386867"/>
                </a:lnTo>
                <a:lnTo>
                  <a:pt x="894842" y="389721"/>
                </a:lnTo>
                <a:lnTo>
                  <a:pt x="904989" y="393209"/>
                </a:lnTo>
                <a:lnTo>
                  <a:pt x="914819" y="396698"/>
                </a:lnTo>
                <a:lnTo>
                  <a:pt x="924014" y="400186"/>
                </a:lnTo>
                <a:lnTo>
                  <a:pt x="932575" y="403991"/>
                </a:lnTo>
                <a:lnTo>
                  <a:pt x="941136" y="407797"/>
                </a:lnTo>
                <a:lnTo>
                  <a:pt x="949381" y="411602"/>
                </a:lnTo>
                <a:lnTo>
                  <a:pt x="956673" y="415725"/>
                </a:lnTo>
                <a:lnTo>
                  <a:pt x="963966" y="419847"/>
                </a:lnTo>
                <a:lnTo>
                  <a:pt x="931624" y="504836"/>
                </a:lnTo>
                <a:lnTo>
                  <a:pt x="920209" y="498810"/>
                </a:lnTo>
                <a:lnTo>
                  <a:pt x="906257" y="491517"/>
                </a:lnTo>
                <a:lnTo>
                  <a:pt x="898330" y="488028"/>
                </a:lnTo>
                <a:lnTo>
                  <a:pt x="890086" y="484540"/>
                </a:lnTo>
                <a:lnTo>
                  <a:pt x="880891" y="480735"/>
                </a:lnTo>
                <a:lnTo>
                  <a:pt x="871061" y="477246"/>
                </a:lnTo>
                <a:lnTo>
                  <a:pt x="860597" y="474075"/>
                </a:lnTo>
                <a:lnTo>
                  <a:pt x="849500" y="470904"/>
                </a:lnTo>
                <a:lnTo>
                  <a:pt x="837767" y="468367"/>
                </a:lnTo>
                <a:lnTo>
                  <a:pt x="825401" y="465830"/>
                </a:lnTo>
                <a:lnTo>
                  <a:pt x="812401" y="463927"/>
                </a:lnTo>
                <a:lnTo>
                  <a:pt x="798449" y="462659"/>
                </a:lnTo>
                <a:lnTo>
                  <a:pt x="783863" y="461707"/>
                </a:lnTo>
                <a:lnTo>
                  <a:pt x="768960" y="461390"/>
                </a:lnTo>
                <a:lnTo>
                  <a:pt x="759765" y="461390"/>
                </a:lnTo>
                <a:lnTo>
                  <a:pt x="751204" y="462024"/>
                </a:lnTo>
                <a:lnTo>
                  <a:pt x="742643" y="462659"/>
                </a:lnTo>
                <a:lnTo>
                  <a:pt x="734398" y="463927"/>
                </a:lnTo>
                <a:lnTo>
                  <a:pt x="726471" y="465196"/>
                </a:lnTo>
                <a:lnTo>
                  <a:pt x="719496" y="467098"/>
                </a:lnTo>
                <a:lnTo>
                  <a:pt x="712203" y="469001"/>
                </a:lnTo>
                <a:lnTo>
                  <a:pt x="705544" y="471538"/>
                </a:lnTo>
                <a:lnTo>
                  <a:pt x="699202" y="473758"/>
                </a:lnTo>
                <a:lnTo>
                  <a:pt x="693178" y="476612"/>
                </a:lnTo>
                <a:lnTo>
                  <a:pt x="687153" y="479466"/>
                </a:lnTo>
                <a:lnTo>
                  <a:pt x="682080" y="482637"/>
                </a:lnTo>
                <a:lnTo>
                  <a:pt x="676689" y="486126"/>
                </a:lnTo>
                <a:lnTo>
                  <a:pt x="671933" y="489614"/>
                </a:lnTo>
                <a:lnTo>
                  <a:pt x="667177" y="493419"/>
                </a:lnTo>
                <a:lnTo>
                  <a:pt x="663055" y="497542"/>
                </a:lnTo>
                <a:lnTo>
                  <a:pt x="659250" y="501348"/>
                </a:lnTo>
                <a:lnTo>
                  <a:pt x="655445" y="505470"/>
                </a:lnTo>
                <a:lnTo>
                  <a:pt x="652274" y="509910"/>
                </a:lnTo>
                <a:lnTo>
                  <a:pt x="649103" y="514350"/>
                </a:lnTo>
                <a:lnTo>
                  <a:pt x="646249" y="519107"/>
                </a:lnTo>
                <a:lnTo>
                  <a:pt x="643713" y="523546"/>
                </a:lnTo>
                <a:lnTo>
                  <a:pt x="641493" y="528303"/>
                </a:lnTo>
                <a:lnTo>
                  <a:pt x="639591" y="533060"/>
                </a:lnTo>
                <a:lnTo>
                  <a:pt x="637688" y="537817"/>
                </a:lnTo>
                <a:lnTo>
                  <a:pt x="636420" y="542891"/>
                </a:lnTo>
                <a:lnTo>
                  <a:pt x="635152" y="547647"/>
                </a:lnTo>
                <a:lnTo>
                  <a:pt x="633566" y="552721"/>
                </a:lnTo>
                <a:lnTo>
                  <a:pt x="632932" y="557478"/>
                </a:lnTo>
                <a:lnTo>
                  <a:pt x="632298" y="562235"/>
                </a:lnTo>
                <a:lnTo>
                  <a:pt x="631981" y="567309"/>
                </a:lnTo>
                <a:lnTo>
                  <a:pt x="631981" y="572066"/>
                </a:lnTo>
                <a:lnTo>
                  <a:pt x="631981" y="578408"/>
                </a:lnTo>
                <a:lnTo>
                  <a:pt x="632615" y="584433"/>
                </a:lnTo>
                <a:lnTo>
                  <a:pt x="633249" y="590459"/>
                </a:lnTo>
                <a:lnTo>
                  <a:pt x="634200" y="595850"/>
                </a:lnTo>
                <a:lnTo>
                  <a:pt x="635786" y="601558"/>
                </a:lnTo>
                <a:lnTo>
                  <a:pt x="637371" y="606632"/>
                </a:lnTo>
                <a:lnTo>
                  <a:pt x="639274" y="612023"/>
                </a:lnTo>
                <a:lnTo>
                  <a:pt x="641176" y="617097"/>
                </a:lnTo>
                <a:lnTo>
                  <a:pt x="643713" y="622171"/>
                </a:lnTo>
                <a:lnTo>
                  <a:pt x="646249" y="626927"/>
                </a:lnTo>
                <a:lnTo>
                  <a:pt x="649737" y="631367"/>
                </a:lnTo>
                <a:lnTo>
                  <a:pt x="652908" y="636124"/>
                </a:lnTo>
                <a:lnTo>
                  <a:pt x="656713" y="640564"/>
                </a:lnTo>
                <a:lnTo>
                  <a:pt x="660835" y="645320"/>
                </a:lnTo>
                <a:lnTo>
                  <a:pt x="665274" y="649443"/>
                </a:lnTo>
                <a:lnTo>
                  <a:pt x="670031" y="653566"/>
                </a:lnTo>
                <a:lnTo>
                  <a:pt x="675104" y="658005"/>
                </a:lnTo>
                <a:lnTo>
                  <a:pt x="680177" y="662128"/>
                </a:lnTo>
                <a:lnTo>
                  <a:pt x="686202" y="665933"/>
                </a:lnTo>
                <a:lnTo>
                  <a:pt x="691909" y="670373"/>
                </a:lnTo>
                <a:lnTo>
                  <a:pt x="698568" y="674178"/>
                </a:lnTo>
                <a:lnTo>
                  <a:pt x="705227" y="678301"/>
                </a:lnTo>
                <a:lnTo>
                  <a:pt x="719813" y="686229"/>
                </a:lnTo>
                <a:lnTo>
                  <a:pt x="735667" y="694474"/>
                </a:lnTo>
                <a:lnTo>
                  <a:pt x="753106" y="702402"/>
                </a:lnTo>
                <a:lnTo>
                  <a:pt x="771814" y="710964"/>
                </a:lnTo>
                <a:lnTo>
                  <a:pt x="792108" y="719527"/>
                </a:lnTo>
                <a:lnTo>
                  <a:pt x="804474" y="724600"/>
                </a:lnTo>
                <a:lnTo>
                  <a:pt x="816206" y="729991"/>
                </a:lnTo>
                <a:lnTo>
                  <a:pt x="827621" y="735065"/>
                </a:lnTo>
                <a:lnTo>
                  <a:pt x="838719" y="740774"/>
                </a:lnTo>
                <a:lnTo>
                  <a:pt x="849500" y="745847"/>
                </a:lnTo>
                <a:lnTo>
                  <a:pt x="859963" y="751873"/>
                </a:lnTo>
                <a:lnTo>
                  <a:pt x="870110" y="757264"/>
                </a:lnTo>
                <a:lnTo>
                  <a:pt x="879622" y="763289"/>
                </a:lnTo>
                <a:lnTo>
                  <a:pt x="888501" y="768997"/>
                </a:lnTo>
                <a:lnTo>
                  <a:pt x="897379" y="775340"/>
                </a:lnTo>
                <a:lnTo>
                  <a:pt x="905940" y="781365"/>
                </a:lnTo>
                <a:lnTo>
                  <a:pt x="914184" y="788024"/>
                </a:lnTo>
                <a:lnTo>
                  <a:pt x="921477" y="794367"/>
                </a:lnTo>
                <a:lnTo>
                  <a:pt x="928770" y="801026"/>
                </a:lnTo>
                <a:lnTo>
                  <a:pt x="935746" y="808003"/>
                </a:lnTo>
                <a:lnTo>
                  <a:pt x="942088" y="814980"/>
                </a:lnTo>
                <a:lnTo>
                  <a:pt x="948429" y="822273"/>
                </a:lnTo>
                <a:lnTo>
                  <a:pt x="953820" y="829250"/>
                </a:lnTo>
                <a:lnTo>
                  <a:pt x="959210" y="837178"/>
                </a:lnTo>
                <a:lnTo>
                  <a:pt x="963966" y="844789"/>
                </a:lnTo>
                <a:lnTo>
                  <a:pt x="968406" y="852717"/>
                </a:lnTo>
                <a:lnTo>
                  <a:pt x="972845" y="860962"/>
                </a:lnTo>
                <a:lnTo>
                  <a:pt x="976333" y="869524"/>
                </a:lnTo>
                <a:lnTo>
                  <a:pt x="979503" y="878087"/>
                </a:lnTo>
                <a:lnTo>
                  <a:pt x="982674" y="886966"/>
                </a:lnTo>
                <a:lnTo>
                  <a:pt x="985211" y="895845"/>
                </a:lnTo>
                <a:lnTo>
                  <a:pt x="987431" y="905359"/>
                </a:lnTo>
                <a:lnTo>
                  <a:pt x="989016" y="914873"/>
                </a:lnTo>
                <a:lnTo>
                  <a:pt x="990284" y="925020"/>
                </a:lnTo>
                <a:lnTo>
                  <a:pt x="991236" y="935168"/>
                </a:lnTo>
                <a:lnTo>
                  <a:pt x="991870" y="944999"/>
                </a:lnTo>
                <a:lnTo>
                  <a:pt x="992187" y="955781"/>
                </a:lnTo>
                <a:lnTo>
                  <a:pt x="991870" y="965295"/>
                </a:lnTo>
                <a:lnTo>
                  <a:pt x="991236" y="974808"/>
                </a:lnTo>
                <a:lnTo>
                  <a:pt x="990284" y="984322"/>
                </a:lnTo>
                <a:lnTo>
                  <a:pt x="989016" y="993835"/>
                </a:lnTo>
                <a:lnTo>
                  <a:pt x="987113" y="1002715"/>
                </a:lnTo>
                <a:lnTo>
                  <a:pt x="984894" y="1012228"/>
                </a:lnTo>
                <a:lnTo>
                  <a:pt x="982357" y="1021108"/>
                </a:lnTo>
                <a:lnTo>
                  <a:pt x="978869" y="1030304"/>
                </a:lnTo>
                <a:lnTo>
                  <a:pt x="975698" y="1039184"/>
                </a:lnTo>
                <a:lnTo>
                  <a:pt x="971893" y="1047429"/>
                </a:lnTo>
                <a:lnTo>
                  <a:pt x="967454" y="1055991"/>
                </a:lnTo>
                <a:lnTo>
                  <a:pt x="962698" y="1064553"/>
                </a:lnTo>
                <a:lnTo>
                  <a:pt x="957625" y="1072481"/>
                </a:lnTo>
                <a:lnTo>
                  <a:pt x="952234" y="1080409"/>
                </a:lnTo>
                <a:lnTo>
                  <a:pt x="946210" y="1088337"/>
                </a:lnTo>
                <a:lnTo>
                  <a:pt x="940185" y="1095631"/>
                </a:lnTo>
                <a:lnTo>
                  <a:pt x="933526" y="1102925"/>
                </a:lnTo>
                <a:lnTo>
                  <a:pt x="926551" y="1110219"/>
                </a:lnTo>
                <a:lnTo>
                  <a:pt x="918941" y="1116561"/>
                </a:lnTo>
                <a:lnTo>
                  <a:pt x="911014" y="1123221"/>
                </a:lnTo>
                <a:lnTo>
                  <a:pt x="903087" y="1129246"/>
                </a:lnTo>
                <a:lnTo>
                  <a:pt x="894525" y="1135271"/>
                </a:lnTo>
                <a:lnTo>
                  <a:pt x="885647" y="1140979"/>
                </a:lnTo>
                <a:lnTo>
                  <a:pt x="876134" y="1146370"/>
                </a:lnTo>
                <a:lnTo>
                  <a:pt x="866622" y="1151127"/>
                </a:lnTo>
                <a:lnTo>
                  <a:pt x="856475" y="1155884"/>
                </a:lnTo>
                <a:lnTo>
                  <a:pt x="846012" y="1160006"/>
                </a:lnTo>
                <a:lnTo>
                  <a:pt x="835231" y="1163812"/>
                </a:lnTo>
                <a:lnTo>
                  <a:pt x="824133" y="1167617"/>
                </a:lnTo>
                <a:lnTo>
                  <a:pt x="812401" y="1170471"/>
                </a:lnTo>
                <a:lnTo>
                  <a:pt x="800669" y="1173008"/>
                </a:lnTo>
                <a:lnTo>
                  <a:pt x="788303" y="1175228"/>
                </a:lnTo>
                <a:lnTo>
                  <a:pt x="788303" y="1309687"/>
                </a:lnTo>
                <a:lnTo>
                  <a:pt x="707129" y="1309687"/>
                </a:lnTo>
                <a:lnTo>
                  <a:pt x="707129" y="1179351"/>
                </a:lnTo>
                <a:lnTo>
                  <a:pt x="692861" y="1179034"/>
                </a:lnTo>
                <a:lnTo>
                  <a:pt x="678592" y="1178082"/>
                </a:lnTo>
                <a:lnTo>
                  <a:pt x="664640" y="1176180"/>
                </a:lnTo>
                <a:lnTo>
                  <a:pt x="650689" y="1174277"/>
                </a:lnTo>
                <a:lnTo>
                  <a:pt x="637054" y="1172057"/>
                </a:lnTo>
                <a:lnTo>
                  <a:pt x="623102" y="1169520"/>
                </a:lnTo>
                <a:lnTo>
                  <a:pt x="609785" y="1166349"/>
                </a:lnTo>
                <a:lnTo>
                  <a:pt x="596785" y="1162543"/>
                </a:lnTo>
                <a:lnTo>
                  <a:pt x="584101" y="1158738"/>
                </a:lnTo>
                <a:lnTo>
                  <a:pt x="572052" y="1154615"/>
                </a:lnTo>
                <a:lnTo>
                  <a:pt x="560003" y="1149859"/>
                </a:lnTo>
                <a:lnTo>
                  <a:pt x="548588" y="1144785"/>
                </a:lnTo>
                <a:lnTo>
                  <a:pt x="537807" y="1139394"/>
                </a:lnTo>
                <a:lnTo>
                  <a:pt x="527660" y="1134320"/>
                </a:lnTo>
                <a:lnTo>
                  <a:pt x="518148" y="1128294"/>
                </a:lnTo>
                <a:lnTo>
                  <a:pt x="509587" y="1122586"/>
                </a:lnTo>
                <a:lnTo>
                  <a:pt x="540027" y="1036012"/>
                </a:lnTo>
                <a:lnTo>
                  <a:pt x="549222" y="1041721"/>
                </a:lnTo>
                <a:lnTo>
                  <a:pt x="558735" y="1047112"/>
                </a:lnTo>
                <a:lnTo>
                  <a:pt x="568564" y="1052820"/>
                </a:lnTo>
                <a:lnTo>
                  <a:pt x="579028" y="1057577"/>
                </a:lnTo>
                <a:lnTo>
                  <a:pt x="589492" y="1062651"/>
                </a:lnTo>
                <a:lnTo>
                  <a:pt x="600590" y="1067090"/>
                </a:lnTo>
                <a:lnTo>
                  <a:pt x="612004" y="1071213"/>
                </a:lnTo>
                <a:lnTo>
                  <a:pt x="623737" y="1075335"/>
                </a:lnTo>
                <a:lnTo>
                  <a:pt x="635786" y="1078824"/>
                </a:lnTo>
                <a:lnTo>
                  <a:pt x="648152" y="1081995"/>
                </a:lnTo>
                <a:lnTo>
                  <a:pt x="660518" y="1084849"/>
                </a:lnTo>
                <a:lnTo>
                  <a:pt x="673201" y="1087069"/>
                </a:lnTo>
                <a:lnTo>
                  <a:pt x="686202" y="1088972"/>
                </a:lnTo>
                <a:lnTo>
                  <a:pt x="699519" y="1090240"/>
                </a:lnTo>
                <a:lnTo>
                  <a:pt x="712520" y="1091191"/>
                </a:lnTo>
                <a:lnTo>
                  <a:pt x="726154" y="1091509"/>
                </a:lnTo>
                <a:lnTo>
                  <a:pt x="734716" y="1091191"/>
                </a:lnTo>
                <a:lnTo>
                  <a:pt x="743277" y="1090874"/>
                </a:lnTo>
                <a:lnTo>
                  <a:pt x="751521" y="1090240"/>
                </a:lnTo>
                <a:lnTo>
                  <a:pt x="759131" y="1088972"/>
                </a:lnTo>
                <a:lnTo>
                  <a:pt x="767058" y="1087703"/>
                </a:lnTo>
                <a:lnTo>
                  <a:pt x="774668" y="1086117"/>
                </a:lnTo>
                <a:lnTo>
                  <a:pt x="781644" y="1083898"/>
                </a:lnTo>
                <a:lnTo>
                  <a:pt x="788937" y="1081995"/>
                </a:lnTo>
                <a:lnTo>
                  <a:pt x="795595" y="1079458"/>
                </a:lnTo>
                <a:lnTo>
                  <a:pt x="802571" y="1076921"/>
                </a:lnTo>
                <a:lnTo>
                  <a:pt x="809230" y="1074067"/>
                </a:lnTo>
                <a:lnTo>
                  <a:pt x="815255" y="1070579"/>
                </a:lnTo>
                <a:lnTo>
                  <a:pt x="821279" y="1067407"/>
                </a:lnTo>
                <a:lnTo>
                  <a:pt x="826987" y="1063919"/>
                </a:lnTo>
                <a:lnTo>
                  <a:pt x="832377" y="1059796"/>
                </a:lnTo>
                <a:lnTo>
                  <a:pt x="837450" y="1055674"/>
                </a:lnTo>
                <a:lnTo>
                  <a:pt x="842207" y="1051551"/>
                </a:lnTo>
                <a:lnTo>
                  <a:pt x="847280" y="1046795"/>
                </a:lnTo>
                <a:lnTo>
                  <a:pt x="851402" y="1042355"/>
                </a:lnTo>
                <a:lnTo>
                  <a:pt x="855524" y="1037281"/>
                </a:lnTo>
                <a:lnTo>
                  <a:pt x="859329" y="1032207"/>
                </a:lnTo>
                <a:lnTo>
                  <a:pt x="862817" y="1027133"/>
                </a:lnTo>
                <a:lnTo>
                  <a:pt x="866305" y="1021425"/>
                </a:lnTo>
                <a:lnTo>
                  <a:pt x="868842" y="1016034"/>
                </a:lnTo>
                <a:lnTo>
                  <a:pt x="871378" y="1010009"/>
                </a:lnTo>
                <a:lnTo>
                  <a:pt x="873598" y="1003983"/>
                </a:lnTo>
                <a:lnTo>
                  <a:pt x="875500" y="997641"/>
                </a:lnTo>
                <a:lnTo>
                  <a:pt x="877086" y="991299"/>
                </a:lnTo>
                <a:lnTo>
                  <a:pt x="878354" y="984956"/>
                </a:lnTo>
                <a:lnTo>
                  <a:pt x="879305" y="978297"/>
                </a:lnTo>
                <a:lnTo>
                  <a:pt x="879939" y="971954"/>
                </a:lnTo>
                <a:lnTo>
                  <a:pt x="879939" y="964978"/>
                </a:lnTo>
                <a:lnTo>
                  <a:pt x="879939" y="958318"/>
                </a:lnTo>
                <a:lnTo>
                  <a:pt x="879622" y="951976"/>
                </a:lnTo>
                <a:lnTo>
                  <a:pt x="878671" y="945950"/>
                </a:lnTo>
                <a:lnTo>
                  <a:pt x="877720" y="939608"/>
                </a:lnTo>
                <a:lnTo>
                  <a:pt x="876134" y="933266"/>
                </a:lnTo>
                <a:lnTo>
                  <a:pt x="874549" y="927557"/>
                </a:lnTo>
                <a:lnTo>
                  <a:pt x="872647" y="921849"/>
                </a:lnTo>
                <a:lnTo>
                  <a:pt x="870744" y="916458"/>
                </a:lnTo>
                <a:lnTo>
                  <a:pt x="868207" y="910750"/>
                </a:lnTo>
                <a:lnTo>
                  <a:pt x="865354" y="905676"/>
                </a:lnTo>
                <a:lnTo>
                  <a:pt x="862183" y="900602"/>
                </a:lnTo>
                <a:lnTo>
                  <a:pt x="859012" y="895211"/>
                </a:lnTo>
                <a:lnTo>
                  <a:pt x="855524" y="890454"/>
                </a:lnTo>
                <a:lnTo>
                  <a:pt x="851402" y="885380"/>
                </a:lnTo>
                <a:lnTo>
                  <a:pt x="847280" y="880624"/>
                </a:lnTo>
                <a:lnTo>
                  <a:pt x="842524" y="875867"/>
                </a:lnTo>
                <a:lnTo>
                  <a:pt x="838085" y="871427"/>
                </a:lnTo>
                <a:lnTo>
                  <a:pt x="833011" y="866987"/>
                </a:lnTo>
                <a:lnTo>
                  <a:pt x="827621" y="862231"/>
                </a:lnTo>
                <a:lnTo>
                  <a:pt x="822230" y="858108"/>
                </a:lnTo>
                <a:lnTo>
                  <a:pt x="816206" y="853985"/>
                </a:lnTo>
                <a:lnTo>
                  <a:pt x="810181" y="849546"/>
                </a:lnTo>
                <a:lnTo>
                  <a:pt x="803840" y="845740"/>
                </a:lnTo>
                <a:lnTo>
                  <a:pt x="797181" y="841301"/>
                </a:lnTo>
                <a:lnTo>
                  <a:pt x="782912" y="833690"/>
                </a:lnTo>
                <a:lnTo>
                  <a:pt x="767692" y="826079"/>
                </a:lnTo>
                <a:lnTo>
                  <a:pt x="751521" y="818785"/>
                </a:lnTo>
                <a:lnTo>
                  <a:pt x="734081" y="811174"/>
                </a:lnTo>
                <a:lnTo>
                  <a:pt x="709983" y="801344"/>
                </a:lnTo>
                <a:lnTo>
                  <a:pt x="687153" y="791196"/>
                </a:lnTo>
                <a:lnTo>
                  <a:pt x="676055" y="786439"/>
                </a:lnTo>
                <a:lnTo>
                  <a:pt x="665274" y="781048"/>
                </a:lnTo>
                <a:lnTo>
                  <a:pt x="655128" y="775657"/>
                </a:lnTo>
                <a:lnTo>
                  <a:pt x="644981" y="770266"/>
                </a:lnTo>
                <a:lnTo>
                  <a:pt x="635786" y="764875"/>
                </a:lnTo>
                <a:lnTo>
                  <a:pt x="626273" y="759167"/>
                </a:lnTo>
                <a:lnTo>
                  <a:pt x="617395" y="753458"/>
                </a:lnTo>
                <a:lnTo>
                  <a:pt x="608517" y="747433"/>
                </a:lnTo>
                <a:lnTo>
                  <a:pt x="600590" y="741408"/>
                </a:lnTo>
                <a:lnTo>
                  <a:pt x="592662" y="735065"/>
                </a:lnTo>
                <a:lnTo>
                  <a:pt x="585052" y="729040"/>
                </a:lnTo>
                <a:lnTo>
                  <a:pt x="578077" y="722381"/>
                </a:lnTo>
                <a:lnTo>
                  <a:pt x="571418" y="715721"/>
                </a:lnTo>
                <a:lnTo>
                  <a:pt x="565076" y="708744"/>
                </a:lnTo>
                <a:lnTo>
                  <a:pt x="559052" y="701451"/>
                </a:lnTo>
                <a:lnTo>
                  <a:pt x="553344" y="694474"/>
                </a:lnTo>
                <a:lnTo>
                  <a:pt x="548588" y="686546"/>
                </a:lnTo>
                <a:lnTo>
                  <a:pt x="543832" y="678935"/>
                </a:lnTo>
                <a:lnTo>
                  <a:pt x="539393" y="671007"/>
                </a:lnTo>
                <a:lnTo>
                  <a:pt x="535588" y="662762"/>
                </a:lnTo>
                <a:lnTo>
                  <a:pt x="532417" y="654200"/>
                </a:lnTo>
                <a:lnTo>
                  <a:pt x="529246" y="645955"/>
                </a:lnTo>
                <a:lnTo>
                  <a:pt x="526709" y="636758"/>
                </a:lnTo>
                <a:lnTo>
                  <a:pt x="524807" y="627562"/>
                </a:lnTo>
                <a:lnTo>
                  <a:pt x="523221" y="618048"/>
                </a:lnTo>
                <a:lnTo>
                  <a:pt x="521953" y="608217"/>
                </a:lnTo>
                <a:lnTo>
                  <a:pt x="521319" y="598069"/>
                </a:lnTo>
                <a:lnTo>
                  <a:pt x="521002" y="587922"/>
                </a:lnTo>
                <a:lnTo>
                  <a:pt x="521319" y="577774"/>
                </a:lnTo>
                <a:lnTo>
                  <a:pt x="521953" y="567943"/>
                </a:lnTo>
                <a:lnTo>
                  <a:pt x="522904" y="558429"/>
                </a:lnTo>
                <a:lnTo>
                  <a:pt x="524490" y="548916"/>
                </a:lnTo>
                <a:lnTo>
                  <a:pt x="526392" y="539402"/>
                </a:lnTo>
                <a:lnTo>
                  <a:pt x="528612" y="530523"/>
                </a:lnTo>
                <a:lnTo>
                  <a:pt x="531783" y="521643"/>
                </a:lnTo>
                <a:lnTo>
                  <a:pt x="534636" y="512764"/>
                </a:lnTo>
                <a:lnTo>
                  <a:pt x="538124" y="504202"/>
                </a:lnTo>
                <a:lnTo>
                  <a:pt x="541929" y="495956"/>
                </a:lnTo>
                <a:lnTo>
                  <a:pt x="546685" y="487711"/>
                </a:lnTo>
                <a:lnTo>
                  <a:pt x="551125" y="479783"/>
                </a:lnTo>
                <a:lnTo>
                  <a:pt x="556515" y="472489"/>
                </a:lnTo>
                <a:lnTo>
                  <a:pt x="561905" y="464879"/>
                </a:lnTo>
                <a:lnTo>
                  <a:pt x="567930" y="457585"/>
                </a:lnTo>
                <a:lnTo>
                  <a:pt x="573955" y="450925"/>
                </a:lnTo>
                <a:lnTo>
                  <a:pt x="580613" y="444266"/>
                </a:lnTo>
                <a:lnTo>
                  <a:pt x="587272" y="437923"/>
                </a:lnTo>
                <a:lnTo>
                  <a:pt x="594565" y="431581"/>
                </a:lnTo>
                <a:lnTo>
                  <a:pt x="602175" y="425873"/>
                </a:lnTo>
                <a:lnTo>
                  <a:pt x="609785" y="420165"/>
                </a:lnTo>
                <a:lnTo>
                  <a:pt x="618029" y="415091"/>
                </a:lnTo>
                <a:lnTo>
                  <a:pt x="626590" y="410017"/>
                </a:lnTo>
                <a:lnTo>
                  <a:pt x="635469" y="405577"/>
                </a:lnTo>
                <a:lnTo>
                  <a:pt x="644347" y="400820"/>
                </a:lnTo>
                <a:lnTo>
                  <a:pt x="653859" y="397015"/>
                </a:lnTo>
                <a:lnTo>
                  <a:pt x="663372" y="393526"/>
                </a:lnTo>
                <a:lnTo>
                  <a:pt x="673519" y="389721"/>
                </a:lnTo>
                <a:lnTo>
                  <a:pt x="683665" y="386867"/>
                </a:lnTo>
                <a:lnTo>
                  <a:pt x="694129" y="384330"/>
                </a:lnTo>
                <a:lnTo>
                  <a:pt x="704910" y="381793"/>
                </a:lnTo>
                <a:lnTo>
                  <a:pt x="716008" y="379890"/>
                </a:lnTo>
                <a:lnTo>
                  <a:pt x="716008" y="249237"/>
                </a:lnTo>
                <a:close/>
                <a:moveTo>
                  <a:pt x="784828" y="0"/>
                </a:moveTo>
                <a:lnTo>
                  <a:pt x="808948" y="317"/>
                </a:lnTo>
                <a:lnTo>
                  <a:pt x="832750" y="1588"/>
                </a:lnTo>
                <a:lnTo>
                  <a:pt x="856551" y="3175"/>
                </a:lnTo>
                <a:lnTo>
                  <a:pt x="880036" y="5716"/>
                </a:lnTo>
                <a:lnTo>
                  <a:pt x="903203" y="9209"/>
                </a:lnTo>
                <a:lnTo>
                  <a:pt x="926370" y="13020"/>
                </a:lnTo>
                <a:lnTo>
                  <a:pt x="949538" y="17466"/>
                </a:lnTo>
                <a:lnTo>
                  <a:pt x="972387" y="22864"/>
                </a:lnTo>
                <a:lnTo>
                  <a:pt x="994920" y="28581"/>
                </a:lnTo>
                <a:lnTo>
                  <a:pt x="1017452" y="35249"/>
                </a:lnTo>
                <a:lnTo>
                  <a:pt x="1039668" y="42871"/>
                </a:lnTo>
                <a:lnTo>
                  <a:pt x="1061565" y="50493"/>
                </a:lnTo>
                <a:lnTo>
                  <a:pt x="1083146" y="59067"/>
                </a:lnTo>
                <a:lnTo>
                  <a:pt x="1104727" y="68276"/>
                </a:lnTo>
                <a:lnTo>
                  <a:pt x="1125990" y="78121"/>
                </a:lnTo>
                <a:lnTo>
                  <a:pt x="1146618" y="88283"/>
                </a:lnTo>
                <a:lnTo>
                  <a:pt x="1167246" y="99397"/>
                </a:lnTo>
                <a:lnTo>
                  <a:pt x="1187240" y="111147"/>
                </a:lnTo>
                <a:lnTo>
                  <a:pt x="1207233" y="123215"/>
                </a:lnTo>
                <a:lnTo>
                  <a:pt x="1226910" y="136553"/>
                </a:lnTo>
                <a:lnTo>
                  <a:pt x="1245634" y="149890"/>
                </a:lnTo>
                <a:lnTo>
                  <a:pt x="1264675" y="163863"/>
                </a:lnTo>
                <a:lnTo>
                  <a:pt x="1283082" y="178154"/>
                </a:lnTo>
                <a:lnTo>
                  <a:pt x="1300854" y="193714"/>
                </a:lnTo>
                <a:lnTo>
                  <a:pt x="1318309" y="209275"/>
                </a:lnTo>
                <a:lnTo>
                  <a:pt x="1335129" y="225153"/>
                </a:lnTo>
                <a:lnTo>
                  <a:pt x="1351949" y="242302"/>
                </a:lnTo>
                <a:lnTo>
                  <a:pt x="1368134" y="259450"/>
                </a:lnTo>
                <a:lnTo>
                  <a:pt x="1383368" y="277234"/>
                </a:lnTo>
                <a:lnTo>
                  <a:pt x="1398918" y="295335"/>
                </a:lnTo>
                <a:lnTo>
                  <a:pt x="1413199" y="314389"/>
                </a:lnTo>
                <a:lnTo>
                  <a:pt x="1427163" y="333760"/>
                </a:lnTo>
                <a:lnTo>
                  <a:pt x="1313549" y="414104"/>
                </a:lnTo>
                <a:lnTo>
                  <a:pt x="1301806" y="397908"/>
                </a:lnTo>
                <a:lnTo>
                  <a:pt x="1289747" y="382665"/>
                </a:lnTo>
                <a:lnTo>
                  <a:pt x="1277370" y="367740"/>
                </a:lnTo>
                <a:lnTo>
                  <a:pt x="1264675" y="352814"/>
                </a:lnTo>
                <a:lnTo>
                  <a:pt x="1251346" y="338524"/>
                </a:lnTo>
                <a:lnTo>
                  <a:pt x="1238017" y="324868"/>
                </a:lnTo>
                <a:lnTo>
                  <a:pt x="1223736" y="311531"/>
                </a:lnTo>
                <a:lnTo>
                  <a:pt x="1209455" y="298828"/>
                </a:lnTo>
                <a:lnTo>
                  <a:pt x="1194539" y="286126"/>
                </a:lnTo>
                <a:lnTo>
                  <a:pt x="1179623" y="274058"/>
                </a:lnTo>
                <a:lnTo>
                  <a:pt x="1164073" y="262308"/>
                </a:lnTo>
                <a:lnTo>
                  <a:pt x="1148522" y="251829"/>
                </a:lnTo>
                <a:lnTo>
                  <a:pt x="1132654" y="241031"/>
                </a:lnTo>
                <a:lnTo>
                  <a:pt x="1116151" y="230869"/>
                </a:lnTo>
                <a:lnTo>
                  <a:pt x="1099649" y="221342"/>
                </a:lnTo>
                <a:lnTo>
                  <a:pt x="1082511" y="212133"/>
                </a:lnTo>
                <a:lnTo>
                  <a:pt x="1065374" y="203559"/>
                </a:lnTo>
                <a:lnTo>
                  <a:pt x="1047919" y="195620"/>
                </a:lnTo>
                <a:lnTo>
                  <a:pt x="1030464" y="187998"/>
                </a:lnTo>
                <a:lnTo>
                  <a:pt x="1012375" y="180694"/>
                </a:lnTo>
                <a:lnTo>
                  <a:pt x="994603" y="174343"/>
                </a:lnTo>
                <a:lnTo>
                  <a:pt x="976196" y="168309"/>
                </a:lnTo>
                <a:lnTo>
                  <a:pt x="957472" y="162910"/>
                </a:lnTo>
                <a:lnTo>
                  <a:pt x="939065" y="157829"/>
                </a:lnTo>
                <a:lnTo>
                  <a:pt x="920341" y="153701"/>
                </a:lnTo>
                <a:lnTo>
                  <a:pt x="901616" y="150208"/>
                </a:lnTo>
                <a:lnTo>
                  <a:pt x="882258" y="146715"/>
                </a:lnTo>
                <a:lnTo>
                  <a:pt x="862899" y="144174"/>
                </a:lnTo>
                <a:lnTo>
                  <a:pt x="843857" y="141951"/>
                </a:lnTo>
                <a:lnTo>
                  <a:pt x="824181" y="140681"/>
                </a:lnTo>
                <a:lnTo>
                  <a:pt x="804505" y="139728"/>
                </a:lnTo>
                <a:lnTo>
                  <a:pt x="784828" y="139411"/>
                </a:lnTo>
                <a:lnTo>
                  <a:pt x="768326" y="139728"/>
                </a:lnTo>
                <a:lnTo>
                  <a:pt x="751823" y="140363"/>
                </a:lnTo>
                <a:lnTo>
                  <a:pt x="735320" y="141316"/>
                </a:lnTo>
                <a:lnTo>
                  <a:pt x="719135" y="142586"/>
                </a:lnTo>
                <a:lnTo>
                  <a:pt x="702632" y="144492"/>
                </a:lnTo>
                <a:lnTo>
                  <a:pt x="686764" y="146715"/>
                </a:lnTo>
                <a:lnTo>
                  <a:pt x="670897" y="149573"/>
                </a:lnTo>
                <a:lnTo>
                  <a:pt x="655029" y="152431"/>
                </a:lnTo>
                <a:lnTo>
                  <a:pt x="639478" y="155924"/>
                </a:lnTo>
                <a:lnTo>
                  <a:pt x="623927" y="160052"/>
                </a:lnTo>
                <a:lnTo>
                  <a:pt x="608377" y="163863"/>
                </a:lnTo>
                <a:lnTo>
                  <a:pt x="593144" y="168309"/>
                </a:lnTo>
                <a:lnTo>
                  <a:pt x="578228" y="173390"/>
                </a:lnTo>
                <a:lnTo>
                  <a:pt x="562994" y="178471"/>
                </a:lnTo>
                <a:lnTo>
                  <a:pt x="548396" y="184505"/>
                </a:lnTo>
                <a:lnTo>
                  <a:pt x="533797" y="190221"/>
                </a:lnTo>
                <a:lnTo>
                  <a:pt x="519516" y="196572"/>
                </a:lnTo>
                <a:lnTo>
                  <a:pt x="505235" y="203241"/>
                </a:lnTo>
                <a:lnTo>
                  <a:pt x="491271" y="210228"/>
                </a:lnTo>
                <a:lnTo>
                  <a:pt x="477308" y="217532"/>
                </a:lnTo>
                <a:lnTo>
                  <a:pt x="463978" y="225153"/>
                </a:lnTo>
                <a:lnTo>
                  <a:pt x="450332" y="233092"/>
                </a:lnTo>
                <a:lnTo>
                  <a:pt x="437003" y="241349"/>
                </a:lnTo>
                <a:lnTo>
                  <a:pt x="423991" y="249923"/>
                </a:lnTo>
                <a:lnTo>
                  <a:pt x="411297" y="258815"/>
                </a:lnTo>
                <a:lnTo>
                  <a:pt x="398603" y="268024"/>
                </a:lnTo>
                <a:lnTo>
                  <a:pt x="386543" y="277551"/>
                </a:lnTo>
                <a:lnTo>
                  <a:pt x="374483" y="287396"/>
                </a:lnTo>
                <a:lnTo>
                  <a:pt x="362424" y="296923"/>
                </a:lnTo>
                <a:lnTo>
                  <a:pt x="350999" y="307402"/>
                </a:lnTo>
                <a:lnTo>
                  <a:pt x="339574" y="317882"/>
                </a:lnTo>
                <a:lnTo>
                  <a:pt x="328466" y="328997"/>
                </a:lnTo>
                <a:lnTo>
                  <a:pt x="317676" y="340112"/>
                </a:lnTo>
                <a:lnTo>
                  <a:pt x="306886" y="351226"/>
                </a:lnTo>
                <a:lnTo>
                  <a:pt x="296730" y="362976"/>
                </a:lnTo>
                <a:lnTo>
                  <a:pt x="286575" y="374726"/>
                </a:lnTo>
                <a:lnTo>
                  <a:pt x="277054" y="386794"/>
                </a:lnTo>
                <a:lnTo>
                  <a:pt x="267533" y="399179"/>
                </a:lnTo>
                <a:lnTo>
                  <a:pt x="258330" y="411564"/>
                </a:lnTo>
                <a:lnTo>
                  <a:pt x="249444" y="424584"/>
                </a:lnTo>
                <a:lnTo>
                  <a:pt x="240875" y="437604"/>
                </a:lnTo>
                <a:lnTo>
                  <a:pt x="232624" y="450942"/>
                </a:lnTo>
                <a:lnTo>
                  <a:pt x="224690" y="464279"/>
                </a:lnTo>
                <a:lnTo>
                  <a:pt x="217073" y="477935"/>
                </a:lnTo>
                <a:lnTo>
                  <a:pt x="209774" y="491590"/>
                </a:lnTo>
                <a:lnTo>
                  <a:pt x="202792" y="505563"/>
                </a:lnTo>
                <a:lnTo>
                  <a:pt x="196445" y="520171"/>
                </a:lnTo>
                <a:lnTo>
                  <a:pt x="189780" y="534462"/>
                </a:lnTo>
                <a:lnTo>
                  <a:pt x="183751" y="548752"/>
                </a:lnTo>
                <a:lnTo>
                  <a:pt x="178355" y="563678"/>
                </a:lnTo>
                <a:lnTo>
                  <a:pt x="173278" y="578603"/>
                </a:lnTo>
                <a:lnTo>
                  <a:pt x="168200" y="593846"/>
                </a:lnTo>
                <a:lnTo>
                  <a:pt x="163757" y="608772"/>
                </a:lnTo>
                <a:lnTo>
                  <a:pt x="159314" y="624332"/>
                </a:lnTo>
                <a:lnTo>
                  <a:pt x="155506" y="639893"/>
                </a:lnTo>
                <a:lnTo>
                  <a:pt x="152332" y="655454"/>
                </a:lnTo>
                <a:lnTo>
                  <a:pt x="148841" y="671650"/>
                </a:lnTo>
                <a:lnTo>
                  <a:pt x="146302" y="687210"/>
                </a:lnTo>
                <a:lnTo>
                  <a:pt x="144081" y="703724"/>
                </a:lnTo>
                <a:lnTo>
                  <a:pt x="142494" y="719602"/>
                </a:lnTo>
                <a:lnTo>
                  <a:pt x="140907" y="735798"/>
                </a:lnTo>
                <a:lnTo>
                  <a:pt x="139955" y="752629"/>
                </a:lnTo>
                <a:lnTo>
                  <a:pt x="139320" y="769142"/>
                </a:lnTo>
                <a:lnTo>
                  <a:pt x="139003" y="785973"/>
                </a:lnTo>
                <a:lnTo>
                  <a:pt x="139320" y="800263"/>
                </a:lnTo>
                <a:lnTo>
                  <a:pt x="139638" y="814871"/>
                </a:lnTo>
                <a:lnTo>
                  <a:pt x="140590" y="829162"/>
                </a:lnTo>
                <a:lnTo>
                  <a:pt x="141542" y="844087"/>
                </a:lnTo>
                <a:lnTo>
                  <a:pt x="143129" y="858378"/>
                </a:lnTo>
                <a:lnTo>
                  <a:pt x="144715" y="872350"/>
                </a:lnTo>
                <a:lnTo>
                  <a:pt x="146620" y="886641"/>
                </a:lnTo>
                <a:lnTo>
                  <a:pt x="149158" y="900931"/>
                </a:lnTo>
                <a:lnTo>
                  <a:pt x="152015" y="914586"/>
                </a:lnTo>
                <a:lnTo>
                  <a:pt x="154871" y="928559"/>
                </a:lnTo>
                <a:lnTo>
                  <a:pt x="158044" y="942215"/>
                </a:lnTo>
                <a:lnTo>
                  <a:pt x="161853" y="955870"/>
                </a:lnTo>
                <a:lnTo>
                  <a:pt x="165661" y="969208"/>
                </a:lnTo>
                <a:lnTo>
                  <a:pt x="169469" y="983180"/>
                </a:lnTo>
                <a:lnTo>
                  <a:pt x="174230" y="996201"/>
                </a:lnTo>
                <a:lnTo>
                  <a:pt x="178673" y="1009538"/>
                </a:lnTo>
                <a:lnTo>
                  <a:pt x="183433" y="1022558"/>
                </a:lnTo>
                <a:lnTo>
                  <a:pt x="188828" y="1035261"/>
                </a:lnTo>
                <a:lnTo>
                  <a:pt x="194223" y="1047964"/>
                </a:lnTo>
                <a:lnTo>
                  <a:pt x="200253" y="1060666"/>
                </a:lnTo>
                <a:lnTo>
                  <a:pt x="205966" y="1073369"/>
                </a:lnTo>
                <a:lnTo>
                  <a:pt x="212630" y="1085754"/>
                </a:lnTo>
                <a:lnTo>
                  <a:pt x="219295" y="1098139"/>
                </a:lnTo>
                <a:lnTo>
                  <a:pt x="225642" y="1110206"/>
                </a:lnTo>
                <a:lnTo>
                  <a:pt x="232941" y="1121956"/>
                </a:lnTo>
                <a:lnTo>
                  <a:pt x="239923" y="1133706"/>
                </a:lnTo>
                <a:lnTo>
                  <a:pt x="247857" y="1145456"/>
                </a:lnTo>
                <a:lnTo>
                  <a:pt x="255474" y="1156571"/>
                </a:lnTo>
                <a:lnTo>
                  <a:pt x="263408" y="1168003"/>
                </a:lnTo>
                <a:lnTo>
                  <a:pt x="271659" y="1179118"/>
                </a:lnTo>
                <a:lnTo>
                  <a:pt x="280228" y="1189915"/>
                </a:lnTo>
                <a:lnTo>
                  <a:pt x="289114" y="1200395"/>
                </a:lnTo>
                <a:lnTo>
                  <a:pt x="297682" y="1210874"/>
                </a:lnTo>
                <a:lnTo>
                  <a:pt x="307203" y="1221036"/>
                </a:lnTo>
                <a:lnTo>
                  <a:pt x="316407" y="1231198"/>
                </a:lnTo>
                <a:lnTo>
                  <a:pt x="326245" y="1241361"/>
                </a:lnTo>
                <a:lnTo>
                  <a:pt x="336083" y="1250887"/>
                </a:lnTo>
                <a:lnTo>
                  <a:pt x="345604" y="1260414"/>
                </a:lnTo>
                <a:lnTo>
                  <a:pt x="356076" y="1269624"/>
                </a:lnTo>
                <a:lnTo>
                  <a:pt x="366549" y="1278833"/>
                </a:lnTo>
                <a:lnTo>
                  <a:pt x="377022" y="1287725"/>
                </a:lnTo>
                <a:lnTo>
                  <a:pt x="388130" y="1296299"/>
                </a:lnTo>
                <a:lnTo>
                  <a:pt x="398920" y="1304556"/>
                </a:lnTo>
                <a:lnTo>
                  <a:pt x="410345" y="1312813"/>
                </a:lnTo>
                <a:lnTo>
                  <a:pt x="421770" y="1320752"/>
                </a:lnTo>
                <a:lnTo>
                  <a:pt x="433195" y="1328373"/>
                </a:lnTo>
                <a:lnTo>
                  <a:pt x="444937" y="1335995"/>
                </a:lnTo>
                <a:lnTo>
                  <a:pt x="456997" y="1343299"/>
                </a:lnTo>
                <a:lnTo>
                  <a:pt x="469056" y="1349968"/>
                </a:lnTo>
                <a:lnTo>
                  <a:pt x="481116" y="1356636"/>
                </a:lnTo>
                <a:lnTo>
                  <a:pt x="493810" y="1362988"/>
                </a:lnTo>
                <a:lnTo>
                  <a:pt x="506187" y="1369339"/>
                </a:lnTo>
                <a:lnTo>
                  <a:pt x="518882" y="1375373"/>
                </a:lnTo>
                <a:lnTo>
                  <a:pt x="532211" y="1380771"/>
                </a:lnTo>
                <a:lnTo>
                  <a:pt x="545222" y="1386170"/>
                </a:lnTo>
                <a:lnTo>
                  <a:pt x="558551" y="1391569"/>
                </a:lnTo>
                <a:lnTo>
                  <a:pt x="571881" y="1396015"/>
                </a:lnTo>
                <a:lnTo>
                  <a:pt x="585210" y="1400778"/>
                </a:lnTo>
                <a:lnTo>
                  <a:pt x="598856" y="1404906"/>
                </a:lnTo>
                <a:lnTo>
                  <a:pt x="613137" y="1408717"/>
                </a:lnTo>
                <a:lnTo>
                  <a:pt x="626784" y="1412845"/>
                </a:lnTo>
                <a:lnTo>
                  <a:pt x="641065" y="1416021"/>
                </a:lnTo>
                <a:lnTo>
                  <a:pt x="655029" y="1418879"/>
                </a:lnTo>
                <a:lnTo>
                  <a:pt x="669627" y="1422055"/>
                </a:lnTo>
                <a:lnTo>
                  <a:pt x="644873" y="1558925"/>
                </a:lnTo>
                <a:lnTo>
                  <a:pt x="627418" y="1555432"/>
                </a:lnTo>
                <a:lnTo>
                  <a:pt x="609964" y="1551939"/>
                </a:lnTo>
                <a:lnTo>
                  <a:pt x="593144" y="1547493"/>
                </a:lnTo>
                <a:lnTo>
                  <a:pt x="576006" y="1543365"/>
                </a:lnTo>
                <a:lnTo>
                  <a:pt x="559186" y="1538601"/>
                </a:lnTo>
                <a:lnTo>
                  <a:pt x="542684" y="1533202"/>
                </a:lnTo>
                <a:lnTo>
                  <a:pt x="526181" y="1527804"/>
                </a:lnTo>
                <a:lnTo>
                  <a:pt x="509996" y="1521770"/>
                </a:lnTo>
                <a:lnTo>
                  <a:pt x="493493" y="1515736"/>
                </a:lnTo>
                <a:lnTo>
                  <a:pt x="477942" y="1509068"/>
                </a:lnTo>
                <a:lnTo>
                  <a:pt x="462074" y="1502081"/>
                </a:lnTo>
                <a:lnTo>
                  <a:pt x="446524" y="1495095"/>
                </a:lnTo>
                <a:lnTo>
                  <a:pt x="431291" y="1487473"/>
                </a:lnTo>
                <a:lnTo>
                  <a:pt x="416057" y="1479852"/>
                </a:lnTo>
                <a:lnTo>
                  <a:pt x="401141" y="1471595"/>
                </a:lnTo>
                <a:lnTo>
                  <a:pt x="386226" y="1463338"/>
                </a:lnTo>
                <a:lnTo>
                  <a:pt x="371944" y="1454446"/>
                </a:lnTo>
                <a:lnTo>
                  <a:pt x="357346" y="1445555"/>
                </a:lnTo>
                <a:lnTo>
                  <a:pt x="343382" y="1436028"/>
                </a:lnTo>
                <a:lnTo>
                  <a:pt x="329736" y="1426501"/>
                </a:lnTo>
                <a:lnTo>
                  <a:pt x="316089" y="1416339"/>
                </a:lnTo>
                <a:lnTo>
                  <a:pt x="302760" y="1406177"/>
                </a:lnTo>
                <a:lnTo>
                  <a:pt x="289431" y="1395697"/>
                </a:lnTo>
                <a:lnTo>
                  <a:pt x="276419" y="1384900"/>
                </a:lnTo>
                <a:lnTo>
                  <a:pt x="263725" y="1373785"/>
                </a:lnTo>
                <a:lnTo>
                  <a:pt x="251348" y="1362670"/>
                </a:lnTo>
                <a:lnTo>
                  <a:pt x="238971" y="1350920"/>
                </a:lnTo>
                <a:lnTo>
                  <a:pt x="227229" y="1339170"/>
                </a:lnTo>
                <a:lnTo>
                  <a:pt x="215486" y="1327103"/>
                </a:lnTo>
                <a:lnTo>
                  <a:pt x="204062" y="1315036"/>
                </a:lnTo>
                <a:lnTo>
                  <a:pt x="192954" y="1302333"/>
                </a:lnTo>
                <a:lnTo>
                  <a:pt x="182164" y="1289630"/>
                </a:lnTo>
                <a:lnTo>
                  <a:pt x="171374" y="1276928"/>
                </a:lnTo>
                <a:lnTo>
                  <a:pt x="161535" y="1263590"/>
                </a:lnTo>
                <a:lnTo>
                  <a:pt x="151380" y="1250252"/>
                </a:lnTo>
                <a:lnTo>
                  <a:pt x="141542" y="1236597"/>
                </a:lnTo>
                <a:lnTo>
                  <a:pt x="132021" y="1222624"/>
                </a:lnTo>
                <a:lnTo>
                  <a:pt x="122818" y="1208651"/>
                </a:lnTo>
                <a:lnTo>
                  <a:pt x="113932" y="1194361"/>
                </a:lnTo>
                <a:lnTo>
                  <a:pt x="105363" y="1180071"/>
                </a:lnTo>
                <a:lnTo>
                  <a:pt x="97112" y="1165145"/>
                </a:lnTo>
                <a:lnTo>
                  <a:pt x="89178" y="1150219"/>
                </a:lnTo>
                <a:lnTo>
                  <a:pt x="81561" y="1135294"/>
                </a:lnTo>
                <a:lnTo>
                  <a:pt x="74262" y="1120368"/>
                </a:lnTo>
                <a:lnTo>
                  <a:pt x="66962" y="1104808"/>
                </a:lnTo>
                <a:lnTo>
                  <a:pt x="60615" y="1089247"/>
                </a:lnTo>
                <a:lnTo>
                  <a:pt x="53951" y="1073369"/>
                </a:lnTo>
                <a:lnTo>
                  <a:pt x="48238" y="1057491"/>
                </a:lnTo>
                <a:lnTo>
                  <a:pt x="42208" y="1041612"/>
                </a:lnTo>
                <a:lnTo>
                  <a:pt x="37131" y="1025417"/>
                </a:lnTo>
                <a:lnTo>
                  <a:pt x="32053" y="1009221"/>
                </a:lnTo>
                <a:lnTo>
                  <a:pt x="27293" y="992390"/>
                </a:lnTo>
                <a:lnTo>
                  <a:pt x="23167" y="975876"/>
                </a:lnTo>
                <a:lnTo>
                  <a:pt x="19041" y="959363"/>
                </a:lnTo>
                <a:lnTo>
                  <a:pt x="15550" y="942532"/>
                </a:lnTo>
                <a:lnTo>
                  <a:pt x="12377" y="925701"/>
                </a:lnTo>
                <a:lnTo>
                  <a:pt x="9203" y="908235"/>
                </a:lnTo>
                <a:lnTo>
                  <a:pt x="6982" y="891087"/>
                </a:lnTo>
                <a:lnTo>
                  <a:pt x="4760" y="873621"/>
                </a:lnTo>
                <a:lnTo>
                  <a:pt x="3173" y="856472"/>
                </a:lnTo>
                <a:lnTo>
                  <a:pt x="1904" y="838689"/>
                </a:lnTo>
                <a:lnTo>
                  <a:pt x="952" y="821222"/>
                </a:lnTo>
                <a:lnTo>
                  <a:pt x="317" y="803439"/>
                </a:lnTo>
                <a:lnTo>
                  <a:pt x="0" y="785973"/>
                </a:lnTo>
                <a:lnTo>
                  <a:pt x="317" y="765649"/>
                </a:lnTo>
                <a:lnTo>
                  <a:pt x="952" y="745325"/>
                </a:lnTo>
                <a:lnTo>
                  <a:pt x="2221" y="725318"/>
                </a:lnTo>
                <a:lnTo>
                  <a:pt x="4125" y="705629"/>
                </a:lnTo>
                <a:lnTo>
                  <a:pt x="6030" y="685622"/>
                </a:lnTo>
                <a:lnTo>
                  <a:pt x="8886" y="666251"/>
                </a:lnTo>
                <a:lnTo>
                  <a:pt x="12377" y="646879"/>
                </a:lnTo>
                <a:lnTo>
                  <a:pt x="15868" y="627508"/>
                </a:lnTo>
                <a:lnTo>
                  <a:pt x="19993" y="608454"/>
                </a:lnTo>
                <a:lnTo>
                  <a:pt x="24754" y="589718"/>
                </a:lnTo>
                <a:lnTo>
                  <a:pt x="29831" y="570982"/>
                </a:lnTo>
                <a:lnTo>
                  <a:pt x="35227" y="552245"/>
                </a:lnTo>
                <a:lnTo>
                  <a:pt x="41256" y="534144"/>
                </a:lnTo>
                <a:lnTo>
                  <a:pt x="47604" y="515725"/>
                </a:lnTo>
                <a:lnTo>
                  <a:pt x="54268" y="497941"/>
                </a:lnTo>
                <a:lnTo>
                  <a:pt x="61567" y="480158"/>
                </a:lnTo>
                <a:lnTo>
                  <a:pt x="69501" y="462692"/>
                </a:lnTo>
                <a:lnTo>
                  <a:pt x="77435" y="445225"/>
                </a:lnTo>
                <a:lnTo>
                  <a:pt x="86004" y="428395"/>
                </a:lnTo>
                <a:lnTo>
                  <a:pt x="94890" y="411246"/>
                </a:lnTo>
                <a:lnTo>
                  <a:pt x="104093" y="395050"/>
                </a:lnTo>
                <a:lnTo>
                  <a:pt x="113614" y="378854"/>
                </a:lnTo>
                <a:lnTo>
                  <a:pt x="123770" y="362341"/>
                </a:lnTo>
                <a:lnTo>
                  <a:pt x="133925" y="346780"/>
                </a:lnTo>
                <a:lnTo>
                  <a:pt x="145033" y="330902"/>
                </a:lnTo>
                <a:lnTo>
                  <a:pt x="156140" y="315977"/>
                </a:lnTo>
                <a:lnTo>
                  <a:pt x="167565" y="301051"/>
                </a:lnTo>
                <a:lnTo>
                  <a:pt x="179308" y="286443"/>
                </a:lnTo>
                <a:lnTo>
                  <a:pt x="191367" y="271835"/>
                </a:lnTo>
                <a:lnTo>
                  <a:pt x="204062" y="257545"/>
                </a:lnTo>
                <a:lnTo>
                  <a:pt x="216756" y="243889"/>
                </a:lnTo>
                <a:lnTo>
                  <a:pt x="229768" y="230552"/>
                </a:lnTo>
                <a:lnTo>
                  <a:pt x="243731" y="217214"/>
                </a:lnTo>
                <a:lnTo>
                  <a:pt x="257378" y="204194"/>
                </a:lnTo>
                <a:lnTo>
                  <a:pt x="271342" y="191809"/>
                </a:lnTo>
                <a:lnTo>
                  <a:pt x="285623" y="179424"/>
                </a:lnTo>
                <a:lnTo>
                  <a:pt x="300539" y="167674"/>
                </a:lnTo>
                <a:lnTo>
                  <a:pt x="315455" y="156242"/>
                </a:lnTo>
                <a:lnTo>
                  <a:pt x="330688" y="145127"/>
                </a:lnTo>
                <a:lnTo>
                  <a:pt x="346556" y="134330"/>
                </a:lnTo>
                <a:lnTo>
                  <a:pt x="362106" y="124168"/>
                </a:lnTo>
                <a:lnTo>
                  <a:pt x="377974" y="114005"/>
                </a:lnTo>
                <a:lnTo>
                  <a:pt x="394477" y="104479"/>
                </a:lnTo>
                <a:lnTo>
                  <a:pt x="410980" y="94952"/>
                </a:lnTo>
                <a:lnTo>
                  <a:pt x="428117" y="86060"/>
                </a:lnTo>
                <a:lnTo>
                  <a:pt x="444937" y="77803"/>
                </a:lnTo>
                <a:lnTo>
                  <a:pt x="462392" y="69546"/>
                </a:lnTo>
                <a:lnTo>
                  <a:pt x="479529" y="61925"/>
                </a:lnTo>
                <a:lnTo>
                  <a:pt x="497619" y="54621"/>
                </a:lnTo>
                <a:lnTo>
                  <a:pt x="515391" y="47634"/>
                </a:lnTo>
                <a:lnTo>
                  <a:pt x="533480" y="41283"/>
                </a:lnTo>
                <a:lnTo>
                  <a:pt x="551570" y="35567"/>
                </a:lnTo>
                <a:lnTo>
                  <a:pt x="570294" y="29851"/>
                </a:lnTo>
                <a:lnTo>
                  <a:pt x="589018" y="24770"/>
                </a:lnTo>
                <a:lnTo>
                  <a:pt x="607742" y="20324"/>
                </a:lnTo>
                <a:lnTo>
                  <a:pt x="627101" y="15878"/>
                </a:lnTo>
                <a:lnTo>
                  <a:pt x="646143" y="12385"/>
                </a:lnTo>
                <a:lnTo>
                  <a:pt x="665501" y="9209"/>
                </a:lnTo>
                <a:lnTo>
                  <a:pt x="685178" y="6351"/>
                </a:lnTo>
                <a:lnTo>
                  <a:pt x="704854" y="4128"/>
                </a:lnTo>
                <a:lnTo>
                  <a:pt x="724530" y="2223"/>
                </a:lnTo>
                <a:lnTo>
                  <a:pt x="744524" y="952"/>
                </a:lnTo>
                <a:lnTo>
                  <a:pt x="764835" y="317"/>
                </a:lnTo>
                <a:lnTo>
                  <a:pt x="7848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012" tIns="48006" rIns="96012" bIns="48006"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/>
          </a:p>
        </p:txBody>
      </p:sp>
      <p:sp>
        <p:nvSpPr>
          <p:cNvPr id="31" name="文本框 34"/>
          <p:cNvSpPr txBox="1">
            <a:spLocks noChangeArrowheads="1"/>
          </p:cNvSpPr>
          <p:nvPr/>
        </p:nvSpPr>
        <p:spPr bwMode="auto">
          <a:xfrm>
            <a:off x="1354118" y="4171960"/>
            <a:ext cx="2053383" cy="65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2" tIns="48006" rIns="96012" bIns="48006"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25000"/>
              </a:lnSpc>
              <a:spcAft>
                <a:spcPts val="840"/>
              </a:spcAft>
            </a:pPr>
            <a:r>
              <a:rPr lang="zh-CN" altLang="en-US" sz="2900" dirty="0">
                <a:solidFill>
                  <a:schemeClr val="bg1"/>
                </a:solidFill>
              </a:rPr>
              <a:t>图书馆服务</a:t>
            </a:r>
            <a:endParaRPr lang="zh-CN" altLang="en-US" sz="2900" dirty="0">
              <a:solidFill>
                <a:schemeClr val="bg1"/>
              </a:solidFill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" y="13840"/>
            <a:ext cx="65" cy="4539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79985" rIns="0" bIns="79985" numCol="1" anchor="ctr" anchorCtr="0" compatLnSpc="1">
            <a:spAutoFit/>
          </a:bodyPr>
          <a:lstStyle/>
          <a:p>
            <a:pPr defTabSz="96012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 sz="1900" dirty="0">
              <a:latin typeface="Arial" panose="020B0604020202020204" pitchFamily="34" charset="0"/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0" y="78473"/>
            <a:ext cx="38472" cy="3308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79985" rIns="0" bIns="79985" numCol="1" anchor="ctr" anchorCtr="0" compatLnSpc="1">
            <a:spAutoFit/>
          </a:bodyPr>
          <a:lstStyle/>
          <a:p>
            <a:pPr defTabSz="9601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100" dirty="0"/>
              <a:t> </a:t>
            </a:r>
            <a:endParaRPr lang="zh-CN" altLang="zh-CN" sz="1900" dirty="0">
              <a:latin typeface="Arial" panose="020B0604020202020204" pitchFamily="34" charset="0"/>
            </a:endParaRPr>
          </a:p>
        </p:txBody>
      </p:sp>
      <p:sp>
        <p:nvSpPr>
          <p:cNvPr id="36" name="Freeform 16"/>
          <p:cNvSpPr/>
          <p:nvPr/>
        </p:nvSpPr>
        <p:spPr bwMode="auto">
          <a:xfrm>
            <a:off x="6116598" y="2506288"/>
            <a:ext cx="205026" cy="355044"/>
          </a:xfrm>
          <a:custGeom>
            <a:avLst/>
            <a:gdLst>
              <a:gd name="T0" fmla="*/ 49 w 56"/>
              <a:gd name="T1" fmla="*/ 68 h 98"/>
              <a:gd name="T2" fmla="*/ 50 w 56"/>
              <a:gd name="T3" fmla="*/ 30 h 98"/>
              <a:gd name="T4" fmla="*/ 23 w 56"/>
              <a:gd name="T5" fmla="*/ 1 h 98"/>
              <a:gd name="T6" fmla="*/ 1 w 56"/>
              <a:gd name="T7" fmla="*/ 33 h 98"/>
              <a:gd name="T8" fmla="*/ 16 w 56"/>
              <a:gd name="T9" fmla="*/ 98 h 98"/>
              <a:gd name="T10" fmla="*/ 46 w 56"/>
              <a:gd name="T11" fmla="*/ 90 h 98"/>
              <a:gd name="T12" fmla="*/ 49 w 56"/>
              <a:gd name="T13" fmla="*/ 6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98">
                <a:moveTo>
                  <a:pt x="49" y="68"/>
                </a:moveTo>
                <a:cubicBezTo>
                  <a:pt x="52" y="61"/>
                  <a:pt x="56" y="51"/>
                  <a:pt x="50" y="30"/>
                </a:cubicBezTo>
                <a:cubicBezTo>
                  <a:pt x="44" y="9"/>
                  <a:pt x="35" y="1"/>
                  <a:pt x="23" y="1"/>
                </a:cubicBezTo>
                <a:cubicBezTo>
                  <a:pt x="23" y="1"/>
                  <a:pt x="3" y="0"/>
                  <a:pt x="1" y="33"/>
                </a:cubicBezTo>
                <a:cubicBezTo>
                  <a:pt x="0" y="69"/>
                  <a:pt x="12" y="78"/>
                  <a:pt x="16" y="98"/>
                </a:cubicBezTo>
                <a:cubicBezTo>
                  <a:pt x="46" y="90"/>
                  <a:pt x="46" y="90"/>
                  <a:pt x="46" y="90"/>
                </a:cubicBezTo>
                <a:cubicBezTo>
                  <a:pt x="45" y="81"/>
                  <a:pt x="48" y="72"/>
                  <a:pt x="49" y="68"/>
                </a:cubicBezTo>
                <a:close/>
              </a:path>
            </a:pathLst>
          </a:custGeom>
          <a:solidFill>
            <a:srgbClr val="4F5D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37" name="Freeform 17"/>
          <p:cNvSpPr/>
          <p:nvPr/>
        </p:nvSpPr>
        <p:spPr bwMode="auto">
          <a:xfrm>
            <a:off x="6181606" y="2873000"/>
            <a:ext cx="176689" cy="173355"/>
          </a:xfrm>
          <a:custGeom>
            <a:avLst/>
            <a:gdLst>
              <a:gd name="T0" fmla="*/ 32 w 48"/>
              <a:gd name="T1" fmla="*/ 0 h 48"/>
              <a:gd name="T2" fmla="*/ 0 w 48"/>
              <a:gd name="T3" fmla="*/ 10 h 48"/>
              <a:gd name="T4" fmla="*/ 29 w 48"/>
              <a:gd name="T5" fmla="*/ 43 h 48"/>
              <a:gd name="T6" fmla="*/ 32 w 48"/>
              <a:gd name="T7" fmla="*/ 1 h 48"/>
              <a:gd name="T8" fmla="*/ 32 w 48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32" y="0"/>
                </a:moveTo>
                <a:cubicBezTo>
                  <a:pt x="0" y="10"/>
                  <a:pt x="0" y="10"/>
                  <a:pt x="0" y="10"/>
                </a:cubicBezTo>
                <a:cubicBezTo>
                  <a:pt x="1" y="31"/>
                  <a:pt x="12" y="48"/>
                  <a:pt x="29" y="43"/>
                </a:cubicBezTo>
                <a:cubicBezTo>
                  <a:pt x="48" y="38"/>
                  <a:pt x="39" y="13"/>
                  <a:pt x="32" y="1"/>
                </a:cubicBezTo>
                <a:lnTo>
                  <a:pt x="32" y="0"/>
                </a:lnTo>
                <a:close/>
              </a:path>
            </a:pathLst>
          </a:custGeom>
          <a:solidFill>
            <a:srgbClr val="4F5D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38" name="Freeform 18"/>
          <p:cNvSpPr/>
          <p:nvPr/>
        </p:nvSpPr>
        <p:spPr bwMode="auto">
          <a:xfrm>
            <a:off x="6444972" y="2389607"/>
            <a:ext cx="205026" cy="355044"/>
          </a:xfrm>
          <a:custGeom>
            <a:avLst/>
            <a:gdLst>
              <a:gd name="T0" fmla="*/ 7 w 56"/>
              <a:gd name="T1" fmla="*/ 68 h 98"/>
              <a:gd name="T2" fmla="*/ 6 w 56"/>
              <a:gd name="T3" fmla="*/ 30 h 98"/>
              <a:gd name="T4" fmla="*/ 33 w 56"/>
              <a:gd name="T5" fmla="*/ 1 h 98"/>
              <a:gd name="T6" fmla="*/ 55 w 56"/>
              <a:gd name="T7" fmla="*/ 33 h 98"/>
              <a:gd name="T8" fmla="*/ 40 w 56"/>
              <a:gd name="T9" fmla="*/ 98 h 98"/>
              <a:gd name="T10" fmla="*/ 10 w 56"/>
              <a:gd name="T11" fmla="*/ 90 h 98"/>
              <a:gd name="T12" fmla="*/ 7 w 56"/>
              <a:gd name="T13" fmla="*/ 6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98">
                <a:moveTo>
                  <a:pt x="7" y="68"/>
                </a:moveTo>
                <a:cubicBezTo>
                  <a:pt x="4" y="61"/>
                  <a:pt x="0" y="51"/>
                  <a:pt x="6" y="30"/>
                </a:cubicBezTo>
                <a:cubicBezTo>
                  <a:pt x="12" y="9"/>
                  <a:pt x="21" y="1"/>
                  <a:pt x="33" y="1"/>
                </a:cubicBezTo>
                <a:cubicBezTo>
                  <a:pt x="33" y="1"/>
                  <a:pt x="53" y="0"/>
                  <a:pt x="55" y="33"/>
                </a:cubicBezTo>
                <a:cubicBezTo>
                  <a:pt x="56" y="69"/>
                  <a:pt x="44" y="78"/>
                  <a:pt x="40" y="98"/>
                </a:cubicBezTo>
                <a:cubicBezTo>
                  <a:pt x="10" y="90"/>
                  <a:pt x="10" y="90"/>
                  <a:pt x="10" y="90"/>
                </a:cubicBezTo>
                <a:cubicBezTo>
                  <a:pt x="11" y="81"/>
                  <a:pt x="8" y="72"/>
                  <a:pt x="7" y="68"/>
                </a:cubicBezTo>
                <a:close/>
              </a:path>
            </a:pathLst>
          </a:custGeom>
          <a:solidFill>
            <a:srgbClr val="4F5D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39" name="Freeform 19"/>
          <p:cNvSpPr/>
          <p:nvPr/>
        </p:nvSpPr>
        <p:spPr bwMode="auto">
          <a:xfrm>
            <a:off x="6409968" y="2756320"/>
            <a:ext cx="175022" cy="175021"/>
          </a:xfrm>
          <a:custGeom>
            <a:avLst/>
            <a:gdLst>
              <a:gd name="T0" fmla="*/ 16 w 48"/>
              <a:gd name="T1" fmla="*/ 0 h 48"/>
              <a:gd name="T2" fmla="*/ 48 w 48"/>
              <a:gd name="T3" fmla="*/ 10 h 48"/>
              <a:gd name="T4" fmla="*/ 19 w 48"/>
              <a:gd name="T5" fmla="*/ 43 h 48"/>
              <a:gd name="T6" fmla="*/ 16 w 48"/>
              <a:gd name="T7" fmla="*/ 1 h 48"/>
              <a:gd name="T8" fmla="*/ 16 w 48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16" y="0"/>
                </a:moveTo>
                <a:cubicBezTo>
                  <a:pt x="48" y="10"/>
                  <a:pt x="48" y="10"/>
                  <a:pt x="48" y="10"/>
                </a:cubicBezTo>
                <a:cubicBezTo>
                  <a:pt x="47" y="31"/>
                  <a:pt x="36" y="48"/>
                  <a:pt x="19" y="43"/>
                </a:cubicBezTo>
                <a:cubicBezTo>
                  <a:pt x="0" y="38"/>
                  <a:pt x="9" y="13"/>
                  <a:pt x="16" y="1"/>
                </a:cubicBezTo>
                <a:lnTo>
                  <a:pt x="16" y="0"/>
                </a:lnTo>
                <a:close/>
              </a:path>
            </a:pathLst>
          </a:custGeom>
          <a:solidFill>
            <a:srgbClr val="4F5D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49" name="出自【趣你的PPT】(微信:qunideppt)：最优质的PPT资源库"/>
          <p:cNvSpPr/>
          <p:nvPr/>
        </p:nvSpPr>
        <p:spPr bwMode="auto">
          <a:xfrm>
            <a:off x="7996990" y="3633681"/>
            <a:ext cx="447348" cy="455611"/>
          </a:xfrm>
          <a:custGeom>
            <a:avLst/>
            <a:gdLst>
              <a:gd name="T0" fmla="*/ 123 w 245"/>
              <a:gd name="T1" fmla="*/ 0 h 249"/>
              <a:gd name="T2" fmla="*/ 26 w 245"/>
              <a:gd name="T3" fmla="*/ 175 h 249"/>
              <a:gd name="T4" fmla="*/ 60 w 245"/>
              <a:gd name="T5" fmla="*/ 247 h 249"/>
              <a:gd name="T6" fmla="*/ 60 w 245"/>
              <a:gd name="T7" fmla="*/ 249 h 249"/>
              <a:gd name="T8" fmla="*/ 181 w 245"/>
              <a:gd name="T9" fmla="*/ 249 h 249"/>
              <a:gd name="T10" fmla="*/ 181 w 245"/>
              <a:gd name="T11" fmla="*/ 247 h 249"/>
              <a:gd name="T12" fmla="*/ 215 w 245"/>
              <a:gd name="T13" fmla="*/ 175 h 249"/>
              <a:gd name="T14" fmla="*/ 123 w 245"/>
              <a:gd name="T15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5" h="249">
                <a:moveTo>
                  <a:pt x="123" y="0"/>
                </a:moveTo>
                <a:cubicBezTo>
                  <a:pt x="0" y="0"/>
                  <a:pt x="7" y="142"/>
                  <a:pt x="26" y="175"/>
                </a:cubicBezTo>
                <a:cubicBezTo>
                  <a:pt x="40" y="203"/>
                  <a:pt x="60" y="212"/>
                  <a:pt x="60" y="247"/>
                </a:cubicBezTo>
                <a:cubicBezTo>
                  <a:pt x="60" y="247"/>
                  <a:pt x="60" y="248"/>
                  <a:pt x="60" y="249"/>
                </a:cubicBezTo>
                <a:cubicBezTo>
                  <a:pt x="181" y="249"/>
                  <a:pt x="181" y="249"/>
                  <a:pt x="181" y="249"/>
                </a:cubicBezTo>
                <a:cubicBezTo>
                  <a:pt x="181" y="248"/>
                  <a:pt x="181" y="247"/>
                  <a:pt x="181" y="247"/>
                </a:cubicBezTo>
                <a:cubicBezTo>
                  <a:pt x="181" y="217"/>
                  <a:pt x="194" y="211"/>
                  <a:pt x="215" y="175"/>
                </a:cubicBezTo>
                <a:cubicBezTo>
                  <a:pt x="235" y="143"/>
                  <a:pt x="245" y="0"/>
                  <a:pt x="123" y="0"/>
                </a:cubicBezTo>
                <a:close/>
              </a:path>
            </a:pathLst>
          </a:custGeom>
          <a:solidFill>
            <a:srgbClr val="E4C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50" name="出自【趣你的PPT】(微信:qunideppt)：最优质的PPT资源库"/>
          <p:cNvSpPr/>
          <p:nvPr/>
        </p:nvSpPr>
        <p:spPr bwMode="auto">
          <a:xfrm>
            <a:off x="8106761" y="4170735"/>
            <a:ext cx="220723" cy="79083"/>
          </a:xfrm>
          <a:custGeom>
            <a:avLst/>
            <a:gdLst>
              <a:gd name="T0" fmla="*/ 59 w 187"/>
              <a:gd name="T1" fmla="*/ 67 h 67"/>
              <a:gd name="T2" fmla="*/ 127 w 187"/>
              <a:gd name="T3" fmla="*/ 67 h 67"/>
              <a:gd name="T4" fmla="*/ 187 w 187"/>
              <a:gd name="T5" fmla="*/ 8 h 67"/>
              <a:gd name="T6" fmla="*/ 69 w 187"/>
              <a:gd name="T7" fmla="*/ 0 h 67"/>
              <a:gd name="T8" fmla="*/ 0 w 187"/>
              <a:gd name="T9" fmla="*/ 8 h 67"/>
              <a:gd name="T10" fmla="*/ 59 w 187"/>
              <a:gd name="T11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7" h="67">
                <a:moveTo>
                  <a:pt x="59" y="67"/>
                </a:moveTo>
                <a:lnTo>
                  <a:pt x="127" y="67"/>
                </a:lnTo>
                <a:lnTo>
                  <a:pt x="187" y="8"/>
                </a:lnTo>
                <a:lnTo>
                  <a:pt x="69" y="0"/>
                </a:lnTo>
                <a:lnTo>
                  <a:pt x="0" y="8"/>
                </a:lnTo>
                <a:lnTo>
                  <a:pt x="59" y="67"/>
                </a:lnTo>
                <a:close/>
              </a:path>
            </a:pathLst>
          </a:custGeom>
          <a:solidFill>
            <a:srgbClr val="5033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56" name="出自【趣你的PPT】(微信:qunideppt)：最优质的PPT资源库"/>
          <p:cNvSpPr/>
          <p:nvPr/>
        </p:nvSpPr>
        <p:spPr bwMode="auto">
          <a:xfrm>
            <a:off x="7920860" y="5311656"/>
            <a:ext cx="100329" cy="87345"/>
          </a:xfrm>
          <a:custGeom>
            <a:avLst/>
            <a:gdLst>
              <a:gd name="T0" fmla="*/ 16 w 55"/>
              <a:gd name="T1" fmla="*/ 0 h 48"/>
              <a:gd name="T2" fmla="*/ 10 w 55"/>
              <a:gd name="T3" fmla="*/ 5 h 48"/>
              <a:gd name="T4" fmla="*/ 10 w 55"/>
              <a:gd name="T5" fmla="*/ 39 h 48"/>
              <a:gd name="T6" fmla="*/ 43 w 55"/>
              <a:gd name="T7" fmla="*/ 39 h 48"/>
              <a:gd name="T8" fmla="*/ 55 w 55"/>
              <a:gd name="T9" fmla="*/ 27 h 48"/>
              <a:gd name="T10" fmla="*/ 49 w 55"/>
              <a:gd name="T11" fmla="*/ 33 h 48"/>
              <a:gd name="T12" fmla="*/ 16 w 55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48">
                <a:moveTo>
                  <a:pt x="16" y="0"/>
                </a:moveTo>
                <a:cubicBezTo>
                  <a:pt x="10" y="5"/>
                  <a:pt x="10" y="5"/>
                  <a:pt x="10" y="5"/>
                </a:cubicBezTo>
                <a:cubicBezTo>
                  <a:pt x="0" y="14"/>
                  <a:pt x="0" y="30"/>
                  <a:pt x="10" y="39"/>
                </a:cubicBezTo>
                <a:cubicBezTo>
                  <a:pt x="19" y="48"/>
                  <a:pt x="34" y="48"/>
                  <a:pt x="43" y="39"/>
                </a:cubicBezTo>
                <a:cubicBezTo>
                  <a:pt x="55" y="27"/>
                  <a:pt x="55" y="27"/>
                  <a:pt x="55" y="27"/>
                </a:cubicBezTo>
                <a:cubicBezTo>
                  <a:pt x="49" y="33"/>
                  <a:pt x="49" y="33"/>
                  <a:pt x="49" y="33"/>
                </a:cubicBezTo>
                <a:lnTo>
                  <a:pt x="16" y="0"/>
                </a:lnTo>
                <a:close/>
              </a:path>
            </a:pathLst>
          </a:custGeom>
          <a:solidFill>
            <a:srgbClr val="5033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57" name="出自【趣你的PPT】(微信:qunideppt)：最优质的PPT资源库"/>
          <p:cNvSpPr/>
          <p:nvPr/>
        </p:nvSpPr>
        <p:spPr bwMode="auto">
          <a:xfrm>
            <a:off x="8125059" y="5128703"/>
            <a:ext cx="69639" cy="69640"/>
          </a:xfrm>
          <a:custGeom>
            <a:avLst/>
            <a:gdLst>
              <a:gd name="T0" fmla="*/ 59 w 59"/>
              <a:gd name="T1" fmla="*/ 41 h 59"/>
              <a:gd name="T2" fmla="*/ 19 w 59"/>
              <a:gd name="T3" fmla="*/ 0 h 59"/>
              <a:gd name="T4" fmla="*/ 0 w 59"/>
              <a:gd name="T5" fmla="*/ 19 h 59"/>
              <a:gd name="T6" fmla="*/ 0 w 59"/>
              <a:gd name="T7" fmla="*/ 19 h 59"/>
              <a:gd name="T8" fmla="*/ 42 w 59"/>
              <a:gd name="T9" fmla="*/ 59 h 59"/>
              <a:gd name="T10" fmla="*/ 59 w 59"/>
              <a:gd name="T11" fmla="*/ 4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" h="59">
                <a:moveTo>
                  <a:pt x="59" y="41"/>
                </a:moveTo>
                <a:lnTo>
                  <a:pt x="19" y="0"/>
                </a:lnTo>
                <a:lnTo>
                  <a:pt x="0" y="19"/>
                </a:lnTo>
                <a:lnTo>
                  <a:pt x="0" y="19"/>
                </a:lnTo>
                <a:lnTo>
                  <a:pt x="42" y="59"/>
                </a:lnTo>
                <a:lnTo>
                  <a:pt x="59" y="41"/>
                </a:lnTo>
                <a:close/>
              </a:path>
            </a:pathLst>
          </a:custGeom>
          <a:solidFill>
            <a:srgbClr val="3828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58" name="出自【趣你的PPT】(微信:qunideppt)：最优质的PPT资源库"/>
          <p:cNvSpPr/>
          <p:nvPr/>
        </p:nvSpPr>
        <p:spPr bwMode="auto">
          <a:xfrm>
            <a:off x="7950368" y="5260901"/>
            <a:ext cx="110951" cy="110951"/>
          </a:xfrm>
          <a:custGeom>
            <a:avLst/>
            <a:gdLst>
              <a:gd name="T0" fmla="*/ 32 w 94"/>
              <a:gd name="T1" fmla="*/ 12 h 94"/>
              <a:gd name="T2" fmla="*/ 0 w 94"/>
              <a:gd name="T3" fmla="*/ 43 h 94"/>
              <a:gd name="T4" fmla="*/ 0 w 94"/>
              <a:gd name="T5" fmla="*/ 43 h 94"/>
              <a:gd name="T6" fmla="*/ 51 w 94"/>
              <a:gd name="T7" fmla="*/ 94 h 94"/>
              <a:gd name="T8" fmla="*/ 60 w 94"/>
              <a:gd name="T9" fmla="*/ 85 h 94"/>
              <a:gd name="T10" fmla="*/ 94 w 94"/>
              <a:gd name="T11" fmla="*/ 49 h 94"/>
              <a:gd name="T12" fmla="*/ 94 w 94"/>
              <a:gd name="T13" fmla="*/ 49 h 94"/>
              <a:gd name="T14" fmla="*/ 46 w 94"/>
              <a:gd name="T15" fmla="*/ 0 h 94"/>
              <a:gd name="T16" fmla="*/ 32 w 94"/>
              <a:gd name="T17" fmla="*/ 1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" h="94">
                <a:moveTo>
                  <a:pt x="32" y="12"/>
                </a:moveTo>
                <a:lnTo>
                  <a:pt x="0" y="43"/>
                </a:lnTo>
                <a:lnTo>
                  <a:pt x="0" y="43"/>
                </a:lnTo>
                <a:lnTo>
                  <a:pt x="51" y="94"/>
                </a:lnTo>
                <a:lnTo>
                  <a:pt x="60" y="85"/>
                </a:lnTo>
                <a:lnTo>
                  <a:pt x="94" y="49"/>
                </a:lnTo>
                <a:lnTo>
                  <a:pt x="94" y="49"/>
                </a:lnTo>
                <a:lnTo>
                  <a:pt x="46" y="0"/>
                </a:lnTo>
                <a:lnTo>
                  <a:pt x="32" y="12"/>
                </a:lnTo>
                <a:close/>
              </a:path>
            </a:pathLst>
          </a:custGeom>
          <a:solidFill>
            <a:srgbClr val="6095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5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988139" y="4789947"/>
            <a:ext cx="551219" cy="528792"/>
          </a:xfrm>
          <a:custGeom>
            <a:avLst/>
            <a:gdLst>
              <a:gd name="T0" fmla="*/ 261 w 302"/>
              <a:gd name="T1" fmla="*/ 189 h 290"/>
              <a:gd name="T2" fmla="*/ 261 w 302"/>
              <a:gd name="T3" fmla="*/ 41 h 290"/>
              <a:gd name="T4" fmla="*/ 113 w 302"/>
              <a:gd name="T5" fmla="*/ 41 h 290"/>
              <a:gd name="T6" fmla="*/ 97 w 302"/>
              <a:gd name="T7" fmla="*/ 169 h 290"/>
              <a:gd name="T8" fmla="*/ 86 w 302"/>
              <a:gd name="T9" fmla="*/ 171 h 290"/>
              <a:gd name="T10" fmla="*/ 86 w 302"/>
              <a:gd name="T11" fmla="*/ 184 h 290"/>
              <a:gd name="T12" fmla="*/ 87 w 302"/>
              <a:gd name="T13" fmla="*/ 186 h 290"/>
              <a:gd name="T14" fmla="*/ 113 w 302"/>
              <a:gd name="T15" fmla="*/ 212 h 290"/>
              <a:gd name="T16" fmla="*/ 102 w 302"/>
              <a:gd name="T17" fmla="*/ 224 h 290"/>
              <a:gd name="T18" fmla="*/ 75 w 302"/>
              <a:gd name="T19" fmla="*/ 198 h 290"/>
              <a:gd name="T20" fmla="*/ 0 w 302"/>
              <a:gd name="T21" fmla="*/ 266 h 290"/>
              <a:gd name="T22" fmla="*/ 9 w 302"/>
              <a:gd name="T23" fmla="*/ 258 h 290"/>
              <a:gd name="T24" fmla="*/ 40 w 302"/>
              <a:gd name="T25" fmla="*/ 290 h 290"/>
              <a:gd name="T26" fmla="*/ 113 w 302"/>
              <a:gd name="T27" fmla="*/ 212 h 290"/>
              <a:gd name="T28" fmla="*/ 116 w 302"/>
              <a:gd name="T29" fmla="*/ 214 h 290"/>
              <a:gd name="T30" fmla="*/ 129 w 302"/>
              <a:gd name="T31" fmla="*/ 214 h 290"/>
              <a:gd name="T32" fmla="*/ 131 w 302"/>
              <a:gd name="T33" fmla="*/ 204 h 290"/>
              <a:gd name="T34" fmla="*/ 261 w 302"/>
              <a:gd name="T35" fmla="*/ 189 h 290"/>
              <a:gd name="T36" fmla="*/ 131 w 302"/>
              <a:gd name="T37" fmla="*/ 171 h 290"/>
              <a:gd name="T38" fmla="*/ 131 w 302"/>
              <a:gd name="T39" fmla="*/ 58 h 290"/>
              <a:gd name="T40" fmla="*/ 243 w 302"/>
              <a:gd name="T41" fmla="*/ 58 h 290"/>
              <a:gd name="T42" fmla="*/ 243 w 302"/>
              <a:gd name="T43" fmla="*/ 171 h 290"/>
              <a:gd name="T44" fmla="*/ 131 w 302"/>
              <a:gd name="T45" fmla="*/ 171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2" h="290">
                <a:moveTo>
                  <a:pt x="261" y="189"/>
                </a:moveTo>
                <a:cubicBezTo>
                  <a:pt x="302" y="148"/>
                  <a:pt x="302" y="82"/>
                  <a:pt x="261" y="41"/>
                </a:cubicBezTo>
                <a:cubicBezTo>
                  <a:pt x="220" y="0"/>
                  <a:pt x="154" y="0"/>
                  <a:pt x="113" y="41"/>
                </a:cubicBezTo>
                <a:cubicBezTo>
                  <a:pt x="78" y="76"/>
                  <a:pt x="73" y="129"/>
                  <a:pt x="97" y="169"/>
                </a:cubicBezTo>
                <a:cubicBezTo>
                  <a:pt x="94" y="167"/>
                  <a:pt x="89" y="168"/>
                  <a:pt x="86" y="171"/>
                </a:cubicBezTo>
                <a:cubicBezTo>
                  <a:pt x="82" y="175"/>
                  <a:pt x="82" y="181"/>
                  <a:pt x="86" y="184"/>
                </a:cubicBezTo>
                <a:cubicBezTo>
                  <a:pt x="87" y="186"/>
                  <a:pt x="87" y="186"/>
                  <a:pt x="87" y="186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02" y="224"/>
                  <a:pt x="102" y="224"/>
                  <a:pt x="102" y="224"/>
                </a:cubicBezTo>
                <a:cubicBezTo>
                  <a:pt x="75" y="198"/>
                  <a:pt x="75" y="198"/>
                  <a:pt x="75" y="198"/>
                </a:cubicBezTo>
                <a:cubicBezTo>
                  <a:pt x="0" y="266"/>
                  <a:pt x="0" y="266"/>
                  <a:pt x="0" y="266"/>
                </a:cubicBezTo>
                <a:cubicBezTo>
                  <a:pt x="9" y="258"/>
                  <a:pt x="9" y="258"/>
                  <a:pt x="9" y="258"/>
                </a:cubicBezTo>
                <a:cubicBezTo>
                  <a:pt x="40" y="290"/>
                  <a:pt x="40" y="290"/>
                  <a:pt x="40" y="290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16" y="214"/>
                  <a:pt x="116" y="214"/>
                  <a:pt x="116" y="214"/>
                </a:cubicBezTo>
                <a:cubicBezTo>
                  <a:pt x="119" y="218"/>
                  <a:pt x="125" y="218"/>
                  <a:pt x="129" y="214"/>
                </a:cubicBezTo>
                <a:cubicBezTo>
                  <a:pt x="132" y="211"/>
                  <a:pt x="133" y="207"/>
                  <a:pt x="131" y="204"/>
                </a:cubicBezTo>
                <a:cubicBezTo>
                  <a:pt x="172" y="229"/>
                  <a:pt x="226" y="224"/>
                  <a:pt x="261" y="189"/>
                </a:cubicBezTo>
                <a:close/>
                <a:moveTo>
                  <a:pt x="131" y="171"/>
                </a:moveTo>
                <a:cubicBezTo>
                  <a:pt x="100" y="140"/>
                  <a:pt x="100" y="90"/>
                  <a:pt x="131" y="58"/>
                </a:cubicBezTo>
                <a:cubicBezTo>
                  <a:pt x="162" y="27"/>
                  <a:pt x="212" y="27"/>
                  <a:pt x="243" y="58"/>
                </a:cubicBezTo>
                <a:cubicBezTo>
                  <a:pt x="274" y="90"/>
                  <a:pt x="274" y="140"/>
                  <a:pt x="243" y="171"/>
                </a:cubicBezTo>
                <a:cubicBezTo>
                  <a:pt x="212" y="202"/>
                  <a:pt x="162" y="202"/>
                  <a:pt x="131" y="171"/>
                </a:cubicBezTo>
                <a:close/>
              </a:path>
            </a:pathLst>
          </a:custGeom>
          <a:solidFill>
            <a:srgbClr val="5033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6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171093" y="4838340"/>
            <a:ext cx="317511" cy="319872"/>
          </a:xfrm>
          <a:custGeom>
            <a:avLst/>
            <a:gdLst>
              <a:gd name="T0" fmla="*/ 143 w 174"/>
              <a:gd name="T1" fmla="*/ 31 h 175"/>
              <a:gd name="T2" fmla="*/ 31 w 174"/>
              <a:gd name="T3" fmla="*/ 31 h 175"/>
              <a:gd name="T4" fmla="*/ 31 w 174"/>
              <a:gd name="T5" fmla="*/ 144 h 175"/>
              <a:gd name="T6" fmla="*/ 143 w 174"/>
              <a:gd name="T7" fmla="*/ 144 h 175"/>
              <a:gd name="T8" fmla="*/ 143 w 174"/>
              <a:gd name="T9" fmla="*/ 31 h 175"/>
              <a:gd name="T10" fmla="*/ 36 w 174"/>
              <a:gd name="T11" fmla="*/ 138 h 175"/>
              <a:gd name="T12" fmla="*/ 36 w 174"/>
              <a:gd name="T13" fmla="*/ 37 h 175"/>
              <a:gd name="T14" fmla="*/ 138 w 174"/>
              <a:gd name="T15" fmla="*/ 37 h 175"/>
              <a:gd name="T16" fmla="*/ 138 w 174"/>
              <a:gd name="T17" fmla="*/ 138 h 175"/>
              <a:gd name="T18" fmla="*/ 36 w 174"/>
              <a:gd name="T19" fmla="*/ 138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4" h="175">
                <a:moveTo>
                  <a:pt x="143" y="31"/>
                </a:moveTo>
                <a:cubicBezTo>
                  <a:pt x="112" y="0"/>
                  <a:pt x="62" y="0"/>
                  <a:pt x="31" y="31"/>
                </a:cubicBezTo>
                <a:cubicBezTo>
                  <a:pt x="0" y="63"/>
                  <a:pt x="0" y="113"/>
                  <a:pt x="31" y="144"/>
                </a:cubicBezTo>
                <a:cubicBezTo>
                  <a:pt x="62" y="175"/>
                  <a:pt x="112" y="175"/>
                  <a:pt x="143" y="144"/>
                </a:cubicBezTo>
                <a:cubicBezTo>
                  <a:pt x="174" y="113"/>
                  <a:pt x="174" y="63"/>
                  <a:pt x="143" y="31"/>
                </a:cubicBezTo>
                <a:close/>
                <a:moveTo>
                  <a:pt x="36" y="138"/>
                </a:moveTo>
                <a:cubicBezTo>
                  <a:pt x="9" y="110"/>
                  <a:pt x="9" y="65"/>
                  <a:pt x="36" y="37"/>
                </a:cubicBezTo>
                <a:cubicBezTo>
                  <a:pt x="64" y="9"/>
                  <a:pt x="110" y="9"/>
                  <a:pt x="138" y="37"/>
                </a:cubicBezTo>
                <a:cubicBezTo>
                  <a:pt x="165" y="65"/>
                  <a:pt x="165" y="110"/>
                  <a:pt x="138" y="138"/>
                </a:cubicBezTo>
                <a:cubicBezTo>
                  <a:pt x="110" y="166"/>
                  <a:pt x="64" y="166"/>
                  <a:pt x="36" y="138"/>
                </a:cubicBezTo>
                <a:close/>
              </a:path>
            </a:pathLst>
          </a:custGeom>
          <a:solidFill>
            <a:srgbClr val="CC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61" name="出自【趣你的PPT】(微信:qunideppt)：最优质的PPT资源库"/>
          <p:cNvSpPr/>
          <p:nvPr/>
        </p:nvSpPr>
        <p:spPr bwMode="auto">
          <a:xfrm>
            <a:off x="8187616" y="4854865"/>
            <a:ext cx="284462" cy="286823"/>
          </a:xfrm>
          <a:custGeom>
            <a:avLst/>
            <a:gdLst>
              <a:gd name="T0" fmla="*/ 129 w 156"/>
              <a:gd name="T1" fmla="*/ 28 h 157"/>
              <a:gd name="T2" fmla="*/ 27 w 156"/>
              <a:gd name="T3" fmla="*/ 28 h 157"/>
              <a:gd name="T4" fmla="*/ 27 w 156"/>
              <a:gd name="T5" fmla="*/ 129 h 157"/>
              <a:gd name="T6" fmla="*/ 129 w 156"/>
              <a:gd name="T7" fmla="*/ 129 h 157"/>
              <a:gd name="T8" fmla="*/ 129 w 156"/>
              <a:gd name="T9" fmla="*/ 28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" h="157">
                <a:moveTo>
                  <a:pt x="129" y="28"/>
                </a:moveTo>
                <a:cubicBezTo>
                  <a:pt x="101" y="0"/>
                  <a:pt x="55" y="0"/>
                  <a:pt x="27" y="28"/>
                </a:cubicBezTo>
                <a:cubicBezTo>
                  <a:pt x="0" y="56"/>
                  <a:pt x="0" y="101"/>
                  <a:pt x="27" y="129"/>
                </a:cubicBezTo>
                <a:cubicBezTo>
                  <a:pt x="55" y="157"/>
                  <a:pt x="101" y="157"/>
                  <a:pt x="129" y="129"/>
                </a:cubicBezTo>
                <a:cubicBezTo>
                  <a:pt x="156" y="101"/>
                  <a:pt x="156" y="56"/>
                  <a:pt x="129" y="28"/>
                </a:cubicBezTo>
                <a:close/>
              </a:path>
            </a:pathLst>
          </a:custGeom>
          <a:solidFill>
            <a:srgbClr val="FFF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62" name="出自【趣你的PPT】(微信:qunideppt)：最优质的PPT资源库"/>
          <p:cNvSpPr/>
          <p:nvPr/>
        </p:nvSpPr>
        <p:spPr bwMode="auto">
          <a:xfrm>
            <a:off x="8237191" y="4906800"/>
            <a:ext cx="234887" cy="234888"/>
          </a:xfrm>
          <a:custGeom>
            <a:avLst/>
            <a:gdLst>
              <a:gd name="T0" fmla="*/ 102 w 129"/>
              <a:gd name="T1" fmla="*/ 0 h 129"/>
              <a:gd name="T2" fmla="*/ 101 w 129"/>
              <a:gd name="T3" fmla="*/ 0 h 129"/>
              <a:gd name="T4" fmla="*/ 0 w 129"/>
              <a:gd name="T5" fmla="*/ 101 h 129"/>
              <a:gd name="T6" fmla="*/ 0 w 129"/>
              <a:gd name="T7" fmla="*/ 101 h 129"/>
              <a:gd name="T8" fmla="*/ 102 w 129"/>
              <a:gd name="T9" fmla="*/ 101 h 129"/>
              <a:gd name="T10" fmla="*/ 102 w 129"/>
              <a:gd name="T11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" h="129">
                <a:moveTo>
                  <a:pt x="102" y="0"/>
                </a:moveTo>
                <a:cubicBezTo>
                  <a:pt x="101" y="0"/>
                  <a:pt x="101" y="0"/>
                  <a:pt x="101" y="0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1"/>
                  <a:pt x="0" y="101"/>
                  <a:pt x="0" y="101"/>
                </a:cubicBezTo>
                <a:cubicBezTo>
                  <a:pt x="28" y="129"/>
                  <a:pt x="74" y="129"/>
                  <a:pt x="102" y="101"/>
                </a:cubicBezTo>
                <a:cubicBezTo>
                  <a:pt x="129" y="73"/>
                  <a:pt x="129" y="28"/>
                  <a:pt x="102" y="0"/>
                </a:cubicBezTo>
                <a:close/>
              </a:path>
            </a:pathLst>
          </a:custGeom>
          <a:solidFill>
            <a:srgbClr val="E8E8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63" name="出自【趣你的PPT】(微信:qunideppt)：最优质的PPT资源库"/>
          <p:cNvSpPr/>
          <p:nvPr/>
        </p:nvSpPr>
        <p:spPr bwMode="auto">
          <a:xfrm>
            <a:off x="8010567" y="5361230"/>
            <a:ext cx="10623" cy="10624"/>
          </a:xfrm>
          <a:custGeom>
            <a:avLst/>
            <a:gdLst>
              <a:gd name="T0" fmla="*/ 9 w 9"/>
              <a:gd name="T1" fmla="*/ 0 h 9"/>
              <a:gd name="T2" fmla="*/ 0 w 9"/>
              <a:gd name="T3" fmla="*/ 9 h 9"/>
              <a:gd name="T4" fmla="*/ 0 w 9"/>
              <a:gd name="T5" fmla="*/ 9 h 9"/>
              <a:gd name="T6" fmla="*/ 9 w 9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9">
                <a:moveTo>
                  <a:pt x="9" y="0"/>
                </a:moveTo>
                <a:lnTo>
                  <a:pt x="0" y="9"/>
                </a:lnTo>
                <a:lnTo>
                  <a:pt x="0" y="9"/>
                </a:lnTo>
                <a:lnTo>
                  <a:pt x="9" y="0"/>
                </a:lnTo>
                <a:close/>
              </a:path>
            </a:pathLst>
          </a:custGeom>
          <a:solidFill>
            <a:srgbClr val="C17D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64" name="出自【趣你的PPT】(微信:qunideppt)：最优质的PPT资源库"/>
          <p:cNvSpPr/>
          <p:nvPr/>
        </p:nvSpPr>
        <p:spPr bwMode="auto">
          <a:xfrm>
            <a:off x="7940926" y="5344705"/>
            <a:ext cx="69639" cy="54296"/>
          </a:xfrm>
          <a:custGeom>
            <a:avLst/>
            <a:gdLst>
              <a:gd name="T0" fmla="*/ 38 w 38"/>
              <a:gd name="T1" fmla="*/ 15 h 30"/>
              <a:gd name="T2" fmla="*/ 23 w 38"/>
              <a:gd name="T3" fmla="*/ 0 h 30"/>
              <a:gd name="T4" fmla="*/ 0 w 38"/>
              <a:gd name="T5" fmla="*/ 22 h 30"/>
              <a:gd name="T6" fmla="*/ 32 w 38"/>
              <a:gd name="T7" fmla="*/ 21 h 30"/>
              <a:gd name="T8" fmla="*/ 38 w 38"/>
              <a:gd name="T9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0">
                <a:moveTo>
                  <a:pt x="38" y="15"/>
                </a:moveTo>
                <a:cubicBezTo>
                  <a:pt x="23" y="0"/>
                  <a:pt x="23" y="0"/>
                  <a:pt x="23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10" y="30"/>
                  <a:pt x="24" y="30"/>
                  <a:pt x="32" y="21"/>
                </a:cubicBezTo>
                <a:lnTo>
                  <a:pt x="38" y="15"/>
                </a:lnTo>
                <a:close/>
              </a:path>
            </a:pathLst>
          </a:custGeom>
          <a:solidFill>
            <a:srgbClr val="3828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65" name="出自【趣你的PPT】(微信:qunideppt)：最优质的PPT资源库"/>
          <p:cNvSpPr/>
          <p:nvPr/>
        </p:nvSpPr>
        <p:spPr bwMode="auto">
          <a:xfrm>
            <a:off x="8151026" y="5154671"/>
            <a:ext cx="43673" cy="43673"/>
          </a:xfrm>
          <a:custGeom>
            <a:avLst/>
            <a:gdLst>
              <a:gd name="T0" fmla="*/ 0 w 37"/>
              <a:gd name="T1" fmla="*/ 19 h 37"/>
              <a:gd name="T2" fmla="*/ 20 w 37"/>
              <a:gd name="T3" fmla="*/ 37 h 37"/>
              <a:gd name="T4" fmla="*/ 37 w 37"/>
              <a:gd name="T5" fmla="*/ 19 h 37"/>
              <a:gd name="T6" fmla="*/ 18 w 37"/>
              <a:gd name="T7" fmla="*/ 0 h 37"/>
              <a:gd name="T8" fmla="*/ 0 w 37"/>
              <a:gd name="T9" fmla="*/ 19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7">
                <a:moveTo>
                  <a:pt x="0" y="19"/>
                </a:moveTo>
                <a:lnTo>
                  <a:pt x="20" y="37"/>
                </a:lnTo>
                <a:lnTo>
                  <a:pt x="37" y="19"/>
                </a:lnTo>
                <a:lnTo>
                  <a:pt x="18" y="0"/>
                </a:lnTo>
                <a:lnTo>
                  <a:pt x="0" y="19"/>
                </a:lnTo>
                <a:close/>
              </a:path>
            </a:pathLst>
          </a:custGeom>
          <a:solidFill>
            <a:srgbClr val="2415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66" name="出自【趣你的PPT】(微信:qunideppt)：最优质的PPT资源库"/>
          <p:cNvSpPr/>
          <p:nvPr/>
        </p:nvSpPr>
        <p:spPr bwMode="auto">
          <a:xfrm>
            <a:off x="7983418" y="5291591"/>
            <a:ext cx="77903" cy="80263"/>
          </a:xfrm>
          <a:custGeom>
            <a:avLst/>
            <a:gdLst>
              <a:gd name="T0" fmla="*/ 0 w 66"/>
              <a:gd name="T1" fmla="*/ 45 h 68"/>
              <a:gd name="T2" fmla="*/ 23 w 66"/>
              <a:gd name="T3" fmla="*/ 68 h 68"/>
              <a:gd name="T4" fmla="*/ 32 w 66"/>
              <a:gd name="T5" fmla="*/ 59 h 68"/>
              <a:gd name="T6" fmla="*/ 66 w 66"/>
              <a:gd name="T7" fmla="*/ 23 h 68"/>
              <a:gd name="T8" fmla="*/ 43 w 66"/>
              <a:gd name="T9" fmla="*/ 0 h 68"/>
              <a:gd name="T10" fmla="*/ 0 w 66"/>
              <a:gd name="T11" fmla="*/ 4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" h="68">
                <a:moveTo>
                  <a:pt x="0" y="45"/>
                </a:moveTo>
                <a:lnTo>
                  <a:pt x="23" y="68"/>
                </a:lnTo>
                <a:lnTo>
                  <a:pt x="32" y="59"/>
                </a:lnTo>
                <a:lnTo>
                  <a:pt x="66" y="23"/>
                </a:lnTo>
                <a:lnTo>
                  <a:pt x="43" y="0"/>
                </a:lnTo>
                <a:lnTo>
                  <a:pt x="0" y="45"/>
                </a:lnTo>
                <a:close/>
              </a:path>
            </a:pathLst>
          </a:custGeom>
          <a:solidFill>
            <a:srgbClr val="487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67" name="出自【趣你的PPT】(微信:qunideppt)：最优质的PPT资源库"/>
          <p:cNvSpPr/>
          <p:nvPr/>
        </p:nvSpPr>
        <p:spPr bwMode="auto">
          <a:xfrm>
            <a:off x="8034173" y="5177097"/>
            <a:ext cx="160526" cy="141641"/>
          </a:xfrm>
          <a:custGeom>
            <a:avLst/>
            <a:gdLst>
              <a:gd name="T0" fmla="*/ 99 w 136"/>
              <a:gd name="T1" fmla="*/ 0 h 120"/>
              <a:gd name="T2" fmla="*/ 0 w 136"/>
              <a:gd name="T3" fmla="*/ 97 h 120"/>
              <a:gd name="T4" fmla="*/ 23 w 136"/>
              <a:gd name="T5" fmla="*/ 120 h 120"/>
              <a:gd name="T6" fmla="*/ 136 w 136"/>
              <a:gd name="T7" fmla="*/ 0 h 120"/>
              <a:gd name="T8" fmla="*/ 119 w 136"/>
              <a:gd name="T9" fmla="*/ 18 h 120"/>
              <a:gd name="T10" fmla="*/ 99 w 136"/>
              <a:gd name="T11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120">
                <a:moveTo>
                  <a:pt x="99" y="0"/>
                </a:moveTo>
                <a:lnTo>
                  <a:pt x="0" y="97"/>
                </a:lnTo>
                <a:lnTo>
                  <a:pt x="23" y="120"/>
                </a:lnTo>
                <a:lnTo>
                  <a:pt x="136" y="0"/>
                </a:lnTo>
                <a:lnTo>
                  <a:pt x="119" y="18"/>
                </a:lnTo>
                <a:lnTo>
                  <a:pt x="99" y="0"/>
                </a:lnTo>
                <a:close/>
              </a:path>
            </a:pathLst>
          </a:custGeom>
          <a:solidFill>
            <a:srgbClr val="3828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68" name="出自【趣你的PPT】(微信:qunideppt)：最优质的PPT资源库"/>
          <p:cNvSpPr/>
          <p:nvPr/>
        </p:nvSpPr>
        <p:spPr bwMode="auto">
          <a:xfrm>
            <a:off x="8172272" y="4863128"/>
            <a:ext cx="367085" cy="344659"/>
          </a:xfrm>
          <a:custGeom>
            <a:avLst/>
            <a:gdLst>
              <a:gd name="T0" fmla="*/ 160 w 201"/>
              <a:gd name="T1" fmla="*/ 149 h 189"/>
              <a:gd name="T2" fmla="*/ 160 w 201"/>
              <a:gd name="T3" fmla="*/ 1 h 189"/>
              <a:gd name="T4" fmla="*/ 160 w 201"/>
              <a:gd name="T5" fmla="*/ 0 h 189"/>
              <a:gd name="T6" fmla="*/ 142 w 201"/>
              <a:gd name="T7" fmla="*/ 18 h 189"/>
              <a:gd name="T8" fmla="*/ 142 w 201"/>
              <a:gd name="T9" fmla="*/ 18 h 189"/>
              <a:gd name="T10" fmla="*/ 142 w 201"/>
              <a:gd name="T11" fmla="*/ 131 h 189"/>
              <a:gd name="T12" fmla="*/ 30 w 201"/>
              <a:gd name="T13" fmla="*/ 131 h 189"/>
              <a:gd name="T14" fmla="*/ 29 w 201"/>
              <a:gd name="T15" fmla="*/ 130 h 189"/>
              <a:gd name="T16" fmla="*/ 0 w 201"/>
              <a:gd name="T17" fmla="*/ 160 h 189"/>
              <a:gd name="T18" fmla="*/ 15 w 201"/>
              <a:gd name="T19" fmla="*/ 174 h 189"/>
              <a:gd name="T20" fmla="*/ 28 w 201"/>
              <a:gd name="T21" fmla="*/ 174 h 189"/>
              <a:gd name="T22" fmla="*/ 30 w 201"/>
              <a:gd name="T23" fmla="*/ 164 h 189"/>
              <a:gd name="T24" fmla="*/ 160 w 201"/>
              <a:gd name="T25" fmla="*/ 14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1" h="189">
                <a:moveTo>
                  <a:pt x="160" y="149"/>
                </a:moveTo>
                <a:cubicBezTo>
                  <a:pt x="201" y="108"/>
                  <a:pt x="201" y="42"/>
                  <a:pt x="160" y="1"/>
                </a:cubicBezTo>
                <a:cubicBezTo>
                  <a:pt x="160" y="0"/>
                  <a:pt x="160" y="0"/>
                  <a:pt x="160" y="0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73" y="50"/>
                  <a:pt x="173" y="100"/>
                  <a:pt x="142" y="131"/>
                </a:cubicBezTo>
                <a:cubicBezTo>
                  <a:pt x="111" y="162"/>
                  <a:pt x="61" y="162"/>
                  <a:pt x="30" y="131"/>
                </a:cubicBezTo>
                <a:cubicBezTo>
                  <a:pt x="29" y="131"/>
                  <a:pt x="29" y="131"/>
                  <a:pt x="29" y="130"/>
                </a:cubicBezTo>
                <a:cubicBezTo>
                  <a:pt x="0" y="160"/>
                  <a:pt x="0" y="160"/>
                  <a:pt x="0" y="160"/>
                </a:cubicBezTo>
                <a:cubicBezTo>
                  <a:pt x="15" y="174"/>
                  <a:pt x="15" y="174"/>
                  <a:pt x="15" y="174"/>
                </a:cubicBezTo>
                <a:cubicBezTo>
                  <a:pt x="18" y="178"/>
                  <a:pt x="24" y="178"/>
                  <a:pt x="28" y="174"/>
                </a:cubicBezTo>
                <a:cubicBezTo>
                  <a:pt x="31" y="171"/>
                  <a:pt x="32" y="167"/>
                  <a:pt x="30" y="164"/>
                </a:cubicBezTo>
                <a:cubicBezTo>
                  <a:pt x="71" y="189"/>
                  <a:pt x="125" y="184"/>
                  <a:pt x="160" y="149"/>
                </a:cubicBezTo>
                <a:close/>
              </a:path>
            </a:pathLst>
          </a:custGeom>
          <a:solidFill>
            <a:srgbClr val="3828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69" name="出自【趣你的PPT】(微信:qunideppt)：最优质的PPT资源库"/>
          <p:cNvSpPr/>
          <p:nvPr/>
        </p:nvSpPr>
        <p:spPr bwMode="auto">
          <a:xfrm>
            <a:off x="8225389" y="4894996"/>
            <a:ext cx="263215" cy="263216"/>
          </a:xfrm>
          <a:custGeom>
            <a:avLst/>
            <a:gdLst>
              <a:gd name="T0" fmla="*/ 113 w 144"/>
              <a:gd name="T1" fmla="*/ 0 h 144"/>
              <a:gd name="T2" fmla="*/ 113 w 144"/>
              <a:gd name="T3" fmla="*/ 0 h 144"/>
              <a:gd name="T4" fmla="*/ 107 w 144"/>
              <a:gd name="T5" fmla="*/ 6 h 144"/>
              <a:gd name="T6" fmla="*/ 108 w 144"/>
              <a:gd name="T7" fmla="*/ 6 h 144"/>
              <a:gd name="T8" fmla="*/ 108 w 144"/>
              <a:gd name="T9" fmla="*/ 107 h 144"/>
              <a:gd name="T10" fmla="*/ 6 w 144"/>
              <a:gd name="T11" fmla="*/ 107 h 144"/>
              <a:gd name="T12" fmla="*/ 6 w 144"/>
              <a:gd name="T13" fmla="*/ 107 h 144"/>
              <a:gd name="T14" fmla="*/ 0 w 144"/>
              <a:gd name="T15" fmla="*/ 112 h 144"/>
              <a:gd name="T16" fmla="*/ 1 w 144"/>
              <a:gd name="T17" fmla="*/ 113 h 144"/>
              <a:gd name="T18" fmla="*/ 113 w 144"/>
              <a:gd name="T19" fmla="*/ 113 h 144"/>
              <a:gd name="T20" fmla="*/ 113 w 144"/>
              <a:gd name="T21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4" h="144">
                <a:moveTo>
                  <a:pt x="113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07" y="6"/>
                  <a:pt x="107" y="6"/>
                  <a:pt x="107" y="6"/>
                </a:cubicBezTo>
                <a:cubicBezTo>
                  <a:pt x="107" y="6"/>
                  <a:pt x="107" y="6"/>
                  <a:pt x="108" y="6"/>
                </a:cubicBezTo>
                <a:cubicBezTo>
                  <a:pt x="135" y="34"/>
                  <a:pt x="135" y="79"/>
                  <a:pt x="108" y="107"/>
                </a:cubicBezTo>
                <a:cubicBezTo>
                  <a:pt x="80" y="135"/>
                  <a:pt x="34" y="135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3"/>
                  <a:pt x="0" y="113"/>
                  <a:pt x="1" y="113"/>
                </a:cubicBezTo>
                <a:cubicBezTo>
                  <a:pt x="32" y="144"/>
                  <a:pt x="82" y="144"/>
                  <a:pt x="113" y="113"/>
                </a:cubicBezTo>
                <a:cubicBezTo>
                  <a:pt x="144" y="82"/>
                  <a:pt x="144" y="32"/>
                  <a:pt x="113" y="0"/>
                </a:cubicBezTo>
                <a:close/>
              </a:path>
            </a:pathLst>
          </a:custGeom>
          <a:solidFill>
            <a:srgbClr val="B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828636" y="408317"/>
            <a:ext cx="11072890" cy="527837"/>
          </a:xfrm>
          <a:prstGeom prst="rect">
            <a:avLst/>
          </a:prstGeom>
        </p:spPr>
        <p:txBody>
          <a:bodyPr wrap="square" lIns="96012" tIns="48006" rIns="96012" bIns="48006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图书馆最基本的服务：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查资料、阅读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>
            <a:off x="3880520" y="1110150"/>
            <a:ext cx="7704856" cy="4752528"/>
          </a:xfrm>
          <a:prstGeom prst="roundRect">
            <a:avLst>
              <a:gd name="adj" fmla="val 10990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85" tIns="53492" rIns="106985" bIns="53492" rtlCol="0" anchor="ctr"/>
          <a:lstStyle/>
          <a:p>
            <a:pPr algn="ctr" defTabSz="1251585"/>
            <a:endParaRPr lang="zh-CN" altLang="en-US" sz="3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01416" y="1425907"/>
            <a:ext cx="7092000" cy="4183560"/>
          </a:xfrm>
          <a:prstGeom prst="rect">
            <a:avLst/>
          </a:prstGeom>
          <a:noFill/>
        </p:spPr>
        <p:txBody>
          <a:bodyPr wrap="square" lIns="119742" tIns="59870" rIns="119742" bIns="59870" rtlCol="0">
            <a:spAutoFit/>
          </a:bodyPr>
          <a:lstStyle/>
          <a:p>
            <a:pPr marL="285750" lvl="1"/>
            <a:r>
              <a:rPr lang="zh-CN" altLang="en-US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读秀知识库</a:t>
            </a:r>
            <a:r>
              <a:rPr lang="zh-CN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是由海量图书</a:t>
            </a:r>
            <a:r>
              <a:rPr lang="zh-CN" altLang="en-US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资源</a:t>
            </a:r>
            <a:r>
              <a:rPr lang="zh-CN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组成的庞大的知识系统</a:t>
            </a:r>
            <a:r>
              <a:rPr lang="zh-CN" altLang="en-US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，</a:t>
            </a:r>
            <a:r>
              <a:rPr lang="zh-CN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读秀现收录</a:t>
            </a:r>
            <a:r>
              <a:rPr lang="en-US" altLang="zh-CN" sz="2400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700</a:t>
            </a:r>
            <a:r>
              <a:rPr lang="zh-CN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万种中文图书题录信息，</a:t>
            </a:r>
            <a:r>
              <a:rPr lang="zh-CN" altLang="en-US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可以对</a:t>
            </a:r>
            <a:r>
              <a:rPr lang="en-US" altLang="zh-CN" sz="2400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325</a:t>
            </a:r>
            <a:r>
              <a:rPr lang="zh-CN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万种中文图书</a:t>
            </a:r>
            <a:r>
              <a:rPr lang="zh-CN" altLang="en-US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进行文献传递</a:t>
            </a:r>
            <a:r>
              <a:rPr lang="zh-CN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，可搜索的信息量超过</a:t>
            </a:r>
            <a:r>
              <a:rPr lang="zh-CN" altLang="zh-CN" sz="2400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</a:t>
            </a:r>
            <a:r>
              <a:rPr lang="en-US" altLang="zh-CN" sz="2400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7.5</a:t>
            </a:r>
            <a:r>
              <a:rPr lang="zh-CN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亿页。</a:t>
            </a:r>
            <a:endParaRPr lang="zh-CN" altLang="zh-CN" sz="2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285750" lvl="1"/>
            <a:endParaRPr lang="en-US" altLang="zh-CN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285750" lvl="1"/>
            <a:r>
              <a:rPr lang="zh-CN" altLang="en-US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读秀知识库为</a:t>
            </a:r>
            <a:r>
              <a:rPr lang="zh-CN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读者提供深入到图书内容的全文检索</a:t>
            </a:r>
            <a:r>
              <a:rPr lang="zh-CN" altLang="en-US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，</a:t>
            </a:r>
            <a:r>
              <a:rPr lang="zh-CN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并且提供原文传送服务的平台。</a:t>
            </a:r>
            <a:endParaRPr lang="en-US" altLang="zh-CN" sz="2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285750" lvl="1"/>
            <a:endParaRPr lang="en-US" altLang="zh-CN" sz="2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285750" lvl="1"/>
            <a:r>
              <a:rPr lang="zh-CN" altLang="en-US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读秀知识库</a:t>
            </a:r>
            <a:r>
              <a:rPr lang="zh-CN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是一个</a:t>
            </a:r>
            <a:r>
              <a:rPr lang="zh-CN" altLang="en-US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可以为图书馆提供多种获取途径的平台。</a:t>
            </a:r>
            <a:endParaRPr lang="en-US" altLang="zh-CN" sz="2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285750" lvl="1"/>
            <a:endParaRPr lang="en-US" altLang="zh-CN" sz="2400" dirty="0">
              <a:latin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7" y="2088282"/>
            <a:ext cx="3238086" cy="1152128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53" y="1891628"/>
            <a:ext cx="5681516" cy="22786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TextBox 69"/>
          <p:cNvSpPr>
            <a:spLocks noChangeArrowheads="1"/>
          </p:cNvSpPr>
          <p:nvPr/>
        </p:nvSpPr>
        <p:spPr bwMode="auto">
          <a:xfrm>
            <a:off x="6861080" y="1728242"/>
            <a:ext cx="3590727" cy="50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图书的一站式检索服务</a:t>
            </a:r>
            <a:endParaRPr lang="zh-CN" altLang="en-US" sz="2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TextBox 72"/>
          <p:cNvSpPr>
            <a:spLocks noChangeArrowheads="1"/>
          </p:cNvSpPr>
          <p:nvPr/>
        </p:nvSpPr>
        <p:spPr bwMode="auto">
          <a:xfrm>
            <a:off x="2975028" y="3311748"/>
            <a:ext cx="2330766" cy="7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73"/>
          <p:cNvSpPr>
            <a:spLocks noChangeArrowheads="1"/>
          </p:cNvSpPr>
          <p:nvPr/>
        </p:nvSpPr>
        <p:spPr bwMode="auto">
          <a:xfrm>
            <a:off x="3011897" y="2042570"/>
            <a:ext cx="2257028" cy="135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8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直接连接符 74"/>
          <p:cNvSpPr>
            <a:spLocks noChangeShapeType="1"/>
          </p:cNvSpPr>
          <p:nvPr/>
        </p:nvSpPr>
        <p:spPr bwMode="auto">
          <a:xfrm>
            <a:off x="6271473" y="1886046"/>
            <a:ext cx="0" cy="3953897"/>
          </a:xfrm>
          <a:prstGeom prst="line">
            <a:avLst/>
          </a:prstGeom>
          <a:noFill/>
          <a:ln w="12700" cap="flat" cmpd="sng">
            <a:solidFill>
              <a:srgbClr val="7F7F7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69"/>
          <p:cNvSpPr>
            <a:spLocks noChangeArrowheads="1"/>
          </p:cNvSpPr>
          <p:nvPr/>
        </p:nvSpPr>
        <p:spPr bwMode="auto">
          <a:xfrm>
            <a:off x="6861080" y="2851293"/>
            <a:ext cx="25135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图书的获取服务</a:t>
            </a:r>
            <a:endParaRPr lang="en-US" altLang="zh-CN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69"/>
          <p:cNvSpPr>
            <a:spLocks noChangeArrowheads="1"/>
          </p:cNvSpPr>
          <p:nvPr/>
        </p:nvSpPr>
        <p:spPr bwMode="auto">
          <a:xfrm>
            <a:off x="6861080" y="3874693"/>
            <a:ext cx="35907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全新的知识点阅读模式</a:t>
            </a:r>
            <a:endParaRPr lang="en-US" altLang="zh-CN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 animBg="1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78086" y="2054197"/>
            <a:ext cx="7495884" cy="298534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41819" y="3201241"/>
            <a:ext cx="4128162" cy="615233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图书的一站式搜索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121369" y="2189894"/>
            <a:ext cx="2379237" cy="27139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795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en-US" altLang="zh-CN" sz="13795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buNone/>
            </a:pPr>
            <a:r>
              <a:rPr lang="en-US" altLang="zh-CN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chapter</a:t>
            </a:r>
            <a:endParaRPr lang="zh-CN" altLang="en-US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721212" y="2406172"/>
            <a:ext cx="0" cy="23326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55984" y="229744"/>
            <a:ext cx="16762871" cy="94330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440" y="3777144"/>
            <a:ext cx="7992888" cy="3423706"/>
          </a:xfrm>
          <a:prstGeom prst="rect">
            <a:avLst/>
          </a:prstGeom>
        </p:spPr>
      </p:pic>
      <p:sp>
        <p:nvSpPr>
          <p:cNvPr id="3" name="圆角矩形标注 2"/>
          <p:cNvSpPr/>
          <p:nvPr/>
        </p:nvSpPr>
        <p:spPr>
          <a:xfrm>
            <a:off x="503345" y="3787325"/>
            <a:ext cx="2657095" cy="680085"/>
          </a:xfrm>
          <a:prstGeom prst="wedgeRoundRectCallout">
            <a:avLst>
              <a:gd name="adj1" fmla="val 46638"/>
              <a:gd name="adj2" fmla="val -83831"/>
              <a:gd name="adj3" fmla="val 16667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ea typeface="微软雅黑" panose="020B0503020204020204" pitchFamily="34" charset="-122"/>
              </a:rPr>
              <a:t>检索词：模型</a:t>
            </a:r>
            <a:endParaRPr lang="zh-CN" altLang="en-US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5680720" y="5434103"/>
            <a:ext cx="2237477" cy="680085"/>
          </a:xfrm>
          <a:prstGeom prst="wedgeRoundRectCallout">
            <a:avLst>
              <a:gd name="adj1" fmla="val -49289"/>
              <a:gd name="adj2" fmla="val -84504"/>
              <a:gd name="adj3" fmla="val 16667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ea typeface="微软雅黑" panose="020B0503020204020204" pitchFamily="34" charset="-122"/>
              </a:rPr>
              <a:t>检索提示</a:t>
            </a:r>
            <a:endParaRPr lang="zh-CN" altLang="en-US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32448" y="3293851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6" y="-287982"/>
            <a:ext cx="12827896" cy="33310686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3880520" y="3600451"/>
            <a:ext cx="4608512" cy="108012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5680720" y="1861759"/>
            <a:ext cx="3024336" cy="1405562"/>
          </a:xfrm>
          <a:prstGeom prst="wedgeRectCallout">
            <a:avLst>
              <a:gd name="adj1" fmla="val 2312"/>
              <a:gd name="adj2" fmla="val 65643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ea typeface="微软雅黑" panose="020B0503020204020204" pitchFamily="34" charset="-122"/>
              </a:rPr>
              <a:t>深入到图书目次检索</a:t>
            </a:r>
            <a:endParaRPr lang="zh-CN" altLang="en-US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69152" y="144066"/>
            <a:ext cx="2958480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目次级检索</a:t>
            </a:r>
            <a:endParaRPr lang="zh-CN" altLang="en-US" sz="29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3"/>
          <p:cNvSpPr/>
          <p:nvPr/>
        </p:nvSpPr>
        <p:spPr>
          <a:xfrm>
            <a:off x="2335947" y="1224186"/>
            <a:ext cx="3200757" cy="36004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</p:bldLst>
  </p:timing>
</p:sld>
</file>

<file path=ppt/tags/tag1.xml><?xml version="1.0" encoding="utf-8"?>
<p:tagLst xmlns:p="http://schemas.openxmlformats.org/presentationml/2006/main">
  <p:tag name="KSO_WM_TEMPLATE_THUMBS_INDEX" val="1、8、12、13、16、21、25、30、34"/>
  <p:tag name="KSO_WM_TEMPLATE_CATEGORY" val="custom"/>
  <p:tag name="KSO_WM_TEMPLATE_INDEX" val="9160432"/>
  <p:tag name="KSO_WM_TAG_VERSION" val="1.0"/>
  <p:tag name="KSO_WM_SLIDE_ID" val="custom9160432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0.xml><?xml version="1.0" encoding="utf-8"?>
<p:tagLst xmlns:p="http://schemas.openxmlformats.org/presentationml/2006/main">
  <p:tag name="PA" val="v5.0.5"/>
</p:tagLst>
</file>

<file path=ppt/tags/tag11.xml><?xml version="1.0" encoding="utf-8"?>
<p:tagLst xmlns:p="http://schemas.openxmlformats.org/presentationml/2006/main">
  <p:tag name="PA" val="v5.0.5"/>
</p:tagLst>
</file>

<file path=ppt/tags/tag12.xml><?xml version="1.0" encoding="utf-8"?>
<p:tagLst xmlns:p="http://schemas.openxmlformats.org/presentationml/2006/main">
  <p:tag name="ISPRING_SCORM_RATE_QUIZZES" val="0"/>
  <p:tag name="ISPRING_RESOURCE_PATHS_HASH" val="875d5e6560ba36884527413a53517d17866972f5"/>
  <p:tag name="ISPRING_PRESENTATION_TITLE" val="PowerPoint 演示文稿"/>
  <p:tag name="RESOURCELIBID" val="12526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9160432"/>
</p:tagLst>
</file>

<file path=ppt/tags/tag3.xml><?xml version="1.0" encoding="utf-8"?>
<p:tagLst xmlns:p="http://schemas.openxmlformats.org/presentationml/2006/main">
  <p:tag name="KSO_WM_TEMPLATE_CATEGORY" val="custom"/>
  <p:tag name="KSO_WM_TEMPLATE_INDEX" val="160493"/>
  <p:tag name="KSO_WM_TAG_VERSION" val="1.0"/>
  <p:tag name="KSO_WM_SLIDE_ID" val="custom16049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60*154"/>
  <p:tag name="KSO_WM_SLIDE_SIZE" val="734*332"/>
</p:tagLst>
</file>

<file path=ppt/tags/tag4.xml><?xml version="1.0" encoding="utf-8"?>
<p:tagLst xmlns:p="http://schemas.openxmlformats.org/presentationml/2006/main">
  <p:tag name="PA" val="v5.0.5"/>
</p:tagLst>
</file>

<file path=ppt/tags/tag5.xml><?xml version="1.0" encoding="utf-8"?>
<p:tagLst xmlns:p="http://schemas.openxmlformats.org/presentationml/2006/main">
  <p:tag name="PA" val="v5.0.5"/>
</p:tagLst>
</file>

<file path=ppt/tags/tag6.xml><?xml version="1.0" encoding="utf-8"?>
<p:tagLst xmlns:p="http://schemas.openxmlformats.org/presentationml/2006/main">
  <p:tag name="PA" val="v5.0.5"/>
</p:tagLst>
</file>

<file path=ppt/tags/tag7.xml><?xml version="1.0" encoding="utf-8"?>
<p:tagLst xmlns:p="http://schemas.openxmlformats.org/presentationml/2006/main">
  <p:tag name="PA" val="v5.0.5"/>
</p:tagLst>
</file>

<file path=ppt/tags/tag8.xml><?xml version="1.0" encoding="utf-8"?>
<p:tagLst xmlns:p="http://schemas.openxmlformats.org/presentationml/2006/main">
  <p:tag name="PA" val="v5.0.5"/>
</p:tagLst>
</file>

<file path=ppt/tags/tag9.xml><?xml version="1.0" encoding="utf-8"?>
<p:tagLst xmlns:p="http://schemas.openxmlformats.org/presentationml/2006/main">
  <p:tag name="PA" val="v5.0.5"/>
</p:tagLst>
</file>

<file path=ppt/theme/theme1.xml><?xml version="1.0" encoding="utf-8"?>
<a:theme xmlns:a="http://schemas.openxmlformats.org/drawingml/2006/main" name="A000120141119A01PPBG">
  <a:themeElements>
    <a:clrScheme name="自定义 224">
      <a:dk1>
        <a:srgbClr val="6D6F71"/>
      </a:dk1>
      <a:lt1>
        <a:srgbClr val="FFFFFF"/>
      </a:lt1>
      <a:dk2>
        <a:srgbClr val="6D6F71"/>
      </a:dk2>
      <a:lt2>
        <a:srgbClr val="EAF5FC"/>
      </a:lt2>
      <a:accent1>
        <a:srgbClr val="64606D"/>
      </a:accent1>
      <a:accent2>
        <a:srgbClr val="B99179"/>
      </a:accent2>
      <a:accent3>
        <a:srgbClr val="9994A6"/>
      </a:accent3>
      <a:accent4>
        <a:srgbClr val="CDB7CD"/>
      </a:accent4>
      <a:accent5>
        <a:srgbClr val="626FCC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8">
      <a:majorFont>
        <a:latin typeface="Forte"/>
        <a:ea typeface="华文新魏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24">
    <a:dk1>
      <a:srgbClr val="6D6F71"/>
    </a:dk1>
    <a:lt1>
      <a:srgbClr val="FFFFFF"/>
    </a:lt1>
    <a:dk2>
      <a:srgbClr val="6D6F71"/>
    </a:dk2>
    <a:lt2>
      <a:srgbClr val="EAF5FC"/>
    </a:lt2>
    <a:accent1>
      <a:srgbClr val="64606D"/>
    </a:accent1>
    <a:accent2>
      <a:srgbClr val="B99179"/>
    </a:accent2>
    <a:accent3>
      <a:srgbClr val="9994A6"/>
    </a:accent3>
    <a:accent4>
      <a:srgbClr val="CDB7CD"/>
    </a:accent4>
    <a:accent5>
      <a:srgbClr val="626FCC"/>
    </a:accent5>
    <a:accent6>
      <a:srgbClr val="FFC000"/>
    </a:accent6>
    <a:hlink>
      <a:srgbClr val="00B0F0"/>
    </a:hlink>
    <a:folHlink>
      <a:srgbClr val="AFB2B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935</Words>
  <Application>WPS 演示</Application>
  <PresentationFormat>自定义</PresentationFormat>
  <Paragraphs>193</Paragraphs>
  <Slides>38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3" baseType="lpstr">
      <vt:lpstr>Arial</vt:lpstr>
      <vt:lpstr>宋体</vt:lpstr>
      <vt:lpstr>Wingdings</vt:lpstr>
      <vt:lpstr>Calibri</vt:lpstr>
      <vt:lpstr>微软雅黑</vt:lpstr>
      <vt:lpstr>Impact</vt:lpstr>
      <vt:lpstr>Segoe UI</vt:lpstr>
      <vt:lpstr>Microsoft YaHei Light</vt:lpstr>
      <vt:lpstr>Arial Unicode MS</vt:lpstr>
      <vt:lpstr>华文新魏</vt:lpstr>
      <vt:lpstr>Forte</vt:lpstr>
      <vt:lpstr>Segoe Print</vt:lpstr>
      <vt:lpstr>幼圆</vt:lpstr>
      <vt:lpstr>Helvetica Light</vt:lpstr>
      <vt:lpstr>A000120141119A01PPBG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工作计划</dc:title>
  <dc:creator>第一PPT模板网-WWW.1PPT.COM</dc:creator>
  <cp:keywords>第一PPT模板网-WWW.1PPT.COM</cp:keywords>
  <cp:lastModifiedBy>王雅培</cp:lastModifiedBy>
  <cp:revision>261</cp:revision>
  <dcterms:created xsi:type="dcterms:W3CDTF">2015-10-28T12:59:00Z</dcterms:created>
  <dcterms:modified xsi:type="dcterms:W3CDTF">2021-04-15T05:35:01Z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2F71E3EBAD584EFB8A02670011E0F5E2</vt:lpwstr>
  </property>
  <property fmtid="{D5CDD505-2E9C-101B-9397-08002B2CF9AE}" pid="3" name="KSOProductBuildVer">
    <vt:lpwstr>2052-11.1.0.10356</vt:lpwstr>
  </property>
</Properties>
</file>