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4" r:id="rId1"/>
    <p:sldMasterId id="2147483755" r:id="rId2"/>
    <p:sldMasterId id="2147483853" r:id="rId3"/>
  </p:sldMasterIdLst>
  <p:notesMasterIdLst>
    <p:notesMasterId r:id="rId47"/>
  </p:notesMasterIdLst>
  <p:sldIdLst>
    <p:sldId id="467" r:id="rId4"/>
    <p:sldId id="534" r:id="rId5"/>
    <p:sldId id="533" r:id="rId6"/>
    <p:sldId id="569" r:id="rId7"/>
    <p:sldId id="529" r:id="rId8"/>
    <p:sldId id="530" r:id="rId9"/>
    <p:sldId id="516" r:id="rId10"/>
    <p:sldId id="561" r:id="rId11"/>
    <p:sldId id="616" r:id="rId12"/>
    <p:sldId id="617" r:id="rId13"/>
    <p:sldId id="509" r:id="rId14"/>
    <p:sldId id="525" r:id="rId15"/>
    <p:sldId id="565" r:id="rId16"/>
    <p:sldId id="503" r:id="rId17"/>
    <p:sldId id="518" r:id="rId18"/>
    <p:sldId id="526" r:id="rId19"/>
    <p:sldId id="535" r:id="rId20"/>
    <p:sldId id="536" r:id="rId21"/>
    <p:sldId id="537" r:id="rId22"/>
    <p:sldId id="610" r:id="rId23"/>
    <p:sldId id="538" r:id="rId24"/>
    <p:sldId id="611" r:id="rId25"/>
    <p:sldId id="612" r:id="rId26"/>
    <p:sldId id="613" r:id="rId27"/>
    <p:sldId id="540" r:id="rId28"/>
    <p:sldId id="539" r:id="rId29"/>
    <p:sldId id="614" r:id="rId30"/>
    <p:sldId id="615" r:id="rId31"/>
    <p:sldId id="542" r:id="rId32"/>
    <p:sldId id="543" r:id="rId33"/>
    <p:sldId id="544" r:id="rId34"/>
    <p:sldId id="567" r:id="rId35"/>
    <p:sldId id="568" r:id="rId36"/>
    <p:sldId id="547" r:id="rId37"/>
    <p:sldId id="554" r:id="rId38"/>
    <p:sldId id="555" r:id="rId39"/>
    <p:sldId id="551" r:id="rId40"/>
    <p:sldId id="552" r:id="rId41"/>
    <p:sldId id="553" r:id="rId42"/>
    <p:sldId id="556" r:id="rId43"/>
    <p:sldId id="557" r:id="rId44"/>
    <p:sldId id="519" r:id="rId45"/>
    <p:sldId id="609" r:id="rId4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1"/>
    <a:srgbClr val="D86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7" autoAdjust="0"/>
    <p:restoredTop sz="89039" autoAdjust="0"/>
  </p:normalViewPr>
  <p:slideViewPr>
    <p:cSldViewPr snapToGrid="0">
      <p:cViewPr varScale="1">
        <p:scale>
          <a:sx n="78" d="100"/>
          <a:sy n="7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415E6B-CC24-453B-95CF-DE3D54D20A13}" type="datetimeFigureOut">
              <a:rPr lang="zh-CN" altLang="en-US"/>
              <a:pPr>
                <a:defRPr/>
              </a:pPr>
              <a:t>2020/12/2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36A89A0F-1E87-476E-AD24-65C88D98EE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74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9ACD5-4993-490D-9F63-8857A175D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9A0F-1E87-476E-AD24-65C88D98EE0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20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9A0F-1E87-476E-AD24-65C88D98EE0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C9409-DB53-4385-842B-71105F4B94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6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9A0F-1E87-476E-AD24-65C88D98EE0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43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9ACD5-4993-490D-9F63-8857A175D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27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741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7843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658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6418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5468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8251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2171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7956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8597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5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8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1827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7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57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5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24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2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1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53" r:id="rId3"/>
    <p:sldLayoutId id="2147483754" r:id="rId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itchFamily="34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9210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64B23C-31EC-4AFC-8709-7D1383F77E46}" type="datetimeFigureOut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2020/12/2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C61B92-3844-4737-811A-4D60FD53CFA3}" type="slidenum">
              <a:rPr lang="zh-TW" altLang="en-US" smtClean="0">
                <a:solidFill>
                  <a:srgbClr val="2F2F2F">
                    <a:lumMod val="75000"/>
                    <a:lumOff val="2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srgbClr val="2F2F2F">
                  <a:lumMod val="75000"/>
                  <a:lumOff val="25000"/>
                </a:srgbClr>
              </a:solidFill>
              <a:latin typeface="Franklin Gothic Boo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2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tags" Target="../tags/tag3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tags" Target="../tags/tag2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itilibrary.cn/Search/JournalDissertation?FirstID=3&amp;SecondID=04&amp;type=IndicatorsesSubject&amp;changeColor=C04&amp;publicationTypeID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itilibrary.cn/jnltitledo/1023280X-n.pdf" TargetMode="External"/><Relationship Id="rId2" Type="http://schemas.openxmlformats.org/officeDocument/2006/relationships/hyperlink" Target="http://www.airitilibrary.cn/jnltitledo/02559838-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ress.tw/J0102" TargetMode="External"/><Relationship Id="rId4" Type="http://schemas.openxmlformats.org/officeDocument/2006/relationships/hyperlink" Target="http://www.airitilibrary.cn/jnltitledo/a0000482-n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52" y="1834923"/>
            <a:ext cx="8463198" cy="2299603"/>
          </a:xfrm>
          <a:prstGeom prst="rect">
            <a:avLst/>
          </a:prstGeom>
        </p:spPr>
      </p:pic>
      <p:pic>
        <p:nvPicPr>
          <p:cNvPr id="9" name="Picture 2" descr="http://www.airitilibrary.cn/Content/images/TeachFig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51" y="6215606"/>
            <a:ext cx="5950874" cy="5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31070" y="731637"/>
            <a:ext cx="673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台湾知网</a:t>
            </a:r>
            <a:r>
              <a:rPr lang="en-US" altLang="zh-CN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CNKI</a:t>
            </a:r>
            <a:r>
              <a:rPr lang="zh-CN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之誉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2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">
            <a:extLst>
              <a:ext uri="{FF2B5EF4-FFF2-40B4-BE49-F238E27FC236}">
                <a16:creationId xmlns:a16="http://schemas.microsoft.com/office/drawing/2014/main" id="{DDD1C558-505A-4144-A10A-B08B85001546}"/>
              </a:ext>
            </a:extLst>
          </p:cNvPr>
          <p:cNvGrpSpPr/>
          <p:nvPr/>
        </p:nvGrpSpPr>
        <p:grpSpPr>
          <a:xfrm>
            <a:off x="4040730" y="4711767"/>
            <a:ext cx="471094" cy="546469"/>
            <a:chOff x="6633018" y="3026546"/>
            <a:chExt cx="471094" cy="546469"/>
          </a:xfrm>
        </p:grpSpPr>
        <p:sp>
          <p:nvSpPr>
            <p:cNvPr id="26" name="六边形 11">
              <a:extLst>
                <a:ext uri="{FF2B5EF4-FFF2-40B4-BE49-F238E27FC236}">
                  <a16:creationId xmlns:a16="http://schemas.microsoft.com/office/drawing/2014/main" id="{D88784FC-4AFF-7046-A4AF-33B47E3A7455}"/>
                </a:ext>
              </a:extLst>
            </p:cNvPr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7" name="图片 30">
              <a:extLst>
                <a:ext uri="{FF2B5EF4-FFF2-40B4-BE49-F238E27FC236}">
                  <a16:creationId xmlns:a16="http://schemas.microsoft.com/office/drawing/2014/main" id="{C5AB1E78-91B4-AC4F-9264-BA589BC8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  <a:ln/>
          </p:spPr>
        </p:pic>
      </p:grpSp>
      <p:sp>
        <p:nvSpPr>
          <p:cNvPr id="51" name="六边形 8">
            <a:extLst>
              <a:ext uri="{FF2B5EF4-FFF2-40B4-BE49-F238E27FC236}">
                <a16:creationId xmlns:a16="http://schemas.microsoft.com/office/drawing/2014/main" id="{7BD4016B-501C-8F42-9EB8-470EEDFCC145}"/>
              </a:ext>
            </a:extLst>
          </p:cNvPr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>
            <a:extLst>
              <a:ext uri="{FF2B5EF4-FFF2-40B4-BE49-F238E27FC236}">
                <a16:creationId xmlns:a16="http://schemas.microsoft.com/office/drawing/2014/main" id="{DC205C36-AB91-2342-8569-01745E6689B5}"/>
              </a:ext>
            </a:extLst>
          </p:cNvPr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3">
            <a:extLst>
              <a:ext uri="{FF2B5EF4-FFF2-40B4-BE49-F238E27FC236}">
                <a16:creationId xmlns:a16="http://schemas.microsoft.com/office/drawing/2014/main" id="{AC159CBE-E3BC-6D49-B25E-15EC602C8A37}"/>
              </a:ext>
            </a:extLst>
          </p:cNvPr>
          <p:cNvSpPr txBox="1"/>
          <p:nvPr/>
        </p:nvSpPr>
        <p:spPr>
          <a:xfrm>
            <a:off x="4798235" y="2979043"/>
            <a:ext cx="6676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  <a:cs typeface="Arial" panose="020B0604020202020204" pitchFamily="34" charset="0"/>
              </a:rPr>
              <a:t>自然出版集团</a:t>
            </a:r>
            <a:r>
              <a:rPr lang="en-US" altLang="zh-TW" sz="2000" dirty="0">
                <a:latin typeface="+mn-ea"/>
                <a:cs typeface="Arial" panose="020B0604020202020204" pitchFamily="34" charset="0"/>
              </a:rPr>
              <a:t>(Nature)</a:t>
            </a:r>
            <a:r>
              <a:rPr lang="zh-TW" altLang="en-US" sz="2000" dirty="0">
                <a:latin typeface="+mn-ea"/>
                <a:cs typeface="Arial" panose="020B0604020202020204" pitchFamily="34" charset="0"/>
              </a:rPr>
              <a:t>最新公布「</a:t>
            </a:r>
            <a:r>
              <a:rPr lang="en-US" altLang="zh-TW" sz="2000" dirty="0" smtClean="0">
                <a:latin typeface="+mn-ea"/>
                <a:cs typeface="Arial" panose="020B0604020202020204" pitchFamily="34" charset="0"/>
              </a:rPr>
              <a:t>2020</a:t>
            </a:r>
            <a:r>
              <a:rPr lang="zh-CN" altLang="en-US" sz="2000" dirty="0" smtClean="0">
                <a:latin typeface="+mn-ea"/>
                <a:cs typeface="Arial" panose="020B0604020202020204" pitchFamily="34" charset="0"/>
              </a:rPr>
              <a:t>自然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指数排行榜」，</a:t>
            </a:r>
            <a:r>
              <a:rPr lang="zh-CN" altLang="en-US" sz="2000" dirty="0" smtClean="0">
                <a:latin typeface="+mn-ea"/>
                <a:cs typeface="Arial" panose="020B0604020202020204" pitchFamily="34" charset="0"/>
              </a:rPr>
              <a:t>列出在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自然科学领域论文研究表现杰出的</a:t>
            </a:r>
            <a:r>
              <a:rPr lang="en-US" altLang="zh-TW" sz="2000" dirty="0">
                <a:latin typeface="+mn-ea"/>
                <a:cs typeface="Arial" panose="020B0604020202020204" pitchFamily="34" charset="0"/>
              </a:rPr>
              <a:t>500</a:t>
            </a:r>
            <a:r>
              <a:rPr lang="zh-TW" altLang="en-US" sz="2000" dirty="0" smtClean="0">
                <a:latin typeface="+mn-ea"/>
                <a:cs typeface="Arial" panose="020B0604020202020204" pitchFamily="34" charset="0"/>
              </a:rPr>
              <a:t>大高校，</a:t>
            </a:r>
            <a:r>
              <a:rPr lang="zh-TW" altLang="en-US" sz="2000" dirty="0">
                <a:latin typeface="+mn-ea"/>
                <a:cs typeface="Arial" panose="020B0604020202020204" pitchFamily="34" charset="0"/>
              </a:rPr>
              <a:t>台</a:t>
            </a:r>
            <a:r>
              <a:rPr lang="zh-TW" altLang="en-US" sz="2000" dirty="0" smtClean="0">
                <a:latin typeface="+mn-ea"/>
                <a:cs typeface="Arial" panose="020B0604020202020204" pitchFamily="34" charset="0"/>
              </a:rPr>
              <a:t>湾</a:t>
            </a:r>
            <a:r>
              <a:rPr lang="zh-CN" altLang="en-US" sz="2000" dirty="0" smtClean="0">
                <a:latin typeface="+mn-ea"/>
                <a:cs typeface="Arial" panose="020B0604020202020204" pitchFamily="34" charset="0"/>
              </a:rPr>
              <a:t>地区</a:t>
            </a:r>
            <a:r>
              <a:rPr lang="zh-TW" altLang="en-US" sz="2000" dirty="0" smtClean="0">
                <a:latin typeface="+mn-ea"/>
                <a:cs typeface="Arial" panose="020B0604020202020204" pitchFamily="34" charset="0"/>
              </a:rPr>
              <a:t>有</a:t>
            </a:r>
            <a:r>
              <a:rPr lang="en-US" altLang="zh-TW" sz="2000" dirty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000" dirty="0" smtClean="0">
                <a:latin typeface="+mn-ea"/>
                <a:cs typeface="Arial" panose="020B0604020202020204" pitchFamily="34" charset="0"/>
              </a:rPr>
              <a:t>所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大学进榜</a:t>
            </a:r>
            <a:r>
              <a:rPr lang="zh-TW" altLang="en-US" sz="2000" dirty="0">
                <a:latin typeface="+mn-ea"/>
                <a:cs typeface="Arial" panose="020B0604020202020204" pitchFamily="34" charset="0"/>
              </a:rPr>
              <a:t>。</a:t>
            </a:r>
            <a:endParaRPr lang="en-US" altLang="zh-CN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929095F-BA3A-3248-822B-658BB7EC3558}"/>
              </a:ext>
            </a:extLst>
          </p:cNvPr>
          <p:cNvSpPr/>
          <p:nvPr/>
        </p:nvSpPr>
        <p:spPr>
          <a:xfrm>
            <a:off x="3935759" y="2052137"/>
            <a:ext cx="7910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2020</a:t>
            </a:r>
            <a:r>
              <a:rPr lang="zh-TW" altLang="en-US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自然</a:t>
            </a:r>
            <a:r>
              <a:rPr lang="zh-CN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科学论文杰出</a:t>
            </a:r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500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大 台</a:t>
            </a:r>
            <a:r>
              <a:rPr lang="zh-TW" altLang="en-US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湾</a:t>
            </a:r>
            <a:r>
              <a:rPr lang="en-US" altLang="zh-TW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4</a:t>
            </a:r>
            <a:r>
              <a:rPr lang="zh-TW" altLang="en-US" sz="32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校</a:t>
            </a:r>
            <a:endParaRPr lang="zh-TW" altLang="en-US" sz="32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5" name="图片 24">
            <a:extLst>
              <a:ext uri="{FF2B5EF4-FFF2-40B4-BE49-F238E27FC236}">
                <a16:creationId xmlns:a16="http://schemas.microsoft.com/office/drawing/2014/main" id="{7441C83E-80F8-164B-80BF-DB6106E1C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>
            <a:extLst>
              <a:ext uri="{FF2B5EF4-FFF2-40B4-BE49-F238E27FC236}">
                <a16:creationId xmlns:a16="http://schemas.microsoft.com/office/drawing/2014/main" id="{3C29DE8F-F374-194D-ACDE-5D9352893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57" name="组合 1">
            <a:extLst>
              <a:ext uri="{FF2B5EF4-FFF2-40B4-BE49-F238E27FC236}">
                <a16:creationId xmlns:a16="http://schemas.microsoft.com/office/drawing/2014/main" id="{711E6CED-EFAE-F84C-86B6-F43F25607E58}"/>
              </a:ext>
            </a:extLst>
          </p:cNvPr>
          <p:cNvGrpSpPr/>
          <p:nvPr/>
        </p:nvGrpSpPr>
        <p:grpSpPr>
          <a:xfrm>
            <a:off x="4040730" y="3222825"/>
            <a:ext cx="471094" cy="546469"/>
            <a:chOff x="6633018" y="3026546"/>
            <a:chExt cx="471094" cy="546469"/>
          </a:xfrm>
        </p:grpSpPr>
        <p:sp>
          <p:nvSpPr>
            <p:cNvPr id="58" name="六边形 11">
              <a:extLst>
                <a:ext uri="{FF2B5EF4-FFF2-40B4-BE49-F238E27FC236}">
                  <a16:creationId xmlns:a16="http://schemas.microsoft.com/office/drawing/2014/main" id="{119F6B15-9DF4-F74F-85A6-1A66763BADD9}"/>
                </a:ext>
              </a:extLst>
            </p:cNvPr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>
              <a:extLst>
                <a:ext uri="{FF2B5EF4-FFF2-40B4-BE49-F238E27FC236}">
                  <a16:creationId xmlns:a16="http://schemas.microsoft.com/office/drawing/2014/main" id="{765E1FD2-C43D-E847-911E-63DDF0F3A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  <a:ln/>
          </p:spPr>
        </p:pic>
      </p:grpSp>
      <p:sp>
        <p:nvSpPr>
          <p:cNvPr id="60" name="文本框 13">
            <a:extLst>
              <a:ext uri="{FF2B5EF4-FFF2-40B4-BE49-F238E27FC236}">
                <a16:creationId xmlns:a16="http://schemas.microsoft.com/office/drawing/2014/main" id="{C489B853-319F-C148-BD26-BF90620EFFE6}"/>
              </a:ext>
            </a:extLst>
          </p:cNvPr>
          <p:cNvSpPr txBox="1"/>
          <p:nvPr/>
        </p:nvSpPr>
        <p:spPr>
          <a:xfrm>
            <a:off x="4798236" y="4644072"/>
            <a:ext cx="715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分别是台大</a:t>
            </a:r>
            <a:r>
              <a:rPr lang="en-US" altLang="zh-TW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195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名、</a:t>
            </a:r>
            <a:r>
              <a:rPr lang="zh-TW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台湾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清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华大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学</a:t>
            </a:r>
            <a:r>
              <a:rPr lang="en-US" altLang="zh-TW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270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名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zh-TW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</a:t>
            </a:r>
            <a:r>
              <a:rPr lang="zh-TW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湾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交通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大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学</a:t>
            </a:r>
            <a:r>
              <a:rPr lang="en-US" altLang="zh-TW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374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名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、成功大学</a:t>
            </a:r>
            <a:r>
              <a:rPr lang="en-US" altLang="zh-TW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492</a:t>
            </a:r>
            <a:r>
              <a:rPr lang="zh-CN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名</a:t>
            </a:r>
            <a:r>
              <a:rPr lang="zh-TW" altLang="en-US" sz="2000" dirty="0" smtClean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4" name="文本框 96">
            <a:extLst>
              <a:ext uri="{FF2B5EF4-FFF2-40B4-BE49-F238E27FC236}">
                <a16:creationId xmlns:a16="http://schemas.microsoft.com/office/drawing/2014/main" id="{ED4BEF9A-C097-2949-93EE-F079DDB27DCD}"/>
              </a:ext>
            </a:extLst>
          </p:cNvPr>
          <p:cNvSpPr txBox="1"/>
          <p:nvPr/>
        </p:nvSpPr>
        <p:spPr>
          <a:xfrm>
            <a:off x="436614" y="663551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CN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－自然科学版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248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80135" y="5445417"/>
            <a:ext cx="11923457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</a:rPr>
              <a:t>独家收录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台湾</a:t>
            </a:r>
            <a:r>
              <a:rPr lang="zh-CN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高校学位论文</a:t>
            </a:r>
            <a:r>
              <a:rPr lang="en-US" altLang="zh-CN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,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顶尖高校论文数</a:t>
            </a:r>
            <a:r>
              <a:rPr lang="zh-CN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占收录量</a:t>
            </a:r>
            <a:r>
              <a:rPr lang="zh-TW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TW" sz="36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90%</a:t>
            </a:r>
            <a:r>
              <a:rPr lang="zh-TW" altLang="en-US" sz="36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以上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  <a:p>
            <a:pPr algn="ctr"/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48" name="图片 10">
            <a:extLst>
              <a:ext uri="{FF2B5EF4-FFF2-40B4-BE49-F238E27FC236}">
                <a16:creationId xmlns:a16="http://schemas.microsoft.com/office/drawing/2014/main" id="{6942F4BC-8F32-1540-933E-BC3B70DB7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905135"/>
            <a:ext cx="808484" cy="808484"/>
          </a:xfrm>
          <a:prstGeom prst="rect">
            <a:avLst/>
          </a:prstGeom>
        </p:spPr>
      </p:pic>
      <p:pic>
        <p:nvPicPr>
          <p:cNvPr id="64" name="PA_图片 14">
            <a:extLst>
              <a:ext uri="{FF2B5EF4-FFF2-40B4-BE49-F238E27FC236}">
                <a16:creationId xmlns:a16="http://schemas.microsoft.com/office/drawing/2014/main" id="{26FDA541-C355-DD41-8DB0-835EADCF8A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" y="4680612"/>
            <a:ext cx="943719" cy="94371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08" y="898744"/>
            <a:ext cx="6181725" cy="261915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15883" y="1096187"/>
            <a:ext cx="5202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台湾</a:t>
            </a: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地区共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12</a:t>
            </a:r>
            <a:r>
              <a:rPr lang="zh-CN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所</a:t>
            </a:r>
            <a:r>
              <a:rPr lang="zh-CN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大学进入亚洲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Top 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100</a:t>
            </a:r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（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2020</a:t>
            </a:r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</a:rPr>
              <a:t>）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254"/>
              </p:ext>
            </p:extLst>
          </p:nvPr>
        </p:nvGraphicFramePr>
        <p:xfrm>
          <a:off x="6513256" y="2713619"/>
          <a:ext cx="5407919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5683">
                  <a:extLst>
                    <a:ext uri="{9D8B030D-6E8A-4147-A177-3AD203B41FA5}">
                      <a16:colId xmlns:a16="http://schemas.microsoft.com/office/drawing/2014/main" val="3409021654"/>
                    </a:ext>
                  </a:extLst>
                </a:gridCol>
                <a:gridCol w="2242236">
                  <a:extLst>
                    <a:ext uri="{9D8B030D-6E8A-4147-A177-3AD203B41FA5}">
                      <a16:colId xmlns:a16="http://schemas.microsoft.com/office/drawing/2014/main" val="251436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高校名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排名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9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131313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台湾大学</a:t>
                      </a:r>
                      <a:endParaRPr lang="zh-TW" alt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 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4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131313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清华大学（新竹）</a:t>
                      </a:r>
                      <a:endParaRPr lang="zh-TW" alt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32</a:t>
                      </a:r>
                      <a:endParaRPr lang="zh-TW" alt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6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131313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成功大学</a:t>
                      </a:r>
                      <a:endParaRPr lang="zh-TW" alt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  <a:endParaRPr lang="zh-TW" alt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8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40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7" y="13392"/>
            <a:ext cx="2524261" cy="23996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82332" y="377124"/>
            <a:ext cx="880479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基本科学指标数据库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基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于</a:t>
            </a:r>
            <a:r>
              <a:rPr lang="en-US" altLang="zh-CN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SCI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SSCI</a:t>
            </a:r>
            <a:r>
              <a:rPr lang="zh-CN" altLang="en-US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所</a:t>
            </a:r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收录的全球文献记录建立的计量分析数据库。</a:t>
            </a:r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ESI</a:t>
            </a:r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已成为当今世界范围内普遍用以评价高校、学术机构、国家</a:t>
            </a:r>
            <a:r>
              <a:rPr lang="en-US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地区国际学术水平及影响力的重要评价指标工具之一。</a:t>
            </a:r>
            <a:endParaRPr lang="zh-TW" alt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899120C3-5D7F-BD43-8EE5-F97A3BE84E75}"/>
              </a:ext>
            </a:extLst>
          </p:cNvPr>
          <p:cNvSpPr txBox="1"/>
          <p:nvPr/>
        </p:nvSpPr>
        <p:spPr>
          <a:xfrm>
            <a:off x="1804798" y="3190975"/>
            <a:ext cx="10270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zh-CN" altLang="en-US" sz="40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所</a:t>
            </a:r>
            <a:r>
              <a:rPr lang="zh-CN" altLang="en-US" sz="32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台湾高校</a:t>
            </a:r>
            <a:r>
              <a:rPr lang="zh-CN" altLang="en-US" sz="32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社科论</a:t>
            </a:r>
            <a:r>
              <a:rPr lang="zh-CN" altLang="en-US" sz="32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文进入全球被引用数排名</a:t>
            </a:r>
            <a:r>
              <a:rPr lang="zh-CN" altLang="en-US" sz="40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前</a:t>
            </a:r>
            <a:r>
              <a:rPr lang="en-US" altLang="zh-TW" sz="40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1%</a:t>
            </a:r>
            <a:endParaRPr lang="en-US" altLang="zh-CN" sz="3600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E5BD70C-B7F3-BD4C-A19E-E38C6E5969C8}"/>
              </a:ext>
            </a:extLst>
          </p:cNvPr>
          <p:cNvGrpSpPr/>
          <p:nvPr/>
        </p:nvGrpSpPr>
        <p:grpSpPr>
          <a:xfrm>
            <a:off x="813738" y="4402990"/>
            <a:ext cx="787730" cy="798810"/>
            <a:chOff x="6633018" y="3026546"/>
            <a:chExt cx="471094" cy="546469"/>
          </a:xfrm>
        </p:grpSpPr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C2DEB2C5-90D2-504F-BC22-D2B479DC5836}"/>
                </a:ext>
              </a:extLst>
            </p:cNvPr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220D4655-F1BD-FC4D-A378-B8F040DB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CE5BD70C-B7F3-BD4C-A19E-E38C6E5969C8}"/>
              </a:ext>
            </a:extLst>
          </p:cNvPr>
          <p:cNvGrpSpPr/>
          <p:nvPr/>
        </p:nvGrpSpPr>
        <p:grpSpPr>
          <a:xfrm>
            <a:off x="849975" y="3044363"/>
            <a:ext cx="787730" cy="798810"/>
            <a:chOff x="6633018" y="3026546"/>
            <a:chExt cx="471094" cy="546469"/>
          </a:xfrm>
        </p:grpSpPr>
        <p:sp>
          <p:nvSpPr>
            <p:cNvPr id="15" name="六边形 11">
              <a:extLst>
                <a:ext uri="{FF2B5EF4-FFF2-40B4-BE49-F238E27FC236}">
                  <a16:creationId xmlns:a16="http://schemas.microsoft.com/office/drawing/2014/main" id="{C2DEB2C5-90D2-504F-BC22-D2B479DC5836}"/>
                </a:ext>
              </a:extLst>
            </p:cNvPr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6" name="图片 30">
              <a:extLst>
                <a:ext uri="{FF2B5EF4-FFF2-40B4-BE49-F238E27FC236}">
                  <a16:creationId xmlns:a16="http://schemas.microsoft.com/office/drawing/2014/main" id="{220D4655-F1BD-FC4D-A378-B8F040DB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18" name="文本框 16">
            <a:extLst>
              <a:ext uri="{FF2B5EF4-FFF2-40B4-BE49-F238E27FC236}">
                <a16:creationId xmlns:a16="http://schemas.microsoft.com/office/drawing/2014/main" id="{47546B21-8418-4746-AAF0-7FADC99E1158}"/>
              </a:ext>
            </a:extLst>
          </p:cNvPr>
          <p:cNvSpPr txBox="1"/>
          <p:nvPr/>
        </p:nvSpPr>
        <p:spPr>
          <a:xfrm>
            <a:off x="1804798" y="4443512"/>
            <a:ext cx="6386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唯一收录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台湾大</a:t>
            </a:r>
            <a:r>
              <a:rPr lang="zh-CN" altLang="en-US" sz="40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学</a:t>
            </a:r>
            <a:r>
              <a:rPr lang="zh-CN" altLang="en-US" sz="36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学</a:t>
            </a:r>
            <a:r>
              <a:rPr lang="zh-CN" altLang="en-US" sz="36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位论文</a:t>
            </a:r>
            <a:endParaRPr lang="en-US" altLang="zh-CN" sz="3600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498650-1C86-0343-BCED-FC3E8243F1CE}"/>
              </a:ext>
            </a:extLst>
          </p:cNvPr>
          <p:cNvSpPr/>
          <p:nvPr/>
        </p:nvSpPr>
        <p:spPr>
          <a:xfrm>
            <a:off x="1896098" y="5285288"/>
            <a:ext cx="11377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3131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不容忽视的学位论文价值：</a:t>
            </a:r>
            <a:endParaRPr lang="en-US" altLang="zh-TW" sz="2800" dirty="0">
              <a:solidFill>
                <a:srgbClr val="13131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800" dirty="0">
                <a:solidFill>
                  <a:srgbClr val="13131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期刊论文原型、实验室大成果中的重要小拼图</a:t>
            </a:r>
            <a:endParaRPr lang="en-US" altLang="zh-CN" sz="2000" dirty="0">
              <a:solidFill>
                <a:srgbClr val="13131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9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8" name="任意多边形 2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5">
            <a:extLst>
              <a:ext uri="{FF2B5EF4-FFF2-40B4-BE49-F238E27FC236}">
                <a16:creationId xmlns:a16="http://schemas.microsoft.com/office/drawing/2014/main" id="{AFE9AB8B-8F38-B34A-925D-51F04049BA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923" y="1574121"/>
            <a:ext cx="4574663" cy="2736304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EE3F0028-DE90-CA41-BD1F-BEE408EE0545}"/>
              </a:ext>
            </a:extLst>
          </p:cNvPr>
          <p:cNvSpPr/>
          <p:nvPr/>
        </p:nvSpPr>
        <p:spPr>
          <a:xfrm>
            <a:off x="4583833" y="1574121"/>
            <a:ext cx="7632848" cy="27363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4" name="图片 10">
            <a:extLst>
              <a:ext uri="{FF2B5EF4-FFF2-40B4-BE49-F238E27FC236}">
                <a16:creationId xmlns:a16="http://schemas.microsoft.com/office/drawing/2014/main" id="{B784DF48-E757-4B42-A484-C0FAB6C799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150185"/>
            <a:ext cx="808484" cy="80848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DAF78F80-14DA-004B-B47C-8191DC3B4F52}"/>
              </a:ext>
            </a:extLst>
          </p:cNvPr>
          <p:cNvSpPr/>
          <p:nvPr/>
        </p:nvSpPr>
        <p:spPr>
          <a:xfrm>
            <a:off x="5979542" y="2295942"/>
            <a:ext cx="489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更新最实时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5D94B13-DAE9-1940-8010-2A372F70E640}"/>
              </a:ext>
            </a:extLst>
          </p:cNvPr>
          <p:cNvSpPr/>
          <p:nvPr/>
        </p:nvSpPr>
        <p:spPr>
          <a:xfrm>
            <a:off x="5791076" y="300557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致力提供您最新的学位论文著作</a:t>
            </a:r>
          </a:p>
        </p:txBody>
      </p:sp>
      <p:sp>
        <p:nvSpPr>
          <p:cNvPr id="37" name="文本框 16">
            <a:extLst>
              <a:ext uri="{FF2B5EF4-FFF2-40B4-BE49-F238E27FC236}">
                <a16:creationId xmlns:a16="http://schemas.microsoft.com/office/drawing/2014/main" id="{59EA14A5-C9D7-0841-9108-F01011AA5F01}"/>
              </a:ext>
            </a:extLst>
          </p:cNvPr>
          <p:cNvSpPr txBox="1"/>
          <p:nvPr/>
        </p:nvSpPr>
        <p:spPr>
          <a:xfrm>
            <a:off x="2448674" y="4560987"/>
            <a:ext cx="713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学位论文最新已更新至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7F42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2020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7F42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17F42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6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17F42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月份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7F42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17F42"/>
              </a:solidFill>
              <a:effectLst/>
              <a:uLnTx/>
              <a:uFillTx/>
              <a:latin typeface="微软雅黑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4" name="PA_图片 14">
            <a:extLst>
              <a:ext uri="{FF2B5EF4-FFF2-40B4-BE49-F238E27FC236}">
                <a16:creationId xmlns:a16="http://schemas.microsoft.com/office/drawing/2014/main" id="{36FC6AAA-5844-6F49-9CFD-50EA480043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4" y="5271517"/>
            <a:ext cx="829664" cy="829664"/>
          </a:xfrm>
          <a:prstGeom prst="rect">
            <a:avLst/>
          </a:prstGeom>
        </p:spPr>
      </p:pic>
      <p:sp>
        <p:nvSpPr>
          <p:cNvPr id="21" name="文本框 42"/>
          <p:cNvSpPr txBox="1"/>
          <p:nvPr/>
        </p:nvSpPr>
        <p:spPr>
          <a:xfrm>
            <a:off x="1058871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独家收录内容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418" y="5145762"/>
            <a:ext cx="6872248" cy="169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6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>
            <a:extLst>
              <a:ext uri="{FF2B5EF4-FFF2-40B4-BE49-F238E27FC236}">
                <a16:creationId xmlns:a16="http://schemas.microsoft.com/office/drawing/2014/main" id="{76C2FB9F-B66C-7E47-A761-D6BE41A0BED5}"/>
              </a:ext>
            </a:extLst>
          </p:cNvPr>
          <p:cNvSpPr/>
          <p:nvPr/>
        </p:nvSpPr>
        <p:spPr>
          <a:xfrm>
            <a:off x="6549268" y="3466117"/>
            <a:ext cx="495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+mn-ea"/>
              </a:rPr>
              <a:t>投稿信息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—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平台提供投稿须知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79" y="2838867"/>
            <a:ext cx="10178869" cy="39349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79" y="1581567"/>
            <a:ext cx="10178869" cy="1257300"/>
          </a:xfrm>
          <a:prstGeom prst="rect">
            <a:avLst/>
          </a:prstGeom>
        </p:spPr>
      </p:pic>
      <p:sp>
        <p:nvSpPr>
          <p:cNvPr id="7" name="文本框 75"/>
          <p:cNvSpPr txBox="1"/>
          <p:nvPr/>
        </p:nvSpPr>
        <p:spPr>
          <a:xfrm>
            <a:off x="1009217" y="387756"/>
            <a:ext cx="1028839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重要系统功能：平台独家开通</a:t>
            </a:r>
            <a:r>
              <a:rPr lang="en-US" altLang="zh-CN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CSSCI</a:t>
            </a:r>
            <a:r>
              <a:rPr lang="zh-CN" alt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投稿信息通道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68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990878" y="3239044"/>
            <a:ext cx="8115564" cy="2777924"/>
            <a:chOff x="1954411" y="1584472"/>
            <a:chExt cx="8620125" cy="355867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4411" y="2961919"/>
              <a:ext cx="8620125" cy="218122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4411" y="1584472"/>
              <a:ext cx="8620125" cy="1377447"/>
            </a:xfrm>
            <a:prstGeom prst="rect">
              <a:avLst/>
            </a:prstGeom>
          </p:spPr>
        </p:pic>
      </p:grpSp>
      <p:sp>
        <p:nvSpPr>
          <p:cNvPr id="4" name="文本框 75"/>
          <p:cNvSpPr txBox="1"/>
          <p:nvPr/>
        </p:nvSpPr>
        <p:spPr>
          <a:xfrm>
            <a:off x="1584644" y="646052"/>
            <a:ext cx="817430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</a:rPr>
              <a:t>重要系统功能：新增</a:t>
            </a:r>
            <a:r>
              <a:rPr lang="en-US" altLang="zh-CN" sz="3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</a:rPr>
              <a:t>CARSI</a:t>
            </a:r>
            <a:r>
              <a:rPr lang="zh-CN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</a:rPr>
              <a:t>连接通道</a:t>
            </a:r>
            <a:endParaRPr lang="zh-CN" altLang="en-US" sz="36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5" y="1418912"/>
            <a:ext cx="10679860" cy="14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147343" y="1494287"/>
            <a:ext cx="7510723" cy="5251924"/>
            <a:chOff x="1178276" y="1110775"/>
            <a:chExt cx="9441429" cy="5412748"/>
          </a:xfrm>
        </p:grpSpPr>
        <p:grpSp>
          <p:nvGrpSpPr>
            <p:cNvPr id="3" name="群組 2"/>
            <p:cNvGrpSpPr/>
            <p:nvPr/>
          </p:nvGrpSpPr>
          <p:grpSpPr>
            <a:xfrm>
              <a:off x="1178276" y="1110775"/>
              <a:ext cx="9441429" cy="5412748"/>
              <a:chOff x="412942" y="984237"/>
              <a:chExt cx="9441429" cy="5412748"/>
            </a:xfrm>
          </p:grpSpPr>
          <p:sp>
            <p:nvSpPr>
              <p:cNvPr id="5" name="Oval 2@|1FFC:192|FBC:16777215|LFC:192|LBC:16777215"/>
              <p:cNvSpPr/>
              <p:nvPr/>
            </p:nvSpPr>
            <p:spPr bwMode="auto">
              <a:xfrm>
                <a:off x="4136232" y="2525463"/>
                <a:ext cx="2116137" cy="21177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315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35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412942" y="984237"/>
                <a:ext cx="3733270" cy="5412748"/>
                <a:chOff x="1621958" y="983046"/>
                <a:chExt cx="3733270" cy="5412748"/>
              </a:xfrm>
            </p:grpSpPr>
            <p:sp>
              <p:nvSpPr>
                <p:cNvPr id="14" name="Oval 38@|1FFC:3675918|FBC:16777215|LFC:192|LBC:16777215"/>
                <p:cNvSpPr/>
                <p:nvPr/>
              </p:nvSpPr>
              <p:spPr bwMode="auto">
                <a:xfrm>
                  <a:off x="1621958" y="2079060"/>
                  <a:ext cx="3288679" cy="132714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315B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5400" b="1" dirty="0" smtClean="0">
                      <a:solidFill>
                        <a:srgbClr val="002060"/>
                      </a:solidFill>
                    </a:rPr>
                    <a:t>65</a:t>
                  </a:r>
                  <a:r>
                    <a:rPr lang="zh-CN" altLang="en-US" sz="3991" dirty="0" smtClean="0">
                      <a:solidFill>
                        <a:srgbClr val="002060"/>
                      </a:solidFill>
                    </a:rPr>
                    <a:t>万</a:t>
                  </a:r>
                  <a:r>
                    <a:rPr lang="zh-CN" altLang="en-US" sz="2177" spc="-63" dirty="0">
                      <a:solidFill>
                        <a:srgbClr val="002060"/>
                      </a:solidFill>
                    </a:rPr>
                    <a:t>篇</a:t>
                  </a:r>
                  <a:endParaRPr lang="en-US" altLang="zh-TW" sz="3265" spc="-63" dirty="0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15" name="Straight Connector 5@|9FFC:0|FBC:0|LFC:192|LBC:16777215"/>
                <p:cNvCxnSpPr/>
                <p:nvPr/>
              </p:nvCxnSpPr>
              <p:spPr bwMode="auto">
                <a:xfrm>
                  <a:off x="4910636" y="2937825"/>
                  <a:ext cx="444592" cy="190366"/>
                </a:xfrm>
                <a:prstGeom prst="line">
                  <a:avLst/>
                </a:prstGeom>
                <a:ln w="57150">
                  <a:solidFill>
                    <a:srgbClr val="315B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3@|17FFC:16777215|FBC:16777215|LFC:16777215|LBC:16777215"/>
                <p:cNvSpPr txBox="1"/>
                <p:nvPr/>
              </p:nvSpPr>
              <p:spPr bwMode="auto">
                <a:xfrm>
                  <a:off x="2401485" y="983046"/>
                  <a:ext cx="2509150" cy="9782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CN" altLang="en-US" sz="3628" b="1" dirty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最大</a:t>
                  </a:r>
                  <a:r>
                    <a:rPr lang="zh-TW" altLang="en-US" sz="2540" dirty="0">
                      <a:latin typeface="微軟正黑體" pitchFamily="34" charset="-120"/>
                      <a:ea typeface="微軟正黑體" pitchFamily="34" charset="-120"/>
                    </a:rPr>
                    <a:t>台湾</a:t>
                  </a:r>
                  <a:r>
                    <a:rPr lang="zh-CN" altLang="en-US" sz="2540" dirty="0">
                      <a:latin typeface="微軟正黑體" pitchFamily="34" charset="-120"/>
                      <a:ea typeface="微軟正黑體" pitchFamily="34" charset="-120"/>
                    </a:rPr>
                    <a:t>学术文献收录量</a:t>
                  </a:r>
                  <a:endParaRPr lang="en-US" altLang="zh-CN" sz="3265" b="1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cxnSp>
              <p:nvCxnSpPr>
                <p:cNvPr id="17" name="Straight Connector 44@|9FFC:0|FBC:0|LFC:192|LBC:16777215"/>
                <p:cNvCxnSpPr/>
                <p:nvPr/>
              </p:nvCxnSpPr>
              <p:spPr bwMode="auto">
                <a:xfrm flipV="1">
                  <a:off x="4982166" y="4120741"/>
                  <a:ext cx="373062" cy="246062"/>
                </a:xfrm>
                <a:prstGeom prst="line">
                  <a:avLst/>
                </a:prstGeom>
                <a:ln w="57150">
                  <a:solidFill>
                    <a:srgbClr val="315B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3@|17FFC:16777215|FBC:16777215|LFC:16777215|LBC:16777215"/>
                <p:cNvSpPr txBox="1"/>
                <p:nvPr/>
              </p:nvSpPr>
              <p:spPr bwMode="auto">
                <a:xfrm>
                  <a:off x="2487769" y="5475118"/>
                  <a:ext cx="2680928" cy="9206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CN" altLang="en-US" sz="3265" b="1" dirty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丰富</a:t>
                  </a:r>
                  <a:r>
                    <a:rPr lang="zh-CN" altLang="en-US" sz="2540" dirty="0" smtClean="0">
                      <a:latin typeface="微軟正黑體" pitchFamily="34" charset="-120"/>
                      <a:ea typeface="微軟正黑體" pitchFamily="34" charset="-120"/>
                    </a:rPr>
                    <a:t>台</a:t>
                  </a:r>
                  <a:r>
                    <a:rPr lang="zh-CN" altLang="en-US" sz="2540" dirty="0">
                      <a:latin typeface="微軟正黑體" pitchFamily="34" charset="-120"/>
                      <a:ea typeface="微軟正黑體" pitchFamily="34" charset="-120"/>
                    </a:rPr>
                    <a:t>湾</a:t>
                  </a:r>
                  <a:endParaRPr lang="en-US" altLang="zh-CN" sz="2540" dirty="0">
                    <a:latin typeface="微軟正黑體" pitchFamily="34" charset="-120"/>
                    <a:ea typeface="微軟正黑體" pitchFamily="34" charset="-120"/>
                  </a:endParaRPr>
                </a:p>
                <a:p>
                  <a:r>
                    <a:rPr lang="zh-CN" altLang="en-US" sz="2540" dirty="0">
                      <a:latin typeface="微軟正黑體" pitchFamily="34" charset="-120"/>
                      <a:ea typeface="微軟正黑體" pitchFamily="34" charset="-120"/>
                    </a:rPr>
                    <a:t>学位论文收录</a:t>
                  </a:r>
                  <a:endParaRPr lang="en-US" altLang="zh-TW" sz="2540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9" name="Oval 38@|1FFC:3675918|FBC:16777215|LFC:192|LBC:16777215"/>
                <p:cNvSpPr/>
                <p:nvPr/>
              </p:nvSpPr>
              <p:spPr bwMode="auto">
                <a:xfrm>
                  <a:off x="1621958" y="3989890"/>
                  <a:ext cx="3438402" cy="132714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315B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4800" b="1" dirty="0" smtClean="0">
                      <a:solidFill>
                        <a:srgbClr val="002060"/>
                      </a:solidFill>
                    </a:rPr>
                    <a:t>15</a:t>
                  </a:r>
                  <a:r>
                    <a:rPr lang="zh-CN" altLang="en-US" sz="3935" dirty="0" smtClean="0">
                      <a:solidFill>
                        <a:srgbClr val="002060"/>
                      </a:solidFill>
                    </a:rPr>
                    <a:t>万</a:t>
                  </a:r>
                  <a:r>
                    <a:rPr lang="zh-CN" altLang="en-US" sz="2902" dirty="0">
                      <a:solidFill>
                        <a:srgbClr val="002060"/>
                      </a:solidFill>
                    </a:rPr>
                    <a:t>篇</a:t>
                  </a:r>
                  <a:endParaRPr lang="en-US" sz="3935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7" name="群組 6"/>
              <p:cNvGrpSpPr/>
              <p:nvPr/>
            </p:nvGrpSpPr>
            <p:grpSpPr>
              <a:xfrm>
                <a:off x="6094809" y="984237"/>
                <a:ext cx="3759562" cy="5035318"/>
                <a:chOff x="6094809" y="984237"/>
                <a:chExt cx="3759562" cy="5035318"/>
              </a:xfrm>
            </p:grpSpPr>
            <p:cxnSp>
              <p:nvCxnSpPr>
                <p:cNvPr id="8" name="Straight Connector 46@|9FFC:0|FBC:0|LFC:192|LBC:16777215"/>
                <p:cNvCxnSpPr/>
                <p:nvPr/>
              </p:nvCxnSpPr>
              <p:spPr bwMode="auto">
                <a:xfrm flipV="1">
                  <a:off x="6270654" y="3034199"/>
                  <a:ext cx="476987" cy="156314"/>
                </a:xfrm>
                <a:prstGeom prst="line">
                  <a:avLst/>
                </a:prstGeom>
                <a:ln w="57150">
                  <a:solidFill>
                    <a:srgbClr val="315B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13@|17FFC:16777215|FBC:16777215|LFC:16777215|LBC:16777215"/>
                <p:cNvSpPr txBox="1"/>
                <p:nvPr/>
              </p:nvSpPr>
              <p:spPr bwMode="auto">
                <a:xfrm>
                  <a:off x="6685398" y="984237"/>
                  <a:ext cx="2991530" cy="9206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/>
                  <a:r>
                    <a:rPr lang="zh-CN" altLang="en-US" sz="3265" b="1" dirty="0" smtClean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近</a:t>
                  </a:r>
                  <a:r>
                    <a:rPr lang="en-US" altLang="zh-CN" sz="3265" b="1" dirty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9</a:t>
                  </a:r>
                  <a:r>
                    <a:rPr lang="zh-TW" altLang="en-US" sz="3265" b="1" dirty="0" smtClean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成</a:t>
                  </a:r>
                  <a:r>
                    <a:rPr lang="zh-TW" altLang="en-US" sz="2540" dirty="0" smtClean="0">
                      <a:latin typeface="微軟正黑體" pitchFamily="34" charset="-120"/>
                      <a:ea typeface="微軟正黑體" pitchFamily="34" charset="-120"/>
                    </a:rPr>
                    <a:t>台湾</a:t>
                  </a:r>
                  <a:r>
                    <a:rPr lang="zh-TW" altLang="en-US" sz="2540" dirty="0">
                      <a:latin typeface="微軟正黑體" pitchFamily="34" charset="-120"/>
                      <a:ea typeface="微軟正黑體" pitchFamily="34" charset="-120"/>
                    </a:rPr>
                    <a:t>人社核心</a:t>
                  </a:r>
                  <a:r>
                    <a:rPr lang="zh-CN" altLang="en-US" sz="2540" dirty="0">
                      <a:latin typeface="微軟正黑體" pitchFamily="34" charset="-120"/>
                      <a:ea typeface="微軟正黑體" pitchFamily="34" charset="-120"/>
                    </a:rPr>
                    <a:t>期</a:t>
                  </a:r>
                  <a:r>
                    <a:rPr lang="zh-TW" altLang="en-US" sz="2540" dirty="0">
                      <a:latin typeface="微軟正黑體" pitchFamily="34" charset="-120"/>
                      <a:ea typeface="微軟正黑體" pitchFamily="34" charset="-120"/>
                    </a:rPr>
                    <a:t>刊收录</a:t>
                  </a:r>
                  <a:endParaRPr lang="en-US" altLang="zh-TW" sz="2540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cxnSp>
              <p:nvCxnSpPr>
                <p:cNvPr id="10" name="Straight Connector 48@|9FFC:0|FBC:0|LFC:192|LBC:16777215"/>
                <p:cNvCxnSpPr/>
                <p:nvPr/>
              </p:nvCxnSpPr>
              <p:spPr bwMode="auto">
                <a:xfrm>
                  <a:off x="6094809" y="4274016"/>
                  <a:ext cx="414338" cy="246062"/>
                </a:xfrm>
                <a:prstGeom prst="line">
                  <a:avLst/>
                </a:prstGeom>
                <a:ln w="57150">
                  <a:solidFill>
                    <a:srgbClr val="315B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3@|17FFC:16777215|FBC:16777215|LFC:16777215|LBC:16777215"/>
                <p:cNvSpPr txBox="1"/>
                <p:nvPr/>
              </p:nvSpPr>
              <p:spPr bwMode="auto">
                <a:xfrm>
                  <a:off x="6947306" y="5501724"/>
                  <a:ext cx="2729623" cy="51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TW" altLang="en-US" sz="3265" b="1" dirty="0">
                      <a:solidFill>
                        <a:srgbClr val="FF0000"/>
                      </a:solidFill>
                      <a:latin typeface="微軟正黑體" pitchFamily="34" charset="-120"/>
                      <a:ea typeface="微軟正黑體" pitchFamily="34" charset="-120"/>
                    </a:rPr>
                    <a:t>最多</a:t>
                  </a:r>
                  <a:r>
                    <a:rPr lang="zh-CN" altLang="en-US" sz="2540" dirty="0">
                      <a:latin typeface="微軟正黑體" pitchFamily="34" charset="-120"/>
                      <a:ea typeface="微軟正黑體" pitchFamily="34" charset="-120"/>
                    </a:rPr>
                    <a:t>全球</a:t>
                  </a:r>
                  <a:r>
                    <a:rPr lang="zh-TW" altLang="en-US" sz="2540" dirty="0">
                      <a:latin typeface="微軟正黑體" pitchFamily="34" charset="-120"/>
                      <a:ea typeface="微軟正黑體" pitchFamily="34" charset="-120"/>
                    </a:rPr>
                    <a:t>客户</a:t>
                  </a:r>
                </a:p>
              </p:txBody>
            </p:sp>
            <p:sp>
              <p:nvSpPr>
                <p:cNvPr id="12" name="Oval 38@|1FFC:3675918|FBC:16777215|LFC:192|LBC:16777215"/>
                <p:cNvSpPr/>
                <p:nvPr/>
              </p:nvSpPr>
              <p:spPr bwMode="auto">
                <a:xfrm>
                  <a:off x="6685399" y="2074122"/>
                  <a:ext cx="3168972" cy="132714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315B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4354" b="1" dirty="0" smtClean="0">
                      <a:solidFill>
                        <a:srgbClr val="002060"/>
                      </a:solidFill>
                    </a:rPr>
                    <a:t>90</a:t>
                  </a:r>
                  <a:r>
                    <a:rPr lang="en-US" altLang="zh-CN" sz="4354" b="1" dirty="0">
                      <a:solidFill>
                        <a:srgbClr val="002060"/>
                      </a:solidFill>
                    </a:rPr>
                    <a:t>%</a:t>
                  </a:r>
                  <a:endParaRPr lang="en-US" altLang="zh-TW" sz="399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" name="Oval 38@|1FFC:3675918|FBC:16777215|LFC:192|LBC:16777215"/>
                <p:cNvSpPr/>
                <p:nvPr/>
              </p:nvSpPr>
              <p:spPr bwMode="auto">
                <a:xfrm>
                  <a:off x="6602655" y="3991082"/>
                  <a:ext cx="3251716" cy="1327149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315B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4354" b="1" dirty="0">
                      <a:solidFill>
                        <a:srgbClr val="002060"/>
                      </a:solidFill>
                    </a:rPr>
                    <a:t>1000</a:t>
                  </a:r>
                  <a:r>
                    <a:rPr lang="zh-CN" altLang="en-US" sz="3628" b="1" dirty="0">
                      <a:solidFill>
                        <a:srgbClr val="002060"/>
                      </a:solidFill>
                    </a:rPr>
                    <a:t>家</a:t>
                  </a:r>
                  <a:endParaRPr lang="en-US" altLang="zh-TW" sz="3265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" name="文字方塊 3"/>
            <p:cNvSpPr txBox="1"/>
            <p:nvPr/>
          </p:nvSpPr>
          <p:spPr>
            <a:xfrm>
              <a:off x="4911545" y="3317051"/>
              <a:ext cx="1937049" cy="61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65" b="1" dirty="0">
                  <a:solidFill>
                    <a:srgbClr val="002060"/>
                  </a:solidFill>
                </a:rPr>
                <a:t>最权威</a:t>
              </a:r>
              <a:endParaRPr lang="zh-TW" altLang="en-US" sz="3265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组合 1"/>
          <p:cNvGrpSpPr>
            <a:grpSpLocks/>
          </p:cNvGrpSpPr>
          <p:nvPr/>
        </p:nvGrpSpPr>
        <p:grpSpPr bwMode="auto">
          <a:xfrm>
            <a:off x="5463946" y="1892179"/>
            <a:ext cx="1005476" cy="1097541"/>
            <a:chOff x="1264341" y="2206703"/>
            <a:chExt cx="1983977" cy="2028404"/>
          </a:xfrm>
        </p:grpSpPr>
        <p:sp>
          <p:nvSpPr>
            <p:cNvPr id="22" name="Shape 4113@|5FFC:192|FBC:16777215|LFC:16777215|LBC:16777215"/>
            <p:cNvSpPr/>
            <p:nvPr/>
          </p:nvSpPr>
          <p:spPr>
            <a:xfrm>
              <a:off x="1264341" y="2206703"/>
              <a:ext cx="1983977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4554" tIns="34554" rIns="34554" bIns="34554" anchor="ctr"/>
            <a:lstStyle/>
            <a:p>
              <a:pPr defTabSz="552825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51" kern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787221" y="2692943"/>
              <a:ext cx="1057909" cy="54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551468"/>
              <a:r>
                <a:rPr lang="en-GB" altLang="zh-CN" sz="2449" b="1" dirty="0">
                  <a:solidFill>
                    <a:srgbClr val="FFFFFF"/>
                  </a:solidFill>
                  <a:latin typeface="微软雅黑" pitchFamily="34" charset="-122"/>
                </a:rPr>
                <a:t>1</a:t>
              </a: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510521" y="300909"/>
            <a:ext cx="95091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CN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湾的知网，差缺补漏中文资源最佳选择</a:t>
            </a: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9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4788" y="3308350"/>
            <a:ext cx="678170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</a:t>
            </a:r>
            <a:r>
              <a:rPr kumimoji="0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据</a:t>
            </a: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库的应用：助力科研</a:t>
            </a:r>
            <a:endParaRPr kumimoji="0"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83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 dirty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|</a:t>
            </a:r>
            <a:endParaRPr kumimoji="0" lang="zh-CN" altLang="en-US" sz="5400" dirty="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758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 dirty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2</a:t>
            </a:r>
            <a:endParaRPr kumimoji="0" lang="zh-CN" altLang="en-US" sz="880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 dirty="0">
                <a:solidFill>
                  <a:schemeClr val="accent1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2</a:t>
            </a:r>
            <a:endParaRPr kumimoji="0" lang="zh-CN" altLang="en-US" sz="8800">
              <a:solidFill>
                <a:schemeClr val="accent1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6" name="圖片 5" descr="ALCN平台LOGO(簡)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4279" y="1901823"/>
            <a:ext cx="5944358" cy="6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93387" y="0"/>
            <a:ext cx="997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安</a:t>
            </a:r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财图书馆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电</a:t>
            </a:r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子资源平台</a:t>
            </a:r>
            <a:r>
              <a:rPr lang="en-US" altLang="zh-CN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中文数据库</a:t>
            </a:r>
            <a:r>
              <a:rPr lang="en-US" altLang="zh-CN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编</a:t>
            </a:r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号</a:t>
            </a:r>
            <a:r>
              <a:rPr lang="en-US" altLang="zh-CN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endParaRPr lang="zh-TW" altLang="en-US" sz="36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84" y="767130"/>
            <a:ext cx="9066690" cy="59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-27614"/>
            <a:ext cx="11231880" cy="67794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8318" y="1358212"/>
            <a:ext cx="5950817" cy="530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42394" y="4791982"/>
            <a:ext cx="1576615" cy="530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003189" y="2261104"/>
            <a:ext cx="1161568" cy="423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002866" y="3698911"/>
            <a:ext cx="1161568" cy="423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8694" y="266736"/>
            <a:ext cx="4011612" cy="430213"/>
            <a:chOff x="2959416" y="3179980"/>
            <a:chExt cx="4010536" cy="430808"/>
          </a:xfrm>
        </p:grpSpPr>
        <p:sp>
          <p:nvSpPr>
            <p:cNvPr id="26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3600" b="1" dirty="0" smtClean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数</a:t>
              </a:r>
              <a:r>
                <a:rPr kumimoji="0" lang="zh-CN" altLang="en-US" sz="3600" b="1" smtClean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据库用</a:t>
              </a:r>
              <a:r>
                <a:rPr kumimoji="0" lang="zh-CN" altLang="en-US" sz="3600" b="1" dirty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户</a:t>
              </a:r>
            </a:p>
          </p:txBody>
        </p:sp>
      </p:grpSp>
      <p:grpSp>
        <p:nvGrpSpPr>
          <p:cNvPr id="31749" name="群組 1"/>
          <p:cNvGrpSpPr>
            <a:grpSpLocks/>
          </p:cNvGrpSpPr>
          <p:nvPr/>
        </p:nvGrpSpPr>
        <p:grpSpPr bwMode="auto">
          <a:xfrm>
            <a:off x="462987" y="2500132"/>
            <a:ext cx="11053823" cy="4357868"/>
            <a:chOff x="1014390" y="530171"/>
            <a:chExt cx="8808459" cy="5136920"/>
          </a:xfrm>
        </p:grpSpPr>
        <p:pic>
          <p:nvPicPr>
            <p:cNvPr id="31751" name="Picture 6" descr="University of Melbourne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069" y="4799273"/>
              <a:ext cx="2088232" cy="54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7" descr="University of Oxford 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26" y="1339039"/>
              <a:ext cx="208823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8" descr="Staatsbibliothek zu Berlin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22" y="2059119"/>
              <a:ext cx="187220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11" descr="Princeton Universit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259" y="1339039"/>
              <a:ext cx="180020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2" descr="George Washington University 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27" y="2059119"/>
              <a:ext cx="223224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4" descr="University of Alberta Libraries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72" y="5049742"/>
              <a:ext cx="16192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15" descr="University of California, Berkeley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274" y="631854"/>
              <a:ext cx="1872205" cy="58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16" descr="University of California,  Davis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377" y="2851208"/>
              <a:ext cx="1800225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17" descr="University of California,  Irvine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161" y="3499279"/>
              <a:ext cx="180022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8" descr="University of California,  Los Ange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876" y="3292380"/>
              <a:ext cx="1368425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19" descr="University of California,  Merced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27" y="2851207"/>
              <a:ext cx="180022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20" descr="University of California,  Riverside"/>
            <p:cNvPicPr preferRelativeResize="0"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385" y="3499279"/>
              <a:ext cx="1800225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21" descr="University of California,  San Diego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161" y="2851208"/>
              <a:ext cx="1800225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22" descr="University of California,  Santa Barbar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658" y="3292380"/>
              <a:ext cx="14398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24"/>
            <p:cNvPicPr preferRelativeResize="0"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763" y="618959"/>
              <a:ext cx="180020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Picture 27"/>
            <p:cNvPicPr preferRelativeResize="0"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290" y="2059119"/>
              <a:ext cx="187220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Picture 29" descr="Columbia Uni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466" y="1339039"/>
              <a:ext cx="45365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圖片 2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8" b="7678"/>
            <a:stretch>
              <a:fillRect/>
            </a:stretch>
          </p:blipFill>
          <p:spPr bwMode="auto">
            <a:xfrm>
              <a:off x="5427498" y="606661"/>
              <a:ext cx="2232248" cy="6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圖片 2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390" y="530171"/>
              <a:ext cx="2396885" cy="6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0" name="圖片 2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61" y="3383912"/>
              <a:ext cx="1800200" cy="6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1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31" y="4132195"/>
              <a:ext cx="2772320" cy="77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2" name="Picture 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57" y="4132195"/>
              <a:ext cx="3429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Picture 5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524" y="4072443"/>
              <a:ext cx="22193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019" y="5025041"/>
              <a:ext cx="1781175" cy="6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5" name="Picture 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90" y="5028916"/>
              <a:ext cx="1933575" cy="48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6" name="Picture 8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069" y="2038994"/>
              <a:ext cx="1588064" cy="1192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文字方塊 31"/>
          <p:cNvSpPr txBox="1">
            <a:spLocks noChangeArrowheads="1"/>
          </p:cNvSpPr>
          <p:nvPr/>
        </p:nvSpPr>
        <p:spPr bwMode="auto">
          <a:xfrm>
            <a:off x="0" y="861975"/>
            <a:ext cx="11945072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kumimoji="0" lang="zh-CN" altLang="en-US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国家</a:t>
            </a:r>
            <a:r>
              <a:rPr kumimoji="0" lang="en-US" altLang="zh-CN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/</a:t>
            </a:r>
            <a:r>
              <a:rPr kumimoji="0" lang="zh-CN" altLang="en-US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地区</a:t>
            </a:r>
            <a:r>
              <a:rPr kumimoji="0" lang="zh-CN" altLang="en-US" sz="2400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：两岸三地、东南亚、大洋洲、欧</a:t>
            </a:r>
            <a:r>
              <a:rPr kumimoji="0" lang="zh-CN" altLang="en-US" sz="2400" dirty="0" smtClean="0">
                <a:latin typeface="微软雅黑" panose="020B0503020204020204" pitchFamily="34" charset="-122"/>
                <a:ea typeface="華康新特明體(P)"/>
                <a:cs typeface="華康新特明體(P)"/>
              </a:rPr>
              <a:t>美</a:t>
            </a:r>
            <a:endParaRPr kumimoji="0" lang="en-US" altLang="zh-CN" sz="2400" dirty="0">
              <a:latin typeface="微软雅黑" panose="020B0503020204020204" pitchFamily="34" charset="-122"/>
              <a:ea typeface="華康新特明體(P)"/>
              <a:cs typeface="華康新特明體(P)"/>
            </a:endParaRPr>
          </a:p>
          <a:p>
            <a:pPr lvl="1" eaLnBrk="1" hangingPunct="1">
              <a:spcBef>
                <a:spcPct val="20000"/>
              </a:spcBef>
            </a:pPr>
            <a:r>
              <a:rPr kumimoji="0" lang="zh-CN" altLang="en-US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用户类型</a:t>
            </a:r>
            <a:r>
              <a:rPr kumimoji="0" lang="zh-CN" altLang="en-US" sz="2400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：</a:t>
            </a:r>
            <a:r>
              <a:rPr kumimoji="0" lang="zh-CN" altLang="en-US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高校院所</a:t>
            </a:r>
            <a:r>
              <a:rPr kumimoji="0" lang="zh-CN" altLang="en-US" sz="2400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、医院、公共馆</a:t>
            </a:r>
            <a:r>
              <a:rPr kumimoji="0" lang="zh-CN" altLang="en-US" sz="2400" dirty="0" smtClean="0">
                <a:latin typeface="微软雅黑" panose="020B0503020204020204" pitchFamily="34" charset="-122"/>
                <a:ea typeface="華康新特明體(P)"/>
                <a:cs typeface="華康新特明體(P)"/>
              </a:rPr>
              <a:t>、机</a:t>
            </a:r>
            <a:r>
              <a:rPr kumimoji="0" lang="zh-CN" altLang="en-US" sz="2400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构</a:t>
            </a:r>
            <a:r>
              <a:rPr kumimoji="0" lang="zh-CN" altLang="en-US" sz="2400" dirty="0" smtClean="0">
                <a:latin typeface="微软雅黑" panose="020B0503020204020204" pitchFamily="34" charset="-122"/>
                <a:ea typeface="華康新特明體(P)"/>
                <a:cs typeface="華康新特明體(P)"/>
              </a:rPr>
              <a:t>等，台湾地区高校</a:t>
            </a:r>
            <a:r>
              <a:rPr kumimoji="0" lang="zh-CN" altLang="en-US" sz="2400" b="1" dirty="0" smtClean="0">
                <a:solidFill>
                  <a:srgbClr val="002060"/>
                </a:solidFill>
                <a:latin typeface="+mn-ea"/>
                <a:ea typeface="+mn-ea"/>
              </a:rPr>
              <a:t>市</a:t>
            </a:r>
            <a:r>
              <a:rPr kumimoji="0" lang="zh-CN" altLang="zh-CN" sz="2400" b="1" dirty="0" smtClean="0">
                <a:solidFill>
                  <a:srgbClr val="002060"/>
                </a:solidFill>
                <a:latin typeface="+mn-ea"/>
                <a:ea typeface="+mn-ea"/>
              </a:rPr>
              <a:t>占率</a:t>
            </a:r>
            <a:r>
              <a:rPr kumimoji="0" lang="en-US" altLang="zh-CN" sz="2400" b="1" dirty="0" smtClean="0">
                <a:solidFill>
                  <a:srgbClr val="002060"/>
                </a:solidFill>
                <a:latin typeface="+mn-ea"/>
                <a:ea typeface="+mn-ea"/>
              </a:rPr>
              <a:t>100%</a:t>
            </a:r>
            <a:endParaRPr kumimoji="0"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華康新特明體(P)"/>
              <a:cs typeface="華康新特明體(P)"/>
            </a:endParaRPr>
          </a:p>
          <a:p>
            <a:pPr lvl="1" eaLnBrk="1" hangingPunct="1">
              <a:spcBef>
                <a:spcPct val="20000"/>
              </a:spcBef>
            </a:pPr>
            <a:r>
              <a:rPr kumimoji="0" lang="zh-CN" altLang="en-US" sz="2400" b="1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用户数量</a:t>
            </a:r>
            <a:r>
              <a:rPr kumimoji="0" lang="zh-CN" altLang="en-US" sz="2400" dirty="0">
                <a:latin typeface="微软雅黑" panose="020B0503020204020204" pitchFamily="34" charset="-122"/>
                <a:ea typeface="華康新特明體(P)"/>
                <a:cs typeface="華康新特明體(P)"/>
              </a:rPr>
              <a:t>：</a:t>
            </a:r>
            <a:r>
              <a:rPr kumimoji="0" lang="en-US" altLang="zh-CN" sz="3200" dirty="0" smtClean="0">
                <a:latin typeface="微软雅黑" panose="020B0503020204020204" pitchFamily="34" charset="-122"/>
                <a:ea typeface="華康新特明體(P)"/>
                <a:cs typeface="華康新特明體(P)"/>
              </a:rPr>
              <a:t>1000</a:t>
            </a:r>
            <a:r>
              <a:rPr kumimoji="0" lang="zh-CN" altLang="en-US" sz="2400" dirty="0" smtClean="0">
                <a:latin typeface="微软雅黑" panose="020B0503020204020204" pitchFamily="34" charset="-122"/>
                <a:ea typeface="華康新特明體(P)"/>
                <a:cs typeface="華康新特明體(P)"/>
              </a:rPr>
              <a:t>家</a:t>
            </a: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華康新特明體(P)"/>
            </a:endParaRPr>
          </a:p>
        </p:txBody>
      </p:sp>
    </p:spTree>
    <p:extLst>
      <p:ext uri="{BB962C8B-B14F-4D97-AF65-F5344CB8AC3E}">
        <p14:creationId xmlns:p14="http://schemas.microsoft.com/office/powerpoint/2010/main" val="3175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-27614"/>
            <a:ext cx="11231880" cy="67794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63467" y="851273"/>
            <a:ext cx="2941535" cy="604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596772"/>
            <a:ext cx="11231880" cy="6155071"/>
          </a:xfrm>
          <a:prstGeom prst="rect">
            <a:avLst/>
          </a:prstGeom>
        </p:spPr>
      </p:pic>
      <p:sp>
        <p:nvSpPr>
          <p:cNvPr id="10" name="文本框 26"/>
          <p:cNvSpPr txBox="1"/>
          <p:nvPr>
            <p:custDataLst>
              <p:tags r:id="rId1"/>
            </p:custDataLst>
          </p:nvPr>
        </p:nvSpPr>
        <p:spPr bwMode="auto">
          <a:xfrm>
            <a:off x="170692" y="104172"/>
            <a:ext cx="7523035" cy="368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运用：三种检索选择（详细度：高级</a:t>
            </a:r>
            <a:r>
              <a:rPr kumimoji="0" lang="en-US" altLang="zh-CN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kumimoji="0" lang="zh-CN" alt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更多</a:t>
            </a:r>
            <a:r>
              <a:rPr kumimoji="0" lang="en-US" altLang="zh-CN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kumimoji="0" lang="zh-CN" alt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检索框）</a:t>
            </a:r>
            <a:endParaRPr kumimoji="0" lang="zh-CN" alt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78309" y="2081134"/>
            <a:ext cx="94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076223" y="1977470"/>
            <a:ext cx="94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04359" y="1746638"/>
            <a:ext cx="94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36717" y="1946410"/>
            <a:ext cx="839506" cy="36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096083" y="1946410"/>
            <a:ext cx="3608646" cy="365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398841" y="1498037"/>
            <a:ext cx="1410196" cy="448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5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42534" y="566157"/>
            <a:ext cx="9293518" cy="6041985"/>
            <a:chOff x="2019348" y="816015"/>
            <a:chExt cx="8916184" cy="604198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348" y="816015"/>
              <a:ext cx="8916184" cy="604198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157390" y="1836516"/>
              <a:ext cx="3287001" cy="53979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32221" y="135944"/>
            <a:ext cx="7136731" cy="430213"/>
            <a:chOff x="2959416" y="3179980"/>
            <a:chExt cx="4010536" cy="430808"/>
          </a:xfrm>
        </p:grpSpPr>
        <p:sp>
          <p:nvSpPr>
            <p:cNvPr id="9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0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：检索框</a:t>
              </a:r>
              <a:endParaRPr kumimoji="0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918758" y="158665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检索框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1583" y="304800"/>
            <a:ext cx="7136731" cy="430213"/>
            <a:chOff x="2959416" y="3179980"/>
            <a:chExt cx="4010536" cy="430808"/>
          </a:xfrm>
        </p:grpSpPr>
        <p:sp>
          <p:nvSpPr>
            <p:cNvPr id="26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600" b="1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：更多选项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04813" y="942304"/>
            <a:ext cx="10101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刊</a:t>
            </a:r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号查询：支持以ISS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N期刊号</a:t>
            </a:r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检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索（</a:t>
            </a:r>
            <a:r>
              <a:rPr kumimoji="0" lang="en-US" altLang="zh-CN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ISSN=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期刊的</a:t>
            </a:r>
            <a:r>
              <a:rPr kumimoji="0" lang="en-US" altLang="zh-CN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ID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）</a:t>
            </a:r>
            <a:endParaRPr kumimoji="0" lang="en-US" altLang="zh-CN" sz="2000" dirty="0">
              <a:latin typeface="Calibri Light" panose="020F030202020403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简繁检索：支持简繁中文相互检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索（内建词库自动转换）</a:t>
            </a:r>
            <a:endParaRPr kumimoji="0" lang="en-US" altLang="zh-CN" sz="2000" dirty="0"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11263" y="1752600"/>
            <a:ext cx="10247674" cy="5134337"/>
            <a:chOff x="1211263" y="2070100"/>
            <a:chExt cx="10247674" cy="4816837"/>
          </a:xfrm>
        </p:grpSpPr>
        <p:grpSp>
          <p:nvGrpSpPr>
            <p:cNvPr id="4" name="群組 3"/>
            <p:cNvGrpSpPr/>
            <p:nvPr/>
          </p:nvGrpSpPr>
          <p:grpSpPr>
            <a:xfrm>
              <a:off x="1211263" y="2070100"/>
              <a:ext cx="10247674" cy="4816837"/>
              <a:chOff x="1211263" y="2146300"/>
              <a:chExt cx="10247674" cy="4740637"/>
            </a:xfrm>
          </p:grpSpPr>
          <p:pic>
            <p:nvPicPr>
              <p:cNvPr id="24579" name="图片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002"/>
              <a:stretch/>
            </p:blipFill>
            <p:spPr bwMode="auto">
              <a:xfrm>
                <a:off x="1211263" y="2146300"/>
                <a:ext cx="10247674" cy="30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6"/>
              <a:srcRect b="13089"/>
              <a:stretch/>
            </p:blipFill>
            <p:spPr>
              <a:xfrm>
                <a:off x="1211263" y="2442258"/>
                <a:ext cx="10247674" cy="4444679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7962899" y="3774071"/>
              <a:ext cx="1371601" cy="41692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9461500" y="3774071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</a:rPr>
                <a:t>更多选项</a:t>
              </a:r>
              <a:endParaRPr lang="zh-TW" altLang="en-US" sz="2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9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17820" t="8917" r="20385" b="5384"/>
          <a:stretch/>
        </p:blipFill>
        <p:spPr>
          <a:xfrm>
            <a:off x="1107831" y="722925"/>
            <a:ext cx="9798058" cy="5914291"/>
          </a:xfrm>
          <a:prstGeom prst="rect">
            <a:avLst/>
          </a:prstGeom>
        </p:spPr>
      </p:pic>
      <p:grpSp>
        <p:nvGrpSpPr>
          <p:cNvPr id="3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8422" y="117473"/>
            <a:ext cx="7136731" cy="430213"/>
            <a:chOff x="2959416" y="3179980"/>
            <a:chExt cx="4010536" cy="430808"/>
          </a:xfrm>
        </p:grpSpPr>
        <p:sp>
          <p:nvSpPr>
            <p:cNvPr id="5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6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：高级检索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33015" y="1299278"/>
            <a:ext cx="1232485" cy="4152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47431" y="1714500"/>
            <a:ext cx="1577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</a:rPr>
              <a:t>高级检索</a:t>
            </a:r>
            <a:endParaRPr lang="zh-TW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/>
          <a:srcRect l="21180" t="9507" r="23680" b="7778"/>
          <a:stretch/>
        </p:blipFill>
        <p:spPr>
          <a:xfrm>
            <a:off x="1257300" y="711200"/>
            <a:ext cx="9500244" cy="5905500"/>
          </a:xfrm>
          <a:prstGeom prst="rect">
            <a:avLst/>
          </a:prstGeom>
        </p:spPr>
      </p:pic>
      <p:grpSp>
        <p:nvGrpSpPr>
          <p:cNvPr id="4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8422" y="117473"/>
            <a:ext cx="7136731" cy="430213"/>
            <a:chOff x="2959416" y="3179980"/>
            <a:chExt cx="4010536" cy="430808"/>
          </a:xfrm>
        </p:grpSpPr>
        <p:sp>
          <p:nvSpPr>
            <p:cNvPr id="5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6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运用：浏览（四种浏览选项</a:t>
              </a:r>
              <a:r>
                <a:rPr kumimoji="0" lang="en-US" altLang="zh-CN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kumimoji="0" lang="zh-CN" alt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收录核心介绍）</a:t>
              </a:r>
              <a:endParaRPr kumimoji="0" lang="zh-CN" alt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40559" y="1184978"/>
            <a:ext cx="758142" cy="453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0785" y="1115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浏览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56799" y="4622800"/>
            <a:ext cx="704801" cy="327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279076" y="4622800"/>
            <a:ext cx="145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点我看收录的清单</a:t>
            </a:r>
            <a:endParaRPr lang="zh-TW" altLang="en-US" sz="2000" b="1" dirty="0">
              <a:ln>
                <a:solidFill>
                  <a:srgbClr val="00B05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0559" y="2725614"/>
            <a:ext cx="692687" cy="2321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60785" y="2682944"/>
            <a:ext cx="132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主题浏览</a:t>
            </a:r>
            <a:endParaRPr lang="zh-TW" altLang="en-US" sz="2000" b="1" dirty="0">
              <a:ln>
                <a:solidFill>
                  <a:srgbClr val="00B05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352954" y="2000407"/>
            <a:ext cx="3546638" cy="3713730"/>
            <a:chOff x="2768513" y="1464439"/>
            <a:chExt cx="4458337" cy="3713731"/>
          </a:xfrm>
        </p:grpSpPr>
        <p:sp>
          <p:nvSpPr>
            <p:cNvPr id="3" name="Oval 38@|1FFC:3675918|FBC:16777215|LFC:192|LBC:16777215"/>
            <p:cNvSpPr/>
            <p:nvPr/>
          </p:nvSpPr>
          <p:spPr bwMode="auto">
            <a:xfrm>
              <a:off x="2768513" y="1464439"/>
              <a:ext cx="4239276" cy="12753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991" b="1" dirty="0">
                  <a:solidFill>
                    <a:srgbClr val="FF0000"/>
                  </a:solidFill>
                </a:rPr>
                <a:t>简繁互查</a:t>
              </a:r>
              <a:endParaRPr lang="en-US" altLang="zh-TW" sz="3991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13@|17FFC:16777215|FBC:16777215|LFC:16777215|LBC:16777215"/>
            <p:cNvSpPr txBox="1"/>
            <p:nvPr/>
          </p:nvSpPr>
          <p:spPr bwMode="auto">
            <a:xfrm>
              <a:off x="2905830" y="3056306"/>
              <a:ext cx="4321020" cy="21218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2540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内建两岸用语对应词库</a:t>
              </a:r>
              <a:endParaRPr lang="en-US" altLang="zh-CN" sz="254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CN" altLang="en-US" sz="2540" b="1" dirty="0" smtClean="0">
                  <a:latin typeface="微軟正黑體" pitchFamily="34" charset="-120"/>
                  <a:ea typeface="微軟正黑體" pitchFamily="34" charset="-120"/>
                </a:rPr>
                <a:t>包含</a:t>
              </a:r>
              <a:r>
                <a:rPr lang="zh-CN" altLang="en-US" sz="2540" b="1" dirty="0"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zh-TW" altLang="en-US" sz="2540" b="1" dirty="0">
                  <a:latin typeface="微軟正黑體" pitchFamily="34" charset="-120"/>
                  <a:ea typeface="微軟正黑體" pitchFamily="34" charset="-120"/>
                </a:rPr>
                <a:t>字对字</a:t>
              </a:r>
              <a:r>
                <a:rPr lang="zh-CN" altLang="en-US" sz="2540" b="1" dirty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sz="2540" b="1" dirty="0">
                  <a:latin typeface="微軟正黑體" pitchFamily="34" charset="-120"/>
                  <a:ea typeface="微軟正黑體" pitchFamily="34" charset="-120"/>
                </a:rPr>
                <a:t>词对词。</a:t>
              </a:r>
              <a:endParaRPr lang="en-US" altLang="zh-TW" sz="2540" b="1" dirty="0"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TW" altLang="zh-TW" sz="2177" dirty="0">
                  <a:latin typeface="微軟正黑體" pitchFamily="34" charset="-120"/>
                  <a:ea typeface="微軟正黑體" pitchFamily="34" charset="-120"/>
                </a:rPr>
                <a:t>输入</a:t>
              </a:r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内地</a:t>
              </a:r>
              <a:r>
                <a:rPr lang="zh-TW" altLang="zh-TW" sz="2177" dirty="0">
                  <a:latin typeface="微軟正黑體" pitchFamily="34" charset="-120"/>
                  <a:ea typeface="微軟正黑體" pitchFamily="34" charset="-120"/>
                </a:rPr>
                <a:t>用语，也可检索出繁体中文</a:t>
              </a:r>
              <a:r>
                <a:rPr lang="zh-TW" altLang="en-US" sz="2177" dirty="0">
                  <a:latin typeface="微軟正黑體" pitchFamily="34" charset="-120"/>
                  <a:ea typeface="微軟正黑體" pitchFamily="34" charset="-120"/>
                </a:rPr>
                <a:t>内容</a:t>
              </a:r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CN" sz="2177" dirty="0"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如：信息</a:t>
              </a:r>
              <a:r>
                <a:rPr lang="zh-CN" altLang="en-US" sz="2177" dirty="0" smtClean="0">
                  <a:latin typeface="微軟正黑體" pitchFamily="34" charset="-120"/>
                  <a:ea typeface="微軟正黑體" pitchFamily="34" charset="-120"/>
                </a:rPr>
                <a:t>与</a:t>
              </a:r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资讯</a:t>
              </a:r>
              <a:r>
                <a:rPr lang="zh-CN" altLang="en-US" sz="2177" dirty="0" smtClean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计算机</a:t>
              </a:r>
              <a:r>
                <a:rPr lang="zh-CN" altLang="en-US" sz="2177" dirty="0" smtClean="0">
                  <a:latin typeface="微軟正黑體" pitchFamily="34" charset="-120"/>
                  <a:ea typeface="微軟正黑體" pitchFamily="34" charset="-120"/>
                </a:rPr>
                <a:t>与</a:t>
              </a:r>
              <a:r>
                <a:rPr lang="zh-CN" altLang="en-US" sz="2177" dirty="0">
                  <a:latin typeface="微軟正黑體" pitchFamily="34" charset="-120"/>
                  <a:ea typeface="微軟正黑體" pitchFamily="34" charset="-120"/>
                </a:rPr>
                <a:t>电脑</a:t>
              </a:r>
              <a:r>
                <a:rPr lang="zh-CN" altLang="en-US" sz="2177" dirty="0" smtClean="0">
                  <a:latin typeface="微軟正黑體" pitchFamily="34" charset="-120"/>
                  <a:ea typeface="微軟正黑體" pitchFamily="34" charset="-120"/>
                </a:rPr>
                <a:t>、纳米与奈米等</a:t>
              </a:r>
              <a:r>
                <a:rPr lang="zh-TW" altLang="en-US" sz="2177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71735" y="972346"/>
            <a:ext cx="1537086" cy="1779000"/>
            <a:chOff x="4683347" y="2789354"/>
            <a:chExt cx="2116137" cy="2054803"/>
          </a:xfrm>
        </p:grpSpPr>
        <p:sp>
          <p:nvSpPr>
            <p:cNvPr id="6" name="Oval 2@|1FFC:192|FBC:16777215|LFC:192|LBC:16777215"/>
            <p:cNvSpPr/>
            <p:nvPr/>
          </p:nvSpPr>
          <p:spPr bwMode="auto">
            <a:xfrm>
              <a:off x="4683347" y="2789354"/>
              <a:ext cx="2116137" cy="20548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35" dirty="0">
                <a:solidFill>
                  <a:prstClr val="white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837639" y="3285625"/>
              <a:ext cx="1777918" cy="126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65" b="1" dirty="0" smtClean="0"/>
                <a:t>大陆专</a:t>
              </a:r>
              <a:r>
                <a:rPr lang="zh-CN" altLang="en-US" sz="3265" b="1" dirty="0"/>
                <a:t>属</a:t>
              </a:r>
              <a:endParaRPr lang="zh-TW" altLang="en-US" sz="3265" b="1" dirty="0"/>
            </a:p>
          </p:txBody>
        </p:sp>
      </p:grpSp>
      <p:pic>
        <p:nvPicPr>
          <p:cNvPr id="8" name="圖片 7" descr="ALCN平台LOGO(簡)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994" y="244776"/>
            <a:ext cx="7188626" cy="672308"/>
          </a:xfrm>
          <a:prstGeom prst="rect">
            <a:avLst/>
          </a:prstGeom>
        </p:spPr>
      </p:pic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1372149" y="0"/>
            <a:ext cx="914731" cy="1312047"/>
            <a:chOff x="1543916" y="2206701"/>
            <a:chExt cx="1983977" cy="2028404"/>
          </a:xfrm>
        </p:grpSpPr>
        <p:sp>
          <p:nvSpPr>
            <p:cNvPr id="10" name="Shape 4113@|5FFC:192|FBC:16777215|LFC:16777215|LBC:16777215"/>
            <p:cNvSpPr/>
            <p:nvPr/>
          </p:nvSpPr>
          <p:spPr>
            <a:xfrm>
              <a:off x="1543916" y="2206701"/>
              <a:ext cx="1983977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4554" tIns="34554" rIns="34554" bIns="34554" anchor="ctr"/>
            <a:lstStyle/>
            <a:p>
              <a:pPr defTabSz="552825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51" kern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006950" y="2692944"/>
              <a:ext cx="1057910" cy="58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551468"/>
              <a:r>
                <a:rPr lang="en-GB" altLang="zh-CN" sz="2449" b="1" dirty="0">
                  <a:solidFill>
                    <a:srgbClr val="FFFFFF"/>
                  </a:solidFill>
                  <a:latin typeface="微软雅黑" pitchFamily="34" charset="-122"/>
                </a:rPr>
                <a:t>1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443461" y="2063502"/>
            <a:ext cx="4124597" cy="2561070"/>
            <a:chOff x="6749223" y="2090569"/>
            <a:chExt cx="4547559" cy="2823698"/>
          </a:xfrm>
        </p:grpSpPr>
        <p:sp>
          <p:nvSpPr>
            <p:cNvPr id="13" name="Oval 38@|1FFC:3675918|FBC:16777215|LFC:192|LBC:16777215"/>
            <p:cNvSpPr/>
            <p:nvPr/>
          </p:nvSpPr>
          <p:spPr bwMode="auto">
            <a:xfrm>
              <a:off x="6749223" y="2090569"/>
              <a:ext cx="4202995" cy="16855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991" b="1" dirty="0">
                  <a:solidFill>
                    <a:srgbClr val="FF0000"/>
                  </a:solidFill>
                </a:rPr>
                <a:t>全文</a:t>
              </a:r>
              <a:r>
                <a:rPr lang="zh-CN" altLang="en-US" sz="3991" b="1" dirty="0">
                  <a:solidFill>
                    <a:srgbClr val="FF0000"/>
                  </a:solidFill>
                </a:rPr>
                <a:t>简</a:t>
              </a:r>
              <a:r>
                <a:rPr lang="zh-CN" altLang="en-US" sz="3991" b="1" dirty="0" smtClean="0">
                  <a:solidFill>
                    <a:srgbClr val="FF0000"/>
                  </a:solidFill>
                </a:rPr>
                <a:t>繁阅读选</a:t>
              </a:r>
              <a:r>
                <a:rPr lang="zh-CN" altLang="en-US" sz="3991" b="1" dirty="0">
                  <a:solidFill>
                    <a:srgbClr val="FF0000"/>
                  </a:solidFill>
                </a:rPr>
                <a:t>择</a:t>
              </a:r>
              <a:endParaRPr lang="en-US" altLang="zh-TW" sz="3991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@|17FFC:16777215|FBC:16777215|LFC:16777215|LBC:16777215"/>
            <p:cNvSpPr txBox="1"/>
            <p:nvPr/>
          </p:nvSpPr>
          <p:spPr bwMode="auto">
            <a:xfrm>
              <a:off x="7264335" y="4052349"/>
              <a:ext cx="4032447" cy="8619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2540" dirty="0">
                  <a:latin typeface="微軟正黑體" pitchFamily="34" charset="-120"/>
                  <a:ea typeface="微軟正黑體" pitchFamily="34" charset="-120"/>
                </a:rPr>
                <a:t>可选择以繁体或简体</a:t>
              </a:r>
              <a:endParaRPr lang="en-US" altLang="zh-CN" sz="2540" dirty="0">
                <a:latin typeface="微軟正黑體" pitchFamily="34" charset="-120"/>
                <a:ea typeface="微軟正黑體" pitchFamily="34" charset="-120"/>
              </a:endParaRPr>
            </a:p>
            <a:p>
              <a:pPr lvl="0"/>
              <a:r>
                <a:rPr lang="zh-TW" altLang="en-US" sz="2540" dirty="0">
                  <a:latin typeface="微軟正黑體" pitchFamily="34" charset="-120"/>
                  <a:ea typeface="微軟正黑體" pitchFamily="34" charset="-120"/>
                </a:rPr>
                <a:t>在线</a:t>
              </a:r>
              <a:r>
                <a:rPr lang="zh-CN" altLang="en-US" sz="2540" dirty="0">
                  <a:latin typeface="微軟正黑體" pitchFamily="34" charset="-120"/>
                  <a:ea typeface="微軟正黑體" pitchFamily="34" charset="-120"/>
                </a:rPr>
                <a:t>阅读全文。</a:t>
              </a:r>
              <a:endParaRPr lang="zh-TW" altLang="en-US" sz="254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06245"/>
            <a:ext cx="10414000" cy="605175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0268" y="68826"/>
            <a:ext cx="1039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为大陆用户开发的专属功能</a:t>
            </a:r>
            <a:r>
              <a:rPr lang="en-US" altLang="zh-CN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用语转换</a:t>
            </a:r>
            <a:endParaRPr lang="en-US" altLang="zh-CN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408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0268" y="68826"/>
            <a:ext cx="879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为大陆用户开发的专属功能</a:t>
            </a:r>
            <a:r>
              <a:rPr lang="en-US" altLang="zh-CN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阅读转换</a:t>
            </a:r>
            <a:endParaRPr lang="en-US" altLang="zh-CN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06500"/>
            <a:ext cx="103647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62" y="792674"/>
            <a:ext cx="3441138" cy="24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0669" t="8371" r="22732" b="11784"/>
          <a:stretch/>
        </p:blipFill>
        <p:spPr>
          <a:xfrm>
            <a:off x="1816100" y="723900"/>
            <a:ext cx="9588499" cy="6045200"/>
          </a:xfrm>
          <a:prstGeom prst="rect">
            <a:avLst/>
          </a:prstGeom>
        </p:spPr>
      </p:pic>
      <p:sp>
        <p:nvSpPr>
          <p:cNvPr id="3" name="文本框 26"/>
          <p:cNvSpPr txBox="1"/>
          <p:nvPr>
            <p:custDataLst>
              <p:tags r:id="rId1"/>
            </p:custDataLst>
          </p:nvPr>
        </p:nvSpPr>
        <p:spPr bwMode="auto">
          <a:xfrm>
            <a:off x="274767" y="244474"/>
            <a:ext cx="5338633" cy="368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疑难杂</a:t>
            </a:r>
            <a:r>
              <a:rPr kumimoji="0" lang="zh-CN" altLang="en-US" sz="32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症：客服中心</a:t>
            </a:r>
            <a:endParaRPr kumimoji="0" lang="zh-CN" altLang="en-US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459" y="1363990"/>
            <a:ext cx="758142" cy="453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188885" y="187383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客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服中心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 bwMode="auto">
          <a:xfrm>
            <a:off x="570771" y="309899"/>
            <a:ext cx="9399138" cy="2947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大陆高校代表性用户列举（超过</a:t>
            </a:r>
            <a:r>
              <a:rPr kumimoji="0" lang="en-US" altLang="zh-CN" sz="32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r>
              <a:rPr kumimoji="0" lang="zh-CN" altLang="en-US" sz="32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家用戶）</a:t>
            </a:r>
            <a:endParaRPr kumimoji="0" lang="zh-CN" altLang="en-US" sz="3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44412"/>
              </p:ext>
            </p:extLst>
          </p:nvPr>
        </p:nvGraphicFramePr>
        <p:xfrm>
          <a:off x="570771" y="929640"/>
          <a:ext cx="10972300" cy="567435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780868">
                  <a:extLst>
                    <a:ext uri="{9D8B030D-6E8A-4147-A177-3AD203B41FA5}">
                      <a16:colId xmlns:a16="http://schemas.microsoft.com/office/drawing/2014/main" val="3193835312"/>
                    </a:ext>
                  </a:extLst>
                </a:gridCol>
                <a:gridCol w="5191432">
                  <a:extLst>
                    <a:ext uri="{9D8B030D-6E8A-4147-A177-3AD203B41FA5}">
                      <a16:colId xmlns:a16="http://schemas.microsoft.com/office/drawing/2014/main" val="3990160268"/>
                    </a:ext>
                  </a:extLst>
                </a:gridCol>
              </a:tblGrid>
              <a:tr h="47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0" kern="0" dirty="0" smtClean="0">
                          <a:effectLst/>
                        </a:rPr>
                        <a:t>   </a:t>
                      </a:r>
                      <a:r>
                        <a:rPr lang="zh-CN" sz="2800" b="0" kern="0" dirty="0" smtClean="0">
                          <a:effectLst/>
                        </a:rPr>
                        <a:t>北京</a:t>
                      </a:r>
                      <a:r>
                        <a:rPr lang="zh-CN" sz="2800" b="0" kern="0" dirty="0">
                          <a:effectLst/>
                        </a:rPr>
                        <a:t>大学</a:t>
                      </a:r>
                      <a:r>
                        <a:rPr lang="en-US" sz="2800" b="0" kern="0" dirty="0">
                          <a:effectLst/>
                        </a:rPr>
                        <a:t>	</a:t>
                      </a:r>
                      <a:endParaRPr 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0" dirty="0" smtClean="0">
                          <a:effectLst/>
                        </a:rPr>
                        <a:t>中共中央党校</a:t>
                      </a:r>
                      <a:endParaRPr 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968554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0" kern="0" dirty="0">
                          <a:effectLst/>
                        </a:rPr>
                        <a:t>中国人民大学</a:t>
                      </a:r>
                      <a:endParaRPr 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中国社科院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893670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安徽财</a:t>
                      </a:r>
                      <a:r>
                        <a:rPr lang="zh-CN" altLang="en-US" sz="2800" b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经大学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中国科学院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1708485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清华大学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2800" b="0" kern="0" dirty="0" smtClean="0">
                          <a:effectLst/>
                        </a:rPr>
                        <a:t>中国科学技术大学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224245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复旦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0" dirty="0" smtClean="0">
                          <a:effectLst/>
                        </a:rPr>
                        <a:t>浙江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653348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0" dirty="0" smtClean="0">
                          <a:effectLst/>
                        </a:rPr>
                        <a:t>同济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2800" b="0" kern="0" dirty="0" smtClean="0">
                          <a:effectLst/>
                        </a:rPr>
                        <a:t>重庆大学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37689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郑州大学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0" kern="0" dirty="0">
                          <a:effectLst/>
                        </a:rPr>
                        <a:t>武汉大学</a:t>
                      </a:r>
                      <a:endParaRPr 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241750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北京师范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2800" b="0" kern="0" dirty="0" smtClean="0">
                          <a:effectLst/>
                        </a:rPr>
                        <a:t>南京大学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206922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2800" b="0" kern="0" dirty="0" smtClean="0">
                          <a:effectLst/>
                        </a:rPr>
                        <a:t>电子科技大学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0" dirty="0" smtClean="0">
                          <a:effectLst/>
                        </a:rPr>
                        <a:t>东南大学</a:t>
                      </a:r>
                      <a:endParaRPr lang="zh-TW" sz="28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38728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上海交通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2800" b="0" kern="0" dirty="0" smtClean="0">
                          <a:effectLst/>
                        </a:rPr>
                        <a:t>西南交通大学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83698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山东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解放军国防科技大学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397630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中山大学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0" dirty="0" smtClean="0">
                          <a:effectLst/>
                        </a:rPr>
                        <a:t>中南财经政法</a:t>
                      </a:r>
                      <a:r>
                        <a:rPr lang="zh-CN" altLang="zh-TW" sz="2800" b="0" kern="0" dirty="0" smtClean="0">
                          <a:effectLst/>
                        </a:rPr>
                        <a:t>大学</a:t>
                      </a:r>
                      <a:endParaRPr lang="zh-TW" altLang="zh-TW" sz="2800" b="0" kern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45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4788" y="3077557"/>
            <a:ext cx="5580062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如何投稿</a:t>
            </a:r>
            <a:r>
              <a:rPr kumimoji="0" lang="en-US" altLang="zh-CN" sz="4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CSSCI</a:t>
            </a:r>
            <a:r>
              <a:rPr kumimoji="0"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台湾刊</a:t>
            </a:r>
            <a:endParaRPr kumimoji="0"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23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 dirty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|</a:t>
            </a:r>
            <a:endParaRPr kumimoji="0" lang="zh-CN" altLang="en-US" sz="540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30724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9985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 dirty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3</a:t>
            </a:r>
            <a:endParaRPr kumimoji="0" lang="zh-CN" altLang="en-US" sz="880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30725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 dirty="0">
                <a:solidFill>
                  <a:srgbClr val="79ACC9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3</a:t>
            </a:r>
            <a:endParaRPr kumimoji="0" lang="zh-CN" altLang="en-US" sz="8800" dirty="0">
              <a:solidFill>
                <a:srgbClr val="79ACC9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54" y="1255561"/>
            <a:ext cx="7855052" cy="14195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8756" y="191846"/>
            <a:ext cx="1064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于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CSSCI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收录台湾学术期刊的公告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2019.07.11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-99" t="14585" r="99" b="1646"/>
          <a:stretch/>
        </p:blipFill>
        <p:spPr>
          <a:xfrm>
            <a:off x="758756" y="2675106"/>
            <a:ext cx="9863848" cy="39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03551"/>
              </p:ext>
            </p:extLst>
          </p:nvPr>
        </p:nvGraphicFramePr>
        <p:xfrm>
          <a:off x="625930" y="1164648"/>
          <a:ext cx="10750402" cy="475946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5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79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与华艺投审稿系统特别合作</a:t>
                      </a:r>
                      <a:endParaRPr lang="zh-TW" sz="4400" b="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Taipei Sans TC Beta" pitchFamily="2" charset="-120"/>
                        <a:ea typeface="Taipei Sans TC Beta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Taipei Sans TC Beta" pitchFamily="2" charset="-120"/>
                        <a:ea typeface="Taipei Sans TC Beta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Taipei Sans TC Beta" pitchFamily="2" charset="-120"/>
                        <a:ea typeface="Taipei Sans TC Beta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algn="ctr"/>
                      <a:r>
                        <a:rPr lang="zh-CN" sz="2000" b="0" kern="0" cap="none" spc="0" dirty="0">
                          <a:ln>
                            <a:noFill/>
                          </a:ln>
                          <a:effectLst/>
                        </a:rPr>
                        <a:t>学科领域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期刊名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出版单位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TW" altLang="en-US" sz="2000" kern="0" cap="none" spc="0" dirty="0">
                          <a:ln>
                            <a:noFill/>
                          </a:ln>
                          <a:effectLst/>
                        </a:rPr>
                        <a:t>投稿专页</a:t>
                      </a:r>
                      <a:endParaRPr lang="zh-TW" sz="20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algn="ctr"/>
                      <a:r>
                        <a:rPr lang="zh-CN" sz="240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管理学</a:t>
                      </a:r>
                      <a:endParaRPr lang="zh-TW" sz="2400" b="0" kern="10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40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组织与管理</a:t>
                      </a:r>
                      <a:endParaRPr lang="zh-TW" sz="2400" b="0" kern="10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40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台湾组织与管理学会</a:t>
                      </a:r>
                      <a:endParaRPr lang="zh-TW" sz="2400" b="0" kern="10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http://www.ipress.tw/J0102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algn="ctr"/>
                      <a:r>
                        <a:rPr lang="zh-CN" sz="2000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社会学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台大社会工作学刊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台湾大学社会工作学系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0" cap="none" spc="0" dirty="0">
                          <a:ln>
                            <a:noFill/>
                          </a:ln>
                          <a:effectLst/>
                        </a:rPr>
                        <a:t>http://www.ipress.tw/J0154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algn="ctr"/>
                      <a:r>
                        <a:rPr lang="zh-CN" sz="2000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体育学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体育学报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2000" kern="0" cap="none" spc="0" dirty="0">
                          <a:ln>
                            <a:noFill/>
                          </a:ln>
                          <a:effectLst/>
                        </a:rPr>
                        <a:t>台湾体育学会</a:t>
                      </a:r>
                      <a:endParaRPr lang="zh-TW" sz="20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0" cap="none" spc="0" dirty="0">
                          <a:ln>
                            <a:noFill/>
                          </a:ln>
                          <a:effectLst/>
                        </a:rPr>
                        <a:t>http://www.ipress.tw/J0138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文本框 16">
            <a:extLst>
              <a:ext uri="{FF2B5EF4-FFF2-40B4-BE49-F238E27FC236}">
                <a16:creationId xmlns:a16="http://schemas.microsoft.com/office/drawing/2014/main" id="{59EA14A5-C9D7-0841-9108-F01011AA5F01}"/>
              </a:ext>
            </a:extLst>
          </p:cNvPr>
          <p:cNvSpPr txBox="1"/>
          <p:nvPr/>
        </p:nvSpPr>
        <p:spPr>
          <a:xfrm>
            <a:off x="637953" y="6020166"/>
            <a:ext cx="1076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专业的期刊审阅系统，让投稿状况更加清晰！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59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86387"/>
              </p:ext>
            </p:extLst>
          </p:nvPr>
        </p:nvGraphicFramePr>
        <p:xfrm>
          <a:off x="163138" y="936339"/>
          <a:ext cx="11880004" cy="4622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7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8548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CSSCI </a:t>
                      </a:r>
                      <a:r>
                        <a:rPr lang="zh-TW" altLang="en-US" sz="44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其他台</a:t>
                      </a:r>
                      <a:r>
                        <a:rPr lang="zh-TW" altLang="en-US" sz="44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湾刊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管理学</a:t>
                      </a:r>
                      <a:endParaRPr lang="zh-TW" altLang="en-US" sz="2400" b="1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经济学</a:t>
                      </a:r>
                      <a:endParaRPr lang="zh-TW" altLang="en-US" sz="2400" b="1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8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艺术学</a:t>
                      </a:r>
                      <a:r>
                        <a:rPr lang="zh-TW" altLang="en-US" sz="18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／</a:t>
                      </a:r>
                      <a:r>
                        <a:rPr lang="zh-CN" altLang="en-US" sz="1800" b="1" cap="none" spc="0" dirty="0">
                          <a:ln>
                            <a:noFill/>
                          </a:ln>
                          <a:effectLst/>
                        </a:rPr>
                        <a:t>政法类</a:t>
                      </a:r>
                      <a:endParaRPr lang="zh-TW" altLang="zh-TW" sz="18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cap="none" spc="0" dirty="0">
                          <a:ln>
                            <a:noFill/>
                          </a:ln>
                          <a:effectLst/>
                        </a:rPr>
                        <a:t>文史哲</a:t>
                      </a:r>
                      <a:endParaRPr lang="zh-TW" alt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cap="none" spc="0" dirty="0">
                          <a:ln>
                            <a:noFill/>
                          </a:ln>
                          <a:effectLst/>
                        </a:rPr>
                        <a:t>其他人社类</a:t>
                      </a:r>
                      <a:endParaRPr lang="zh-TW" alt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930">
                <a:tc>
                  <a:txBody>
                    <a:bodyPr/>
                    <a:lstStyle/>
                    <a:p>
                      <a:r>
                        <a:rPr lang="zh-TW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会计评论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台湾经济</a:t>
                      </a:r>
                      <a:r>
                        <a:rPr lang="en-US" altLang="zh-CN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/>
                      </a:r>
                      <a:br>
                        <a:rPr lang="en-US" altLang="zh-CN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zh-CN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预测与政策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设计学报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艺术学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中国文哲研究集刊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台大中文学报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中国文学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中华传播学刊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新闻学与传播学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特殊教育研究学刊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927">
                <a:tc>
                  <a:txBody>
                    <a:bodyPr/>
                    <a:lstStyle/>
                    <a:p>
                      <a:r>
                        <a:rPr lang="zh-TW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管理学报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经济论文丛刊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台湾大学美术史研究集刊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艺术学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政治大学哲学学报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清华中文学报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中国文学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图书资讯学刊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图书馆情报与文献学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教育心理学报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心理学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927">
                <a:tc>
                  <a:txBody>
                    <a:bodyPr/>
                    <a:lstStyle/>
                    <a:p>
                      <a:r>
                        <a:rPr lang="zh-CN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证券市场发展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100" cap="none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经济论文</a:t>
                      </a:r>
                      <a:endParaRPr lang="zh-TW" altLang="en-US" sz="2000" b="1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公共行政学报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政治学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哲学与文化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历史语言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研究所集刊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历史学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教育科学研究期刊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地理学报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人文经济地理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876">
                <a:tc>
                  <a:txBody>
                    <a:bodyPr/>
                    <a:lstStyle/>
                    <a:p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政大法学评论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法学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台大历史学报</a:t>
                      </a:r>
                      <a:endParaRPr lang="en-US" altLang="zh-CN" sz="1400" b="1" u="none" strike="noStrike" kern="0" cap="none" spc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历史学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教育实践与研究</a:t>
                      </a:r>
                      <a: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en-US" altLang="zh-CN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lang="zh-CN" altLang="zh-TW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教育学</a:t>
                      </a:r>
                      <a:r>
                        <a:rPr lang="zh-TW" altLang="en-US" sz="1400" b="1" u="none" strike="noStrike" kern="0" cap="none" spc="0" dirty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lang="zh-TW" altLang="en-US" sz="14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41084" y="6398174"/>
            <a:ext cx="10895510" cy="27699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hlinkClick r:id="rId3"/>
              </a:rPr>
              <a:t>http://www.airitilibrary.cn/Search/JournalDissertation?FirstID=3&amp;SecondID=04&amp;type=IndicatorsesSubject&amp;changeColor=C04&amp;publicationTypeID=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文本框 16">
            <a:extLst>
              <a:ext uri="{FF2B5EF4-FFF2-40B4-BE49-F238E27FC236}">
                <a16:creationId xmlns:a16="http://schemas.microsoft.com/office/drawing/2014/main" id="{59EA14A5-C9D7-0841-9108-F01011AA5F01}"/>
              </a:ext>
            </a:extLst>
          </p:cNvPr>
          <p:cNvSpPr txBox="1"/>
          <p:nvPr/>
        </p:nvSpPr>
        <p:spPr>
          <a:xfrm>
            <a:off x="441084" y="5861307"/>
            <a:ext cx="958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可点选网址前往数据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库</a:t>
            </a:r>
            <a:r>
              <a:rPr kumimoji="0" lang="en-US" altLang="zh-CN" sz="2400" dirty="0">
                <a:solidFill>
                  <a:prstClr val="black"/>
                </a:solidFill>
                <a:latin typeface="微软雅黑"/>
                <a:ea typeface="微软雅黑"/>
                <a:cs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CSSCI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台湾刊列表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89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1096887"/>
            <a:ext cx="669788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4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管理学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会计评论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出版单位：政治大学商学院会计系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财团法人李先庚会计文教基金会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Scopus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ESCI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1991-2019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管理学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管理学报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出版单位：社团法人台湾管理科学学会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1985-2019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投稿信息：</a:t>
            </a:r>
            <a:r>
              <a:rPr lang="en-US" altLang="zh-TW" sz="1400" u="sng" kern="1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zh-TW" sz="1400" u="sng" kern="100" dirty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://www.airitilibrary.cn/jnltitledo/02559838-n.pdf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管理学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证券市场发展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出版单位：社团法人台湾证券暨期货市场发展基金会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2003-2019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投稿信息：</a:t>
            </a:r>
            <a:r>
              <a:rPr lang="en-US" altLang="zh-TW" sz="1400" u="sng" kern="1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1400" u="sng" kern="100" dirty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://www.airitilibrary.cn/jnltitledo/1023280X-n.pdf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管理学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组织与管理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出版单位：台湾组织与管理学会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2008-2019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投稿信息：</a:t>
            </a:r>
            <a:r>
              <a:rPr lang="en-US" altLang="zh-TW" sz="1400" u="sng" kern="100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altLang="zh-TW" sz="1400" u="sng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://www.airitilibrary.cn/jnltitledo/a0000482-n.pdf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在线投稿：</a:t>
            </a:r>
            <a:r>
              <a:rPr lang="en-US" altLang="zh-TW" sz="1400" u="sng" kern="1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altLang="zh-TW" sz="1400" u="sng" kern="100" dirty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altLang="zh-TW" sz="1400" u="sng" kern="1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www.ipress.tw/J0102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62452" y="209180"/>
            <a:ext cx="618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CSSCI </a:t>
            </a:r>
            <a:r>
              <a:rPr lang="zh-CN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台湾刊：财经类</a:t>
            </a:r>
            <a:r>
              <a:rPr lang="en-US" altLang="zh-CN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种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241" y="1096887"/>
            <a:ext cx="72847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4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   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经济学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台湾经济预测与政策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出版单位：中央研究院经济研究所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 err="1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EconLit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1988-2019</a:t>
            </a:r>
            <a:endParaRPr lang="zh-TW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   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经济学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经济论文丛刊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出版单位：台湾大学经济学系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 err="1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EconLit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Scopus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2001-2019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7.   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经济学</a:t>
            </a:r>
            <a:r>
              <a:rPr lang="en-US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经济论文</a:t>
            </a:r>
            <a:endParaRPr lang="zh-TW" altLang="zh-TW" sz="2800" b="1" kern="1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出版单位：中央研究院经济研究所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指标：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TSSCI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 err="1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EconLit</a:t>
            </a:r>
            <a:r>
              <a:rPr lang="zh-TW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4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Scopus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TW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收录范围：</a:t>
            </a:r>
            <a:r>
              <a:rPr lang="en-US" altLang="zh-TW" sz="14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2000-2019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4720" y="2222339"/>
            <a:ext cx="717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2060"/>
                </a:solidFill>
              </a:rPr>
              <a:t>除了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CSSCI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，</a:t>
            </a:r>
            <a:endParaRPr lang="en-US" altLang="zh-CN" sz="4800" b="1" dirty="0" smtClean="0">
              <a:solidFill>
                <a:srgbClr val="002060"/>
              </a:solidFill>
            </a:endParaRPr>
          </a:p>
          <a:p>
            <a:r>
              <a:rPr lang="zh-CN" altLang="en-US" sz="4800" b="1" dirty="0" smtClean="0">
                <a:solidFill>
                  <a:srgbClr val="002060"/>
                </a:solidFill>
              </a:rPr>
              <a:t>还有什么刊值得投？</a:t>
            </a:r>
            <a:endParaRPr lang="zh-TW" alt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09" y="95634"/>
            <a:ext cx="7672387" cy="66238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399557" y="1133920"/>
            <a:ext cx="732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当然是核心刊</a:t>
            </a:r>
            <a:endParaRPr lang="en-US" altLang="zh-CN" sz="4000" b="1" dirty="0" smtClean="0">
              <a:solidFill>
                <a:srgbClr val="0070C0"/>
              </a:solidFill>
            </a:endParaRPr>
          </a:p>
          <a:p>
            <a:r>
              <a:rPr lang="zh-CN" altLang="en-US" sz="4000" b="1" dirty="0" smtClean="0">
                <a:solidFill>
                  <a:srgbClr val="0070C0"/>
                </a:solidFill>
              </a:rPr>
              <a:t>！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56806" y="1087120"/>
            <a:ext cx="596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</a:rPr>
              <a:t>当然是核心刊</a:t>
            </a:r>
            <a:endParaRPr lang="en-US" altLang="zh-CN" sz="4400" b="1" dirty="0" smtClean="0">
              <a:solidFill>
                <a:srgbClr val="0070C0"/>
              </a:solidFill>
            </a:endParaRPr>
          </a:p>
          <a:p>
            <a:r>
              <a:rPr lang="zh-CN" altLang="en-US" sz="4400" b="1" dirty="0" smtClean="0">
                <a:solidFill>
                  <a:srgbClr val="0070C0"/>
                </a:solidFill>
              </a:rPr>
              <a:t>！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8089576" y="4753573"/>
            <a:ext cx="3477584" cy="1965961"/>
            <a:chOff x="5057283" y="6419939"/>
            <a:chExt cx="3656174" cy="1118179"/>
          </a:xfrm>
        </p:grpSpPr>
        <p:sp>
          <p:nvSpPr>
            <p:cNvPr id="4" name="矩形 3"/>
            <p:cNvSpPr/>
            <p:nvPr/>
          </p:nvSpPr>
          <p:spPr>
            <a:xfrm>
              <a:off x="6934943" y="6419939"/>
              <a:ext cx="1778514" cy="111817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057283" y="6944550"/>
              <a:ext cx="1708915" cy="54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国际核心期刊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81803" y="1133920"/>
            <a:ext cx="596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当然是核心刊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！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直接连接符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6402" y="1330710"/>
            <a:ext cx="3887787" cy="0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bevel/>
          </a:ln>
          <a:extLst/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" y="208819"/>
            <a:ext cx="3970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Q. </a:t>
            </a:r>
            <a:r>
              <a:rPr lang="zh-CN" altLang="en-US" sz="3200" b="1" dirty="0" smtClean="0"/>
              <a:t>如何查找</a:t>
            </a:r>
            <a:endParaRPr lang="en-US" altLang="zh-CN" sz="3200" b="1" dirty="0"/>
          </a:p>
          <a:p>
            <a:r>
              <a:rPr lang="zh-CN" altLang="en-US" sz="3200" b="1" dirty="0" smtClean="0"/>
              <a:t>投稿信息？</a:t>
            </a:r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=&gt;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在首页右下方选择核心指标，</a:t>
            </a: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进入期刊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详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细介绍页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89" y="0"/>
            <a:ext cx="7672387" cy="66238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875520" y="2834640"/>
            <a:ext cx="1874520" cy="381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52" y="274839"/>
            <a:ext cx="6963728" cy="664918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36402" y="208819"/>
            <a:ext cx="6808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Q. </a:t>
            </a:r>
            <a:r>
              <a:rPr lang="zh-CN" altLang="en-US" sz="3200" b="1" dirty="0" smtClean="0"/>
              <a:t>如何在</a:t>
            </a:r>
            <a:r>
              <a:rPr lang="zh-CN" altLang="en-US" sz="3200" b="1" dirty="0"/>
              <a:t>平台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查找投稿信息？</a:t>
            </a:r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=&gt;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期刊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详目页左下方</a:t>
            </a: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“基本信息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36681" y="573530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</a:rPr>
              <a:t>基本信息</a:t>
            </a:r>
            <a:endParaRPr lang="zh-TW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0152" y="5735300"/>
            <a:ext cx="1953578" cy="109728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744" y="2296148"/>
            <a:ext cx="4399598" cy="4419600"/>
          </a:xfrm>
          <a:prstGeom prst="rect">
            <a:avLst/>
          </a:prstGeom>
        </p:spPr>
      </p:pic>
      <p:grpSp>
        <p:nvGrpSpPr>
          <p:cNvPr id="31746" name="组合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9596" y="233633"/>
            <a:ext cx="4764363" cy="528367"/>
            <a:chOff x="2959416" y="3179980"/>
            <a:chExt cx="4010536" cy="430808"/>
          </a:xfrm>
        </p:grpSpPr>
        <p:sp>
          <p:nvSpPr>
            <p:cNvPr id="26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  <a:extLst/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3200" b="1" dirty="0" smtClean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投稿</a:t>
              </a:r>
              <a:r>
                <a:rPr kumimoji="0" lang="en-US" altLang="zh-CN" sz="3200" b="1" dirty="0" smtClean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CSSCI</a:t>
              </a:r>
              <a:r>
                <a:rPr kumimoji="0" lang="zh-CN" altLang="en-US" sz="3200" b="1" dirty="0" smtClean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台湾刊</a:t>
              </a:r>
              <a:endParaRPr kumimoji="0" lang="zh-CN" altLang="en-US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49596" y="915889"/>
            <a:ext cx="554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Q. </a:t>
            </a:r>
            <a:r>
              <a:rPr lang="zh-CN" altLang="en-US" sz="2800" b="1" dirty="0" smtClean="0"/>
              <a:t>如何在数据库内查找投稿信息？</a:t>
            </a:r>
            <a:endParaRPr lang="zh-TW" altLang="en-US" sz="2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9596" y="1495929"/>
            <a:ext cx="12283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举例：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经济论文丛刊  </a:t>
            </a:r>
            <a:r>
              <a:rPr lang="en-US" altLang="zh-TW" sz="2400" b="1" i="1" dirty="0" smtClean="0">
                <a:solidFill>
                  <a:srgbClr val="0070C0"/>
                </a:solidFill>
              </a:rPr>
              <a:t>Taiwan </a:t>
            </a:r>
            <a:r>
              <a:rPr lang="en-US" altLang="zh-TW" sz="2400" b="1" i="1" dirty="0">
                <a:solidFill>
                  <a:srgbClr val="0070C0"/>
                </a:solidFill>
              </a:rPr>
              <a:t>Economic Review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CSSCI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162862" y="3527254"/>
            <a:ext cx="1600641" cy="61802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4788" y="3308350"/>
            <a:ext cx="678170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</a:t>
            </a:r>
            <a:r>
              <a:rPr kumimoji="0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据</a:t>
            </a: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库的</a:t>
            </a:r>
            <a:r>
              <a:rPr kumimoji="0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简介</a:t>
            </a: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：收录介绍</a:t>
            </a:r>
            <a:endParaRPr kumimoji="0"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83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 dirty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|</a:t>
            </a:r>
            <a:endParaRPr kumimoji="0" lang="zh-CN" altLang="en-US" sz="5400" dirty="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7588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 dirty="0" smtClean="0">
                <a:solidFill>
                  <a:srgbClr val="7F7F7F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1</a:t>
            </a:r>
            <a:endParaRPr kumimoji="0" lang="zh-CN" altLang="en-US" sz="8800" dirty="0">
              <a:solidFill>
                <a:srgbClr val="7F7F7F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 dirty="0" smtClean="0">
                <a:solidFill>
                  <a:schemeClr val="accent1"/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1</a:t>
            </a:r>
            <a:endParaRPr kumimoji="0" lang="zh-CN" altLang="en-US" sz="8800" dirty="0">
              <a:solidFill>
                <a:schemeClr val="accent1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  <p:pic>
        <p:nvPicPr>
          <p:cNvPr id="6" name="圖片 5" descr="ALCN平台LOGO(簡)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4279" y="1901823"/>
            <a:ext cx="5944358" cy="6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 bwMode="auto">
          <a:xfrm>
            <a:off x="3100779" y="543238"/>
            <a:ext cx="6601460" cy="27114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4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投稿台湾期刊注意事项</a:t>
            </a:r>
            <a:endParaRPr kumimoji="0" lang="zh-CN" altLang="en-US" sz="44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98080" y="6091756"/>
            <a:ext cx="387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--- </a:t>
            </a:r>
            <a:r>
              <a:rPr lang="zh-CN" altLang="en-US" sz="2000" b="1" dirty="0" smtClean="0"/>
              <a:t>台湾成功大学 吴万益</a:t>
            </a:r>
            <a:endParaRPr lang="zh-TW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213360" y="1099620"/>
            <a:ext cx="1184148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论文的长度</a:t>
            </a:r>
          </a:p>
          <a:p>
            <a:pPr marL="692150" lvl="1" indent="-347663">
              <a:spcBef>
                <a:spcPct val="20000"/>
              </a:spcBef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000000"/>
                </a:solidFill>
                <a:latin typeface="Arial"/>
                <a:ea typeface="新細明體"/>
              </a:rPr>
              <a:t>文章长度约一万五到两万字最恰当。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了解每</a:t>
            </a:r>
            <a:r>
              <a:rPr lang="zh-TW" altLang="en-US" sz="3600" b="1" dirty="0">
                <a:solidFill>
                  <a:srgbClr val="000000"/>
                </a:solidFill>
                <a:latin typeface="Arial"/>
                <a:ea typeface="新細明體"/>
              </a:rPr>
              <a:t>份期刊的特色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撰稿范例 </a:t>
            </a:r>
            <a:r>
              <a:rPr lang="en-US" altLang="zh-TW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(</a:t>
            </a:r>
            <a:r>
              <a:rPr lang="zh-TW" altLang="en-US" sz="3600" b="1" dirty="0">
                <a:solidFill>
                  <a:srgbClr val="000000"/>
                </a:solidFill>
                <a:latin typeface="Arial"/>
                <a:ea typeface="新細明體"/>
              </a:rPr>
              <a:t>文章格式</a:t>
            </a:r>
            <a:r>
              <a:rPr lang="en-US" altLang="zh-TW" sz="3600" b="1" dirty="0">
                <a:solidFill>
                  <a:srgbClr val="000000"/>
                </a:solidFill>
                <a:latin typeface="Arial"/>
                <a:ea typeface="新細明體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000000"/>
                </a:solidFill>
                <a:latin typeface="Arial"/>
                <a:ea typeface="新細明體"/>
              </a:rPr>
              <a:t>依照期刊的要求交稿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不可违反学术伦理</a:t>
            </a:r>
            <a:r>
              <a:rPr lang="zh-TW" altLang="en-US" sz="3600" b="1" dirty="0">
                <a:solidFill>
                  <a:srgbClr val="000000"/>
                </a:solidFill>
                <a:latin typeface="Arial"/>
                <a:ea typeface="新細明體"/>
              </a:rPr>
              <a:t> </a:t>
            </a:r>
            <a:r>
              <a:rPr lang="zh-TW" altLang="en-US" sz="2800" b="1" dirty="0" smtClean="0">
                <a:solidFill>
                  <a:srgbClr val="000000"/>
                </a:solidFill>
                <a:latin typeface="Arial"/>
                <a:ea typeface="新細明體"/>
              </a:rPr>
              <a:t>不可一稿多投；不可抄袭；不可不诚实引用资料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600" b="1" dirty="0" smtClean="0">
                <a:solidFill>
                  <a:srgbClr val="000000"/>
                </a:solidFill>
                <a:latin typeface="Arial"/>
                <a:ea typeface="新細明體"/>
              </a:rPr>
              <a:t>审查过程</a:t>
            </a:r>
            <a:endParaRPr lang="zh-TW" altLang="en-US" sz="3600" b="1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899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 bwMode="auto">
          <a:xfrm>
            <a:off x="159678" y="458184"/>
            <a:ext cx="5529983" cy="4358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Open Sans"/>
              </a:rPr>
              <a:t>台</a:t>
            </a:r>
            <a:r>
              <a:rPr lang="zh-CN" altLang="en-US" sz="4000" b="1" dirty="0">
                <a:solidFill>
                  <a:srgbClr val="C00000"/>
                </a:solidFill>
                <a:latin typeface="Open Sans"/>
              </a:rPr>
              <a:t>湾学界</a:t>
            </a:r>
            <a:r>
              <a:rPr lang="zh-CN" altLang="en-US" sz="4000" b="1" dirty="0" smtClean="0">
                <a:solidFill>
                  <a:srgbClr val="C00000"/>
                </a:solidFill>
                <a:latin typeface="Open Sans"/>
              </a:rPr>
              <a:t>的投稿</a:t>
            </a:r>
            <a:r>
              <a:rPr lang="zh-CN" altLang="en-US" sz="4000" b="1" dirty="0">
                <a:solidFill>
                  <a:srgbClr val="C00000"/>
                </a:solidFill>
                <a:latin typeface="Open Sans"/>
              </a:rPr>
              <a:t>与流程</a:t>
            </a:r>
            <a:endParaRPr lang="en-US" altLang="zh-CN" sz="4000" b="1" dirty="0">
              <a:solidFill>
                <a:srgbClr val="C00000"/>
              </a:solidFill>
              <a:latin typeface="Open Sans"/>
            </a:endParaRP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4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1829" y="6460563"/>
            <a:ext cx="1340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www.enago.tw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366820" y="1115523"/>
            <a:ext cx="8002765" cy="1015663"/>
            <a:chOff x="258762" y="2276080"/>
            <a:chExt cx="8002765" cy="1015663"/>
          </a:xfrm>
        </p:grpSpPr>
        <p:sp>
          <p:nvSpPr>
            <p:cNvPr id="7" name="文字方塊 6"/>
            <p:cNvSpPr txBox="1"/>
            <p:nvPr/>
          </p:nvSpPr>
          <p:spPr>
            <a:xfrm>
              <a:off x="258762" y="2276080"/>
              <a:ext cx="16550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/>
                <a:t>投稿</a:t>
              </a:r>
              <a:endParaRPr lang="en-US" altLang="zh-CN" sz="2400" b="1" dirty="0" smtClean="0"/>
            </a:p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注意：</a:t>
              </a:r>
              <a:endParaRPr lang="en-US" altLang="zh-CN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不可一稿多投</a:t>
              </a:r>
              <a:endParaRPr lang="zh-TW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560025" y="2719096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2077959" y="2308099"/>
              <a:ext cx="1685453" cy="70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接获已收到稿件通知</a:t>
              </a:r>
              <a:endParaRPr lang="zh-TW" altLang="en-US" sz="2000" b="1" dirty="0"/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3583974" y="2701836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4141548" y="2296599"/>
              <a:ext cx="184948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期刊送出稿件进行同侪审查</a:t>
              </a:r>
              <a:endParaRPr lang="en-US" altLang="zh-CN" sz="2000" b="1" dirty="0" smtClean="0"/>
            </a:p>
            <a:p>
              <a:r>
                <a:rPr lang="zh-CN" altLang="en-US" dirty="0" smtClean="0"/>
                <a:t>*</a:t>
              </a:r>
              <a:r>
                <a:rPr lang="zh-CN" altLang="en-US" sz="1600" dirty="0" smtClean="0"/>
                <a:t>平均</a:t>
              </a:r>
              <a:r>
                <a:rPr lang="en-US" altLang="zh-CN" sz="1600" dirty="0" smtClean="0"/>
                <a:t>2-4</a:t>
              </a:r>
              <a:r>
                <a:rPr lang="zh-CN" altLang="en-US" sz="1600" dirty="0" smtClean="0"/>
                <a:t>位审查人</a:t>
              </a:r>
              <a:endParaRPr lang="zh-TW" altLang="en-US" sz="1600" dirty="0"/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5904462" y="2693951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6432727" y="245885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通知审查结果</a:t>
              </a:r>
              <a:endParaRPr lang="zh-TW" altLang="en-US" sz="2000" b="1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8214272" y="819444"/>
            <a:ext cx="1975453" cy="636038"/>
            <a:chOff x="7702982" y="1407018"/>
            <a:chExt cx="1975453" cy="636038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7702982" y="1672687"/>
              <a:ext cx="480761" cy="3703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8183743" y="1407018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拒绝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303482" y="1737351"/>
            <a:ext cx="3458244" cy="3845113"/>
            <a:chOff x="6303482" y="1737351"/>
            <a:chExt cx="3458244" cy="3845113"/>
          </a:xfrm>
        </p:grpSpPr>
        <p:grpSp>
          <p:nvGrpSpPr>
            <p:cNvPr id="36" name="群組 35"/>
            <p:cNvGrpSpPr/>
            <p:nvPr/>
          </p:nvGrpSpPr>
          <p:grpSpPr>
            <a:xfrm>
              <a:off x="6303482" y="1737351"/>
              <a:ext cx="3321708" cy="3450711"/>
              <a:chOff x="6259588" y="2248625"/>
              <a:chExt cx="3321708" cy="3450711"/>
            </a:xfrm>
          </p:grpSpPr>
          <p:cxnSp>
            <p:nvCxnSpPr>
              <p:cNvPr id="23" name="直線單箭頭接點 22"/>
              <p:cNvCxnSpPr/>
              <p:nvPr/>
            </p:nvCxnSpPr>
            <p:spPr>
              <a:xfrm>
                <a:off x="7095690" y="2248625"/>
                <a:ext cx="0" cy="3902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6259588" y="2646773"/>
                <a:ext cx="277836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按照审查意见修改</a:t>
                </a:r>
                <a:endParaRPr lang="en-US" altLang="zh-CN" b="1" dirty="0" smtClean="0"/>
              </a:p>
              <a:p>
                <a:r>
                  <a:rPr lang="zh-CN" altLang="en-US" sz="1600" dirty="0" smtClean="0"/>
                  <a:t>*至少来回一次</a:t>
                </a:r>
                <a:endParaRPr lang="zh-TW" altLang="en-US" sz="1600" dirty="0"/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>
                <a:off x="7114382" y="3262326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字方塊 21"/>
              <p:cNvSpPr txBox="1"/>
              <p:nvPr/>
            </p:nvSpPr>
            <p:spPr>
              <a:xfrm>
                <a:off x="6369356" y="3752097"/>
                <a:ext cx="1601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修改后再返稿</a:t>
                </a:r>
                <a:endParaRPr lang="zh-TW" altLang="en-US" b="1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7114382" y="4121429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字方塊 24"/>
              <p:cNvSpPr txBox="1"/>
              <p:nvPr/>
            </p:nvSpPr>
            <p:spPr>
              <a:xfrm>
                <a:off x="6361234" y="4602606"/>
                <a:ext cx="32200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期刊接受稿件</a:t>
                </a:r>
                <a:endParaRPr lang="en-US" altLang="zh-CN" b="1" dirty="0" smtClean="0"/>
              </a:p>
              <a:p>
                <a:r>
                  <a:rPr lang="zh-CN" altLang="en-US" sz="1600" dirty="0" smtClean="0"/>
                  <a:t>*期刊负责校对、排版成出刊格式</a:t>
                </a:r>
                <a:endParaRPr lang="zh-TW" altLang="en-US" sz="1600" dirty="0"/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>
                <a:off x="7114382" y="5218159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/>
            <p:cNvSpPr txBox="1"/>
            <p:nvPr/>
          </p:nvSpPr>
          <p:spPr>
            <a:xfrm>
              <a:off x="6342931" y="5213132"/>
              <a:ext cx="3418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期刊寄给作者做出刊前最终确认</a:t>
              </a:r>
              <a:endParaRPr lang="zh-TW" altLang="en-US" b="1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086675" y="5582464"/>
            <a:ext cx="2910697" cy="1013986"/>
            <a:chOff x="6086675" y="5582464"/>
            <a:chExt cx="2910697" cy="1013986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7158276" y="5582464"/>
              <a:ext cx="0" cy="4811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6086675" y="6134785"/>
              <a:ext cx="2910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出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刊，发表成功！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3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36" y="1008870"/>
            <a:ext cx="8535424" cy="145470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49006" y="5008942"/>
            <a:ext cx="951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台湾的知网，欢迎多多使用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081" y="2733377"/>
            <a:ext cx="11713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4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www.airitilibrary.cn </a:t>
            </a:r>
          </a:p>
          <a:p>
            <a:pPr algn="ctr">
              <a:spcAft>
                <a:spcPts val="0"/>
              </a:spcAft>
            </a:pPr>
            <a:r>
              <a:rPr lang="zh-CN" altLang="en-US" sz="4000" b="1" kern="100" dirty="0">
                <a:latin typeface="SimSun" panose="02010600030101010101" pitchFamily="2" charset="-122"/>
                <a:ea typeface="SimSun" panose="02010600030101010101" pitchFamily="2" charset="-122"/>
              </a:rPr>
              <a:t>一站式收</a:t>
            </a:r>
            <a:r>
              <a:rPr lang="zh-CN" altLang="en-US" sz="4000" b="1" kern="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录台湾 </a:t>
            </a:r>
            <a:r>
              <a:rPr lang="zh-CN" altLang="en-US" sz="4000" b="1" kern="100" dirty="0">
                <a:latin typeface="SimSun" panose="02010600030101010101" pitchFamily="2" charset="-122"/>
                <a:ea typeface="SimSun" panose="02010600030101010101" pitchFamily="2" charset="-122"/>
              </a:rPr>
              <a:t>学术期刊、学位论文、电子</a:t>
            </a:r>
            <a:r>
              <a:rPr lang="zh-CN" altLang="en-US" sz="4000" b="1" kern="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书</a:t>
            </a:r>
            <a:endParaRPr lang="zh-TW" altLang="zh-TW" sz="40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41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1524000" y="395959"/>
            <a:ext cx="9144000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 descr="ALCN平台LOGO(簡)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06250" y="548680"/>
            <a:ext cx="7163636" cy="8593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40" y="1674210"/>
            <a:ext cx="8640960" cy="471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23489"/>
              </p:ext>
            </p:extLst>
          </p:nvPr>
        </p:nvGraphicFramePr>
        <p:xfrm>
          <a:off x="464696" y="329784"/>
          <a:ext cx="11377534" cy="3984154"/>
        </p:xfrm>
        <a:graphic>
          <a:graphicData uri="http://schemas.openxmlformats.org/drawingml/2006/table">
            <a:tbl>
              <a:tblPr firstRow="1" firstCol="1" bandRow="1"/>
              <a:tblGrid>
                <a:gridCol w="11377534">
                  <a:extLst>
                    <a:ext uri="{9D8B030D-6E8A-4147-A177-3AD203B41FA5}">
                      <a16:colId xmlns:a16="http://schemas.microsoft.com/office/drawing/2014/main" val="884666997"/>
                    </a:ext>
                  </a:extLst>
                </a:gridCol>
              </a:tblGrid>
              <a:tr h="1399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4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台</a:t>
                      </a:r>
                      <a:r>
                        <a:rPr lang="zh-CN" sz="44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湾学术文献数据库 </a:t>
                      </a:r>
                      <a:endParaRPr lang="en-US" altLang="zh-CN" sz="4400" b="1" kern="1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u="none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www.airitilibrary.cn</a:t>
                      </a:r>
                      <a:r>
                        <a:rPr lang="en-US" sz="44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000" b="1" kern="100" dirty="0" smtClean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一站式收录 学术期刊、学位论文、电子书。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62767"/>
                  </a:ext>
                </a:extLst>
              </a:tr>
              <a:tr h="2033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收录台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湾地区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出版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为主的</a:t>
                      </a:r>
                      <a:r>
                        <a:rPr lang="en-US" sz="2800" kern="100" dirty="0" smtClean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2,012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种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期刊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、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65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万篇期刊全文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及台湾重要高校计约</a:t>
                      </a:r>
                      <a:r>
                        <a:rPr lang="en-US" sz="2800" kern="1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万余篇的学位论文（台湾大学唯一官方授权），总计收录</a:t>
                      </a:r>
                      <a:r>
                        <a:rPr lang="en-US" sz="2800" kern="1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80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万余篇期刊及论文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全文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+3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万种电子书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为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目前收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录量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最大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、资源类型最多元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的</a:t>
                      </a:r>
                      <a:r>
                        <a:rPr lang="zh-CN" altLang="zh-TW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台湾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学术</a:t>
                      </a:r>
                      <a:r>
                        <a:rPr lang="zh-CN" altLang="en-US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文献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数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据库。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85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06854" y="4361353"/>
            <a:ext cx="1041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研究遍及</a:t>
            </a:r>
            <a:r>
              <a:rPr lang="zh-CN" altLang="en-US" sz="3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人文学、社会科学、工程学、基础与应用科学、生物农学、医药卫生 </a:t>
            </a:r>
            <a:r>
              <a:rPr lang="en-US" altLang="zh-CN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6</a:t>
            </a:r>
            <a:r>
              <a:rPr lang="zh-CN" alt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大</a:t>
            </a:r>
            <a:r>
              <a:rPr lang="zh-CN" alt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学</a:t>
            </a:r>
            <a:r>
              <a:rPr lang="zh-CN" alt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门</a:t>
            </a:r>
            <a:r>
              <a:rPr lang="en-US" altLang="zh-CN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69</a:t>
            </a:r>
            <a:r>
              <a:rPr lang="zh-CN" alt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个</a:t>
            </a:r>
            <a:r>
              <a:rPr lang="zh-CN" alt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学科领域</a:t>
            </a:r>
            <a:r>
              <a:rPr lang="zh-CN" altLang="en-US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、近百种学科主题</a:t>
            </a:r>
            <a:r>
              <a:rPr lang="zh-CN" alt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7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51910"/>
              </p:ext>
            </p:extLst>
          </p:nvPr>
        </p:nvGraphicFramePr>
        <p:xfrm>
          <a:off x="1071716" y="396995"/>
          <a:ext cx="9812593" cy="62735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10643">
                  <a:extLst>
                    <a:ext uri="{9D8B030D-6E8A-4147-A177-3AD203B41FA5}">
                      <a16:colId xmlns:a16="http://schemas.microsoft.com/office/drawing/2014/main" val="4231192710"/>
                    </a:ext>
                  </a:extLst>
                </a:gridCol>
                <a:gridCol w="7401950">
                  <a:extLst>
                    <a:ext uri="{9D8B030D-6E8A-4147-A177-3AD203B41FA5}">
                      <a16:colId xmlns:a16="http://schemas.microsoft.com/office/drawing/2014/main" val="565930634"/>
                    </a:ext>
                  </a:extLst>
                </a:gridCol>
              </a:tblGrid>
              <a:tr h="507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0" dirty="0" smtClean="0">
                          <a:effectLst/>
                        </a:rPr>
                        <a:t>六大</a:t>
                      </a:r>
                      <a:r>
                        <a:rPr lang="zh-TW" sz="2400" kern="0" dirty="0" smtClean="0">
                          <a:effectLst/>
                        </a:rPr>
                        <a:t>学</a:t>
                      </a:r>
                      <a:r>
                        <a:rPr lang="zh-TW" sz="2400" kern="0" dirty="0">
                          <a:effectLst/>
                        </a:rPr>
                        <a:t>门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</a:rPr>
                        <a:t>69</a:t>
                      </a:r>
                      <a:r>
                        <a:rPr lang="zh-CN" altLang="en-US" sz="2400" kern="0" dirty="0" smtClean="0">
                          <a:effectLst/>
                        </a:rPr>
                        <a:t>个</a:t>
                      </a:r>
                      <a:r>
                        <a:rPr lang="zh-TW" sz="2400" kern="0" dirty="0" smtClean="0">
                          <a:effectLst/>
                        </a:rPr>
                        <a:t>研究</a:t>
                      </a:r>
                      <a:r>
                        <a:rPr lang="zh-TW" sz="2400" kern="0" dirty="0">
                          <a:effectLst/>
                        </a:rPr>
                        <a:t>领域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07283"/>
                  </a:ext>
                </a:extLst>
              </a:tr>
              <a:tr h="767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0070C0"/>
                          </a:solidFill>
                          <a:effectLst/>
                        </a:rPr>
                        <a:t>人文学</a:t>
                      </a:r>
                      <a:endParaRPr lang="zh-TW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70C0"/>
                          </a:solidFill>
                          <a:effectLst/>
                        </a:rPr>
                        <a:t>人文学综合、历史学、艺术、中国文学、语言学、地理学及区域研究、哲学、人类学及族群研究、外国文学、宗教学、图书情报学，共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r>
                        <a:rPr lang="zh-CN" sz="2000" kern="0" dirty="0">
                          <a:solidFill>
                            <a:srgbClr val="0070C0"/>
                          </a:solidFill>
                          <a:effectLst/>
                        </a:rPr>
                        <a:t>个研究领域。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9171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0070C0"/>
                          </a:solidFill>
                          <a:effectLst/>
                        </a:rPr>
                        <a:t>社会科学</a:t>
                      </a:r>
                      <a:endParaRPr lang="zh-TW" sz="3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70C0"/>
                          </a:solidFill>
                          <a:effectLst/>
                        </a:rPr>
                        <a:t>教育学、社会科学综合、管理学、体育学、社会学、经济学、政治学、心理学、法律学、财经及会计学、传播学、军事学，共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r>
                        <a:rPr lang="zh-CN" sz="2000" kern="0" dirty="0">
                          <a:solidFill>
                            <a:srgbClr val="0070C0"/>
                          </a:solidFill>
                          <a:effectLst/>
                        </a:rPr>
                        <a:t>个研究领域。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4219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基础与应用科学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信息科学、基础与应用科学综合、物理、统计、数学、化学、永续发展研究、地球科学与地质学、海洋科学、大气科学、天文学，共</a:t>
                      </a:r>
                      <a:r>
                        <a:rPr lang="en-US" sz="2000" kern="0" dirty="0">
                          <a:effectLst/>
                        </a:rPr>
                        <a:t>11</a:t>
                      </a:r>
                      <a:r>
                        <a:rPr lang="zh-CN" sz="2000" kern="0" dirty="0">
                          <a:effectLst/>
                        </a:rPr>
                        <a:t>个研究领域。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22183"/>
                  </a:ext>
                </a:extLst>
              </a:tr>
              <a:tr h="1023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医药卫生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预防保健与卫生学、社会医学、内科、医药卫生综合、医药总论、基础医学、外科、药理医学、牙科与口腔科、妇产科与老幼科、中医药学、医院管理与医事行政，共</a:t>
                      </a:r>
                      <a:r>
                        <a:rPr lang="en-US" sz="2000" kern="0" dirty="0">
                          <a:effectLst/>
                        </a:rPr>
                        <a:t>12</a:t>
                      </a:r>
                      <a:r>
                        <a:rPr lang="zh-CN" sz="2000" kern="0" dirty="0">
                          <a:effectLst/>
                        </a:rPr>
                        <a:t>个研究领域。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62350"/>
                  </a:ext>
                </a:extLst>
              </a:tr>
              <a:tr h="767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生物农学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农业、渔业、畜牧、森林、生物科学、生物农学综合、动物学、植物学、农产品加工、生物环境与多样性、兽医，共</a:t>
                      </a:r>
                      <a:r>
                        <a:rPr lang="en-US" sz="2000" kern="0" dirty="0">
                          <a:effectLst/>
                        </a:rPr>
                        <a:t>11</a:t>
                      </a:r>
                      <a:r>
                        <a:rPr lang="zh-CN" sz="2000" kern="0" dirty="0">
                          <a:effectLst/>
                        </a:rPr>
                        <a:t>个研究领域。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860074"/>
                  </a:ext>
                </a:extLst>
              </a:tr>
              <a:tr h="1023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工程学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工程学综合、市政与环境工程、工程学总论、土木与建筑工程、电机工程、机械工程、化学工业、交通运输工程、水利工程、核子工程、矿冶与冶金工程道、路与铁道工程，共</a:t>
                      </a:r>
                      <a:r>
                        <a:rPr lang="en-US" sz="2000" kern="0" dirty="0">
                          <a:effectLst/>
                        </a:rPr>
                        <a:t>12</a:t>
                      </a:r>
                      <a:r>
                        <a:rPr lang="zh-CN" sz="2000" kern="0" dirty="0">
                          <a:effectLst/>
                        </a:rPr>
                        <a:t>个研究领域。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9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3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2E36597-BB5E-A94C-85AE-75AE82C580E9}"/>
              </a:ext>
            </a:extLst>
          </p:cNvPr>
          <p:cNvSpPr/>
          <p:nvPr/>
        </p:nvSpPr>
        <p:spPr>
          <a:xfrm>
            <a:off x="306085" y="2127856"/>
            <a:ext cx="720000" cy="2880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681F39C-FA55-EE43-8F5C-FA7E7EBF99A4}"/>
              </a:ext>
            </a:extLst>
          </p:cNvPr>
          <p:cNvSpPr/>
          <p:nvPr/>
        </p:nvSpPr>
        <p:spPr>
          <a:xfrm>
            <a:off x="1370206" y="2686737"/>
            <a:ext cx="720000" cy="2304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617A33-8E3E-C74D-96D7-80CEC544E8CB}"/>
              </a:ext>
            </a:extLst>
          </p:cNvPr>
          <p:cNvSpPr/>
          <p:nvPr/>
        </p:nvSpPr>
        <p:spPr>
          <a:xfrm>
            <a:off x="3298610" y="4636433"/>
            <a:ext cx="720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4A87A8-6AEF-5F4C-B817-8AA774D807B2}"/>
              </a:ext>
            </a:extLst>
          </p:cNvPr>
          <p:cNvSpPr/>
          <p:nvPr/>
        </p:nvSpPr>
        <p:spPr>
          <a:xfrm>
            <a:off x="4267665" y="4569090"/>
            <a:ext cx="720000" cy="42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10">
            <a:extLst>
              <a:ext uri="{FF2B5EF4-FFF2-40B4-BE49-F238E27FC236}">
                <a16:creationId xmlns:a16="http://schemas.microsoft.com/office/drawing/2014/main" id="{359CAAD8-1D88-FA40-BCD4-8980050AB975}"/>
              </a:ext>
            </a:extLst>
          </p:cNvPr>
          <p:cNvCxnSpPr>
            <a:cxnSpLocks/>
          </p:cNvCxnSpPr>
          <p:nvPr/>
        </p:nvCxnSpPr>
        <p:spPr>
          <a:xfrm>
            <a:off x="0" y="4990993"/>
            <a:ext cx="12123174" cy="4007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0">
            <a:extLst>
              <a:ext uri="{FF2B5EF4-FFF2-40B4-BE49-F238E27FC236}">
                <a16:creationId xmlns:a16="http://schemas.microsoft.com/office/drawing/2014/main" id="{D790A5AD-9373-4847-AC4A-0789CFE13BE8}"/>
              </a:ext>
            </a:extLst>
          </p:cNvPr>
          <p:cNvSpPr txBox="1"/>
          <p:nvPr/>
        </p:nvSpPr>
        <p:spPr>
          <a:xfrm>
            <a:off x="241208" y="517507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TSSCI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DC730FF-3C7B-B946-AB25-4F12C52BFFF1}"/>
              </a:ext>
            </a:extLst>
          </p:cNvPr>
          <p:cNvSpPr txBox="1"/>
          <p:nvPr/>
        </p:nvSpPr>
        <p:spPr>
          <a:xfrm>
            <a:off x="1367293" y="5184379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THCI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4" name="文本框 24">
            <a:extLst>
              <a:ext uri="{FF2B5EF4-FFF2-40B4-BE49-F238E27FC236}">
                <a16:creationId xmlns:a16="http://schemas.microsoft.com/office/drawing/2014/main" id="{26B7045F-1973-0740-9207-2D9E8FD84498}"/>
              </a:ext>
            </a:extLst>
          </p:cNvPr>
          <p:cNvSpPr txBox="1"/>
          <p:nvPr/>
        </p:nvSpPr>
        <p:spPr>
          <a:xfrm>
            <a:off x="3298610" y="521249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文本框 26">
            <a:extLst>
              <a:ext uri="{FF2B5EF4-FFF2-40B4-BE49-F238E27FC236}">
                <a16:creationId xmlns:a16="http://schemas.microsoft.com/office/drawing/2014/main" id="{4E85C04C-AEF1-1942-BF3D-800872EEFFCA}"/>
              </a:ext>
            </a:extLst>
          </p:cNvPr>
          <p:cNvSpPr txBox="1"/>
          <p:nvPr/>
        </p:nvSpPr>
        <p:spPr>
          <a:xfrm>
            <a:off x="4229690" y="5212497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A&amp;HCI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7C35600-E75A-0148-8788-F9E2FDAEE4C5}"/>
              </a:ext>
            </a:extLst>
          </p:cNvPr>
          <p:cNvSpPr/>
          <p:nvPr/>
        </p:nvSpPr>
        <p:spPr>
          <a:xfrm>
            <a:off x="437379" y="244864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dobe 黑体 Std R" pitchFamily="34" charset="-128"/>
                <a:ea typeface="Adobe 黑体 Std R" pitchFamily="34" charset="-128"/>
              </a:rPr>
              <a:t>95</a:t>
            </a:r>
            <a:endParaRPr lang="zh-CN" altLang="en-US" sz="1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2BA592B-D2E2-2A41-B48D-61E06FF748F1}"/>
              </a:ext>
            </a:extLst>
          </p:cNvPr>
          <p:cNvSpPr/>
          <p:nvPr/>
        </p:nvSpPr>
        <p:spPr>
          <a:xfrm>
            <a:off x="1466750" y="29852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dobe 黑体 Std R" pitchFamily="34" charset="-128"/>
                <a:ea typeface="Adobe 黑体 Std R" pitchFamily="34" charset="-128"/>
              </a:rPr>
              <a:t>68</a:t>
            </a:r>
            <a:endParaRPr lang="zh-CN" altLang="en-US" sz="24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E0EA732-56A5-2B4F-B46C-E9A13E7FB356}"/>
              </a:ext>
            </a:extLst>
          </p:cNvPr>
          <p:cNvSpPr/>
          <p:nvPr/>
        </p:nvSpPr>
        <p:spPr>
          <a:xfrm>
            <a:off x="3476534" y="463643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7</a:t>
            </a:r>
            <a:endParaRPr lang="zh-CN" altLang="en-US" sz="16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B21FC3F-C525-484D-91A0-9AA46627013A}"/>
              </a:ext>
            </a:extLst>
          </p:cNvPr>
          <p:cNvSpPr/>
          <p:nvPr/>
        </p:nvSpPr>
        <p:spPr>
          <a:xfrm>
            <a:off x="4478420" y="456442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10</a:t>
            </a:r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7" name="KSO_Shape">
            <a:extLst>
              <a:ext uri="{FF2B5EF4-FFF2-40B4-BE49-F238E27FC236}">
                <a16:creationId xmlns:a16="http://schemas.microsoft.com/office/drawing/2014/main" id="{D4EE2FE8-26E5-664F-B0F4-FCC96D964528}"/>
              </a:ext>
            </a:extLst>
          </p:cNvPr>
          <p:cNvSpPr>
            <a:spLocks/>
          </p:cNvSpPr>
          <p:nvPr/>
        </p:nvSpPr>
        <p:spPr bwMode="auto">
          <a:xfrm>
            <a:off x="326644" y="535277"/>
            <a:ext cx="736353" cy="792088"/>
          </a:xfrm>
          <a:custGeom>
            <a:avLst/>
            <a:gdLst>
              <a:gd name="T0" fmla="*/ 1735389 w 3295"/>
              <a:gd name="T1" fmla="*/ 901016 h 3303"/>
              <a:gd name="T2" fmla="*/ 828737 w 3295"/>
              <a:gd name="T3" fmla="*/ 0 h 3303"/>
              <a:gd name="T4" fmla="*/ 2179 w 3295"/>
              <a:gd name="T5" fmla="*/ 0 h 3303"/>
              <a:gd name="T6" fmla="*/ 0 w 3295"/>
              <a:gd name="T7" fmla="*/ 825795 h 3303"/>
              <a:gd name="T8" fmla="*/ 896300 w 3295"/>
              <a:gd name="T9" fmla="*/ 1740438 h 3303"/>
              <a:gd name="T10" fmla="*/ 1107707 w 3295"/>
              <a:gd name="T11" fmla="*/ 1742074 h 3303"/>
              <a:gd name="T12" fmla="*/ 1737024 w 3295"/>
              <a:gd name="T13" fmla="*/ 1112507 h 3303"/>
              <a:gd name="T14" fmla="*/ 1735389 w 3295"/>
              <a:gd name="T15" fmla="*/ 901016 h 3303"/>
              <a:gd name="T16" fmla="*/ 221214 w 3295"/>
              <a:gd name="T17" fmla="*/ 373379 h 3303"/>
              <a:gd name="T18" fmla="*/ 369962 w 3295"/>
              <a:gd name="T19" fmla="*/ 225118 h 3303"/>
              <a:gd name="T20" fmla="*/ 518165 w 3295"/>
              <a:gd name="T21" fmla="*/ 373379 h 3303"/>
              <a:gd name="T22" fmla="*/ 369962 w 3295"/>
              <a:gd name="T23" fmla="*/ 521641 h 3303"/>
              <a:gd name="T24" fmla="*/ 221214 w 3295"/>
              <a:gd name="T25" fmla="*/ 373379 h 3303"/>
              <a:gd name="T26" fmla="*/ 1028702 w 3295"/>
              <a:gd name="T27" fmla="*/ 1408485 h 3303"/>
              <a:gd name="T28" fmla="*/ 451147 w 3295"/>
              <a:gd name="T29" fmla="*/ 831246 h 3303"/>
              <a:gd name="T30" fmla="*/ 503998 w 3295"/>
              <a:gd name="T31" fmla="*/ 778918 h 3303"/>
              <a:gd name="T32" fmla="*/ 1081008 w 3295"/>
              <a:gd name="T33" fmla="*/ 1355612 h 3303"/>
              <a:gd name="T34" fmla="*/ 1028702 w 3295"/>
              <a:gd name="T35" fmla="*/ 1408485 h 3303"/>
              <a:gd name="T36" fmla="*/ 1185622 w 3295"/>
              <a:gd name="T37" fmla="*/ 1250957 h 3303"/>
              <a:gd name="T38" fmla="*/ 608612 w 3295"/>
              <a:gd name="T39" fmla="*/ 673718 h 3303"/>
              <a:gd name="T40" fmla="*/ 661464 w 3295"/>
              <a:gd name="T41" fmla="*/ 621390 h 3303"/>
              <a:gd name="T42" fmla="*/ 1238474 w 3295"/>
              <a:gd name="T43" fmla="*/ 1198629 h 3303"/>
              <a:gd name="T44" fmla="*/ 1185622 w 3295"/>
              <a:gd name="T45" fmla="*/ 1250957 h 3303"/>
              <a:gd name="T46" fmla="*/ 1343088 w 3295"/>
              <a:gd name="T47" fmla="*/ 1093429 h 3303"/>
              <a:gd name="T48" fmla="*/ 766078 w 3295"/>
              <a:gd name="T49" fmla="*/ 516190 h 3303"/>
              <a:gd name="T50" fmla="*/ 818929 w 3295"/>
              <a:gd name="T51" fmla="*/ 463863 h 3303"/>
              <a:gd name="T52" fmla="*/ 1395939 w 3295"/>
              <a:gd name="T53" fmla="*/ 1041102 h 3303"/>
              <a:gd name="T54" fmla="*/ 1343088 w 3295"/>
              <a:gd name="T55" fmla="*/ 1093429 h 3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95" h="3303">
                <a:moveTo>
                  <a:pt x="3185" y="1653"/>
                </a:moveTo>
                <a:cubicBezTo>
                  <a:pt x="1521" y="0"/>
                  <a:pt x="1521" y="0"/>
                  <a:pt x="1521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1515"/>
                  <a:pt x="0" y="1515"/>
                  <a:pt x="0" y="1515"/>
                </a:cubicBezTo>
                <a:cubicBezTo>
                  <a:pt x="1645" y="3193"/>
                  <a:pt x="1645" y="3193"/>
                  <a:pt x="1645" y="3193"/>
                </a:cubicBezTo>
                <a:cubicBezTo>
                  <a:pt x="1753" y="3301"/>
                  <a:pt x="1927" y="3303"/>
                  <a:pt x="2033" y="3196"/>
                </a:cubicBezTo>
                <a:cubicBezTo>
                  <a:pt x="3188" y="2041"/>
                  <a:pt x="3188" y="2041"/>
                  <a:pt x="3188" y="2041"/>
                </a:cubicBezTo>
                <a:cubicBezTo>
                  <a:pt x="3295" y="1934"/>
                  <a:pt x="3294" y="1761"/>
                  <a:pt x="3185" y="1653"/>
                </a:cubicBezTo>
                <a:close/>
                <a:moveTo>
                  <a:pt x="406" y="685"/>
                </a:moveTo>
                <a:cubicBezTo>
                  <a:pt x="406" y="535"/>
                  <a:pt x="528" y="413"/>
                  <a:pt x="679" y="413"/>
                </a:cubicBezTo>
                <a:cubicBezTo>
                  <a:pt x="829" y="413"/>
                  <a:pt x="951" y="535"/>
                  <a:pt x="951" y="685"/>
                </a:cubicBezTo>
                <a:cubicBezTo>
                  <a:pt x="951" y="835"/>
                  <a:pt x="829" y="957"/>
                  <a:pt x="679" y="957"/>
                </a:cubicBezTo>
                <a:cubicBezTo>
                  <a:pt x="528" y="957"/>
                  <a:pt x="406" y="835"/>
                  <a:pt x="406" y="685"/>
                </a:cubicBezTo>
                <a:close/>
                <a:moveTo>
                  <a:pt x="1888" y="2584"/>
                </a:moveTo>
                <a:cubicBezTo>
                  <a:pt x="828" y="1525"/>
                  <a:pt x="828" y="1525"/>
                  <a:pt x="828" y="1525"/>
                </a:cubicBezTo>
                <a:cubicBezTo>
                  <a:pt x="925" y="1429"/>
                  <a:pt x="925" y="1429"/>
                  <a:pt x="925" y="1429"/>
                </a:cubicBezTo>
                <a:cubicBezTo>
                  <a:pt x="1984" y="2487"/>
                  <a:pt x="1984" y="2487"/>
                  <a:pt x="1984" y="2487"/>
                </a:cubicBezTo>
                <a:lnTo>
                  <a:pt x="1888" y="2584"/>
                </a:lnTo>
                <a:close/>
                <a:moveTo>
                  <a:pt x="2176" y="2295"/>
                </a:moveTo>
                <a:cubicBezTo>
                  <a:pt x="1117" y="1236"/>
                  <a:pt x="1117" y="1236"/>
                  <a:pt x="1117" y="1236"/>
                </a:cubicBezTo>
                <a:cubicBezTo>
                  <a:pt x="1214" y="1140"/>
                  <a:pt x="1214" y="1140"/>
                  <a:pt x="1214" y="1140"/>
                </a:cubicBezTo>
                <a:cubicBezTo>
                  <a:pt x="2273" y="2199"/>
                  <a:pt x="2273" y="2199"/>
                  <a:pt x="2273" y="2199"/>
                </a:cubicBezTo>
                <a:lnTo>
                  <a:pt x="2176" y="2295"/>
                </a:lnTo>
                <a:close/>
                <a:moveTo>
                  <a:pt x="2465" y="2006"/>
                </a:moveTo>
                <a:cubicBezTo>
                  <a:pt x="1406" y="947"/>
                  <a:pt x="1406" y="947"/>
                  <a:pt x="1406" y="947"/>
                </a:cubicBezTo>
                <a:cubicBezTo>
                  <a:pt x="1503" y="851"/>
                  <a:pt x="1503" y="851"/>
                  <a:pt x="1503" y="851"/>
                </a:cubicBezTo>
                <a:cubicBezTo>
                  <a:pt x="2562" y="1910"/>
                  <a:pt x="2562" y="1910"/>
                  <a:pt x="2562" y="1910"/>
                </a:cubicBezTo>
                <a:lnTo>
                  <a:pt x="2465" y="20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54" name="文本框 96">
            <a:extLst>
              <a:ext uri="{FF2B5EF4-FFF2-40B4-BE49-F238E27FC236}">
                <a16:creationId xmlns:a16="http://schemas.microsoft.com/office/drawing/2014/main" id="{0DDB7ECB-5A48-2B4F-8928-647BF07CFAEF}"/>
              </a:ext>
            </a:extLst>
          </p:cNvPr>
          <p:cNvSpPr txBox="1"/>
          <p:nvPr/>
        </p:nvSpPr>
        <p:spPr>
          <a:xfrm>
            <a:off x="1702593" y="63390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总库的核心指标收录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举</a:t>
            </a:r>
            <a:r>
              <a:rPr lang="zh-CN" altLang="en-US" sz="3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隅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681F39C-FA55-EE43-8F5C-FA7E7EBF99A4}"/>
              </a:ext>
            </a:extLst>
          </p:cNvPr>
          <p:cNvSpPr/>
          <p:nvPr/>
        </p:nvSpPr>
        <p:spPr>
          <a:xfrm>
            <a:off x="2305238" y="3757558"/>
            <a:ext cx="720000" cy="1233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7DC730FF-3C7B-B946-AB25-4F12C52BFFF1}"/>
              </a:ext>
            </a:extLst>
          </p:cNvPr>
          <p:cNvSpPr txBox="1"/>
          <p:nvPr/>
        </p:nvSpPr>
        <p:spPr>
          <a:xfrm>
            <a:off x="2242557" y="520563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CSSCI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2BA592B-D2E2-2A41-B48D-61E06FF748F1}"/>
              </a:ext>
            </a:extLst>
          </p:cNvPr>
          <p:cNvSpPr/>
          <p:nvPr/>
        </p:nvSpPr>
        <p:spPr>
          <a:xfrm>
            <a:off x="2474574" y="41031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Adobe 黑体 Std R" pitchFamily="34" charset="-128"/>
                <a:ea typeface="Adobe 黑体 Std R" pitchFamily="34" charset="-128"/>
              </a:rPr>
              <a:t>27</a:t>
            </a:r>
            <a:endParaRPr lang="zh-CN" altLang="en-US" sz="2400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42749" y="3432194"/>
            <a:ext cx="720000" cy="2294388"/>
            <a:chOff x="5363003" y="3881767"/>
            <a:chExt cx="720000" cy="1824817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D8BA8C7-CF22-C342-BF28-3D7A9639C70E}"/>
                </a:ext>
              </a:extLst>
            </p:cNvPr>
            <p:cNvSpPr/>
            <p:nvPr/>
          </p:nvSpPr>
          <p:spPr>
            <a:xfrm>
              <a:off x="5363003" y="3881767"/>
              <a:ext cx="720000" cy="12473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20">
              <a:extLst>
                <a:ext uri="{FF2B5EF4-FFF2-40B4-BE49-F238E27FC236}">
                  <a16:creationId xmlns:a16="http://schemas.microsoft.com/office/drawing/2014/main" id="{1311E11E-BC63-474D-8516-944E9015E941}"/>
                </a:ext>
              </a:extLst>
            </p:cNvPr>
            <p:cNvSpPr txBox="1"/>
            <p:nvPr/>
          </p:nvSpPr>
          <p:spPr>
            <a:xfrm>
              <a:off x="5383578" y="530647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SCIE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4692D77-F27D-E544-8847-02F2E256E0ED}"/>
                </a:ext>
              </a:extLst>
            </p:cNvPr>
            <p:cNvSpPr/>
            <p:nvPr/>
          </p:nvSpPr>
          <p:spPr>
            <a:xfrm>
              <a:off x="5494726" y="4125663"/>
              <a:ext cx="492443" cy="367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latin typeface="Adobe 黑体 Std R" pitchFamily="34" charset="-128"/>
                  <a:ea typeface="Adobe 黑体 Std R" pitchFamily="34" charset="-128"/>
                </a:rPr>
                <a:t>31</a:t>
              </a:r>
              <a:endParaRPr lang="en-US" altLang="zh-TW" sz="24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269397" y="3817826"/>
            <a:ext cx="720000" cy="1744007"/>
            <a:chOff x="6863035" y="3842988"/>
            <a:chExt cx="720000" cy="1744007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766DD91-87B9-D74D-9ECC-EAB6252CCD5E}"/>
                </a:ext>
              </a:extLst>
            </p:cNvPr>
            <p:cNvSpPr/>
            <p:nvPr/>
          </p:nvSpPr>
          <p:spPr>
            <a:xfrm>
              <a:off x="6863035" y="3842988"/>
              <a:ext cx="720000" cy="11840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22">
              <a:extLst>
                <a:ext uri="{FF2B5EF4-FFF2-40B4-BE49-F238E27FC236}">
                  <a16:creationId xmlns:a16="http://schemas.microsoft.com/office/drawing/2014/main" id="{57B8ACB7-F99F-7847-B677-4EC02C28AC59}"/>
                </a:ext>
              </a:extLst>
            </p:cNvPr>
            <p:cNvSpPr txBox="1"/>
            <p:nvPr/>
          </p:nvSpPr>
          <p:spPr>
            <a:xfrm>
              <a:off x="6962020" y="5186885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EI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669EA83-C55A-C544-A21E-FA91BD922845}"/>
                </a:ext>
              </a:extLst>
            </p:cNvPr>
            <p:cNvSpPr/>
            <p:nvPr/>
          </p:nvSpPr>
          <p:spPr>
            <a:xfrm>
              <a:off x="6980508" y="413735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latin typeface="Adobe 黑体 Std R" pitchFamily="34" charset="-128"/>
                  <a:ea typeface="Adobe 黑体 Std R" pitchFamily="34" charset="-128"/>
                </a:rPr>
                <a:t>24</a:t>
              </a:r>
              <a:endParaRPr lang="zh-CN" altLang="en-US" sz="24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268578" y="4466757"/>
            <a:ext cx="1019831" cy="1082837"/>
            <a:chOff x="7836430" y="4477659"/>
            <a:chExt cx="1019831" cy="1082837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5499203-BCA0-2048-A584-7E4ACA3F18F2}"/>
                </a:ext>
              </a:extLst>
            </p:cNvPr>
            <p:cNvSpPr/>
            <p:nvPr/>
          </p:nvSpPr>
          <p:spPr>
            <a:xfrm>
              <a:off x="7976282" y="4477659"/>
              <a:ext cx="720000" cy="5359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24">
              <a:extLst>
                <a:ext uri="{FF2B5EF4-FFF2-40B4-BE49-F238E27FC236}">
                  <a16:creationId xmlns:a16="http://schemas.microsoft.com/office/drawing/2014/main" id="{C69EFBF4-4736-054C-B6D4-40971C6149D0}"/>
                </a:ext>
              </a:extLst>
            </p:cNvPr>
            <p:cNvSpPr txBox="1"/>
            <p:nvPr/>
          </p:nvSpPr>
          <p:spPr>
            <a:xfrm>
              <a:off x="7836430" y="5160386"/>
              <a:ext cx="1019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INSPEC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D6D92171-8C6A-5148-935B-2EA94D21DE4C}"/>
                </a:ext>
              </a:extLst>
            </p:cNvPr>
            <p:cNvSpPr/>
            <p:nvPr/>
          </p:nvSpPr>
          <p:spPr>
            <a:xfrm>
              <a:off x="8132652" y="4556547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13</a:t>
              </a:r>
              <a:endParaRPr lang="zh-CN" altLang="en-US" sz="16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652618" y="1218683"/>
            <a:ext cx="1247457" cy="4366414"/>
            <a:chOff x="8729160" y="1746364"/>
            <a:chExt cx="1247457" cy="3814431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3900BE1-F3EA-F344-883B-30F16FC937B4}"/>
                </a:ext>
              </a:extLst>
            </p:cNvPr>
            <p:cNvSpPr/>
            <p:nvPr/>
          </p:nvSpPr>
          <p:spPr>
            <a:xfrm>
              <a:off x="8875667" y="1746364"/>
              <a:ext cx="720000" cy="32676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26">
              <a:extLst>
                <a:ext uri="{FF2B5EF4-FFF2-40B4-BE49-F238E27FC236}">
                  <a16:creationId xmlns:a16="http://schemas.microsoft.com/office/drawing/2014/main" id="{E3549D67-3D78-BF43-8CE7-7EECC4A81967}"/>
                </a:ext>
              </a:extLst>
            </p:cNvPr>
            <p:cNvSpPr txBox="1"/>
            <p:nvPr/>
          </p:nvSpPr>
          <p:spPr>
            <a:xfrm>
              <a:off x="8729160" y="5160685"/>
              <a:ext cx="1247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MEDLINE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9AAF3C01-EB7B-894B-A154-169649315930}"/>
                </a:ext>
              </a:extLst>
            </p:cNvPr>
            <p:cNvSpPr/>
            <p:nvPr/>
          </p:nvSpPr>
          <p:spPr>
            <a:xfrm>
              <a:off x="9005476" y="3159315"/>
              <a:ext cx="569387" cy="34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116</a:t>
              </a:r>
              <a:endParaRPr lang="zh-CN" altLang="en-US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2766DD91-87B9-D74D-9ECC-EAB6252CCD5E}"/>
              </a:ext>
            </a:extLst>
          </p:cNvPr>
          <p:cNvSpPr/>
          <p:nvPr/>
        </p:nvSpPr>
        <p:spPr>
          <a:xfrm>
            <a:off x="11012719" y="843963"/>
            <a:ext cx="720000" cy="4191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20">
            <a:extLst>
              <a:ext uri="{FF2B5EF4-FFF2-40B4-BE49-F238E27FC236}">
                <a16:creationId xmlns:a16="http://schemas.microsoft.com/office/drawing/2014/main" id="{1311E11E-BC63-474D-8516-944E9015E941}"/>
              </a:ext>
            </a:extLst>
          </p:cNvPr>
          <p:cNvSpPr txBox="1"/>
          <p:nvPr/>
        </p:nvSpPr>
        <p:spPr>
          <a:xfrm>
            <a:off x="10789066" y="5199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SCOPUS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AAF3C01-EB7B-894B-A154-169649315930}"/>
              </a:ext>
            </a:extLst>
          </p:cNvPr>
          <p:cNvSpPr/>
          <p:nvPr/>
        </p:nvSpPr>
        <p:spPr>
          <a:xfrm>
            <a:off x="11049412" y="281485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137</a:t>
            </a:r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8522433" y="4212955"/>
            <a:ext cx="998991" cy="1348875"/>
            <a:chOff x="7826366" y="4869881"/>
            <a:chExt cx="998991" cy="690614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E5499203-BCA0-2048-A584-7E4ACA3F18F2}"/>
                </a:ext>
              </a:extLst>
            </p:cNvPr>
            <p:cNvSpPr/>
            <p:nvPr/>
          </p:nvSpPr>
          <p:spPr>
            <a:xfrm>
              <a:off x="7936502" y="4869881"/>
              <a:ext cx="720000" cy="4069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24">
              <a:extLst>
                <a:ext uri="{FF2B5EF4-FFF2-40B4-BE49-F238E27FC236}">
                  <a16:creationId xmlns:a16="http://schemas.microsoft.com/office/drawing/2014/main" id="{C69EFBF4-4736-054C-B6D4-40971C6149D0}"/>
                </a:ext>
              </a:extLst>
            </p:cNvPr>
            <p:cNvSpPr txBox="1"/>
            <p:nvPr/>
          </p:nvSpPr>
          <p:spPr>
            <a:xfrm>
              <a:off x="7826366" y="5355642"/>
              <a:ext cx="998991" cy="204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E</a:t>
              </a:r>
              <a:r>
                <a:rPr lang="en-US" altLang="zh-CN" sz="2000" dirty="0" err="1" smtClean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conLit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D6D92171-8C6A-5148-935B-2EA94D21DE4C}"/>
                </a:ext>
              </a:extLst>
            </p:cNvPr>
            <p:cNvSpPr/>
            <p:nvPr/>
          </p:nvSpPr>
          <p:spPr>
            <a:xfrm>
              <a:off x="8038898" y="4943604"/>
              <a:ext cx="441146" cy="204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17</a:t>
              </a:r>
              <a:endParaRPr lang="zh-CN" altLang="en-US" sz="16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6736" y="137100"/>
            <a:ext cx="526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人文社科文献版 </a:t>
            </a:r>
            <a:r>
              <a:rPr lang="zh-CN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介绍</a:t>
            </a:r>
            <a:endParaRPr lang="zh-TW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195" y="967544"/>
            <a:ext cx="1131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共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收录</a:t>
            </a:r>
            <a:r>
              <a:rPr lang="zh-CN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1,353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种期刊，主要收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录人文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学、社会科学两学门，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亦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包含</a:t>
            </a:r>
            <a:r>
              <a:rPr lang="zh-CN" altLang="en-US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其他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跨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领域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期刊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。总计收录期刊</a:t>
            </a:r>
            <a:r>
              <a:rPr lang="en-US" altLang="zh-CN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学位论文 </a:t>
            </a:r>
            <a:r>
              <a:rPr lang="en-US" altLang="zh-CN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万篇全文。</a:t>
            </a:r>
            <a:endParaRPr lang="zh-TW" altLang="en-US" sz="2400" b="1" dirty="0"/>
          </a:p>
        </p:txBody>
      </p:sp>
      <p:pic>
        <p:nvPicPr>
          <p:cNvPr id="1026" name="圖表 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2" y="1974832"/>
            <a:ext cx="4971948" cy="31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50871"/>
              </p:ext>
            </p:extLst>
          </p:nvPr>
        </p:nvGraphicFramePr>
        <p:xfrm>
          <a:off x="6299220" y="1974832"/>
          <a:ext cx="5460160" cy="31694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67021">
                  <a:extLst>
                    <a:ext uri="{9D8B030D-6E8A-4147-A177-3AD203B41FA5}">
                      <a16:colId xmlns:a16="http://schemas.microsoft.com/office/drawing/2014/main" val="440460528"/>
                    </a:ext>
                  </a:extLst>
                </a:gridCol>
                <a:gridCol w="4193139">
                  <a:extLst>
                    <a:ext uri="{9D8B030D-6E8A-4147-A177-3AD203B41FA5}">
                      <a16:colId xmlns:a16="http://schemas.microsoft.com/office/drawing/2014/main" val="598195524"/>
                    </a:ext>
                  </a:extLst>
                </a:gridCol>
              </a:tblGrid>
              <a:tr h="452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2770" algn="l"/>
                        </a:tabLs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学门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研究领域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28302"/>
                  </a:ext>
                </a:extLst>
              </a:tr>
              <a:tr h="1358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人文学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人文学综合、历史学、艺术、中国文学、语言学、地理学及区域研究、哲学、人类学及族群研究、外国文学、宗教学、图书情报学，共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</a:t>
                      </a:r>
                      <a:r>
                        <a:rPr lang="zh-CN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个研究领域。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987307"/>
                  </a:ext>
                </a:extLst>
              </a:tr>
              <a:tr h="1358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社会科学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教育学、社会科学综合、管理学、体育学、社会学、经济学、政治学、心理学、法律学、财经及会计学、传播学、军事学，共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  <a:r>
                        <a:rPr lang="zh-CN" sz="18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个研究领域。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592838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93848"/>
              </p:ext>
            </p:extLst>
          </p:nvPr>
        </p:nvGraphicFramePr>
        <p:xfrm>
          <a:off x="890334" y="5389419"/>
          <a:ext cx="10817771" cy="11279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26172">
                  <a:extLst>
                    <a:ext uri="{9D8B030D-6E8A-4147-A177-3AD203B41FA5}">
                      <a16:colId xmlns:a16="http://schemas.microsoft.com/office/drawing/2014/main" val="3153763967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894183686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val="2591099684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3169125444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114148413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221358889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535561857"/>
                    </a:ext>
                  </a:extLst>
                </a:gridCol>
              </a:tblGrid>
              <a:tr h="71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指标</a:t>
                      </a:r>
                      <a:endParaRPr lang="zh-TW" sz="1800" b="1" kern="10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CSSCI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TSSCI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THCI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SSCI</a:t>
                      </a:r>
                      <a:endParaRPr lang="zh-TW" sz="1800" b="1" kern="10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A&amp;HCI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400" b="1" kern="0" dirty="0" err="1" smtClea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E</a:t>
                      </a:r>
                      <a:r>
                        <a:rPr lang="en-US" altLang="zh-CN" sz="2400" b="1" kern="0" dirty="0" err="1" smtClea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conLit</a:t>
                      </a:r>
                      <a:endParaRPr lang="zh-TW" sz="2400" b="1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421002"/>
                  </a:ext>
                </a:extLst>
              </a:tr>
              <a:tr h="411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期刊数</a:t>
                      </a:r>
                      <a:endParaRPr lang="zh-TW" sz="1800" b="1" kern="10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27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90</a:t>
                      </a:r>
                      <a:endParaRPr lang="zh-TW" sz="1800" b="1" kern="10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68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58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6736" y="137100"/>
            <a:ext cx="526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自然科学</a:t>
            </a:r>
            <a:r>
              <a:rPr lang="zh-CN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CN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献版 </a:t>
            </a:r>
            <a:r>
              <a:rPr lang="zh-CN" altLang="en-US" sz="4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介绍</a:t>
            </a:r>
            <a:endParaRPr lang="zh-TW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629" y="844986"/>
            <a:ext cx="1131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共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收录</a:t>
            </a:r>
            <a:r>
              <a:rPr lang="zh-CN" altLang="zh-TW" sz="24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863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种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期刊，主要收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录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基础与应用科学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医药卫生、生物农学、工程学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等四个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学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门，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亦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包含</a:t>
            </a:r>
            <a:r>
              <a:rPr lang="zh-CN" altLang="en-US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其他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跨</a:t>
            </a:r>
            <a:r>
              <a:rPr lang="zh-CN" altLang="zh-TW" sz="2400" b="1" dirty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领域</a:t>
            </a:r>
            <a:r>
              <a:rPr lang="zh-CN" altLang="zh-TW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期刊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。总计收录期刊</a:t>
            </a:r>
            <a:r>
              <a:rPr lang="en-US" altLang="zh-CN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学位论文 </a:t>
            </a:r>
            <a:r>
              <a:rPr lang="en-US" altLang="zh-CN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sz="2400" b="1" dirty="0" smtClean="0">
                <a:latin typeface="微軟正黑體" panose="020B0604030504040204" pitchFamily="34" charset="-120"/>
                <a:ea typeface="SimSun" panose="02010600030101010101" pitchFamily="2" charset="-122"/>
                <a:cs typeface="Times New Roman" panose="02020603050405020304" pitchFamily="18" charset="0"/>
              </a:rPr>
              <a:t>篇全文。</a:t>
            </a:r>
            <a:endParaRPr lang="zh-TW" altLang="en-US" sz="24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61100"/>
              </p:ext>
            </p:extLst>
          </p:nvPr>
        </p:nvGraphicFramePr>
        <p:xfrm>
          <a:off x="6593684" y="1882796"/>
          <a:ext cx="5248357" cy="46503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17872">
                  <a:extLst>
                    <a:ext uri="{9D8B030D-6E8A-4147-A177-3AD203B41FA5}">
                      <a16:colId xmlns:a16="http://schemas.microsoft.com/office/drawing/2014/main" val="440460528"/>
                    </a:ext>
                  </a:extLst>
                </a:gridCol>
                <a:gridCol w="4030485">
                  <a:extLst>
                    <a:ext uri="{9D8B030D-6E8A-4147-A177-3AD203B41FA5}">
                      <a16:colId xmlns:a16="http://schemas.microsoft.com/office/drawing/2014/main" val="598195524"/>
                    </a:ext>
                  </a:extLst>
                </a:gridCol>
              </a:tblGrid>
              <a:tr h="51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2770" algn="l"/>
                        </a:tabLst>
                      </a:pPr>
                      <a:r>
                        <a:rPr lang="zh-CN" sz="16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学门</a:t>
                      </a:r>
                      <a:endParaRPr lang="zh-TW" sz="16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研究领域</a:t>
                      </a:r>
                      <a:endParaRPr lang="zh-TW" sz="16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28302"/>
                  </a:ext>
                </a:extLst>
              </a:tr>
              <a:tr h="93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基础与应用科学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信息科学、基础与应用科学综合、物理、统计、数学、化学、永续发展研究、地球科学与地质学、海洋科学、大气科学、天文学，共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11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个研究领域。</a:t>
                      </a:r>
                      <a:endParaRPr lang="zh-TW" sz="14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987307"/>
                  </a:ext>
                </a:extLst>
              </a:tr>
              <a:tr h="118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医药卫生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预防保健与卫生学、社会医学、内科、医药卫生综合、医药总论、基础医学、外科、药理医学、牙科与口腔科、妇产科与老幼科、中医药学、医院管理与医事行政，共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个研究领域。</a:t>
                      </a:r>
                      <a:endParaRPr lang="zh-TW" sz="14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592838"/>
                  </a:ext>
                </a:extLst>
              </a:tr>
              <a:tr h="993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生物农学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农业、渔业、畜牧、森林、生物科学、生物农学综合、动物学、植物学、农产品加工、生物环境与多样性、兽医，共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11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个研究领域。</a:t>
                      </a:r>
                      <a:endParaRPr lang="zh-TW" sz="14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746367"/>
                  </a:ext>
                </a:extLst>
              </a:tr>
              <a:tr h="102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工程学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工程学综合、市政与环境工程、工程学总论、土木与建筑工程、电机工程、机械工程、化学工业、交通运输工程、水利工程、核子工程、矿冶与冶金工程道、路与铁道工程，共</a:t>
                      </a:r>
                      <a:r>
                        <a:rPr lang="en-US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12</a:t>
                      </a:r>
                      <a:r>
                        <a:rPr lang="zh-CN" sz="1400" kern="0" dirty="0">
                          <a:solidFill>
                            <a:srgbClr val="00206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个研究领域。</a:t>
                      </a:r>
                      <a:endParaRPr lang="zh-TW" sz="1400" kern="0" dirty="0">
                        <a:solidFill>
                          <a:srgbClr val="00206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448414"/>
                  </a:ext>
                </a:extLst>
              </a:tr>
            </a:tbl>
          </a:graphicData>
        </a:graphic>
      </p:graphicFrame>
      <p:pic>
        <p:nvPicPr>
          <p:cNvPr id="6" name="圖表 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86" y="2101408"/>
            <a:ext cx="4679952" cy="29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36495"/>
              </p:ext>
            </p:extLst>
          </p:nvPr>
        </p:nvGraphicFramePr>
        <p:xfrm>
          <a:off x="377629" y="5594454"/>
          <a:ext cx="5964178" cy="10173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00909">
                  <a:extLst>
                    <a:ext uri="{9D8B030D-6E8A-4147-A177-3AD203B41FA5}">
                      <a16:colId xmlns:a16="http://schemas.microsoft.com/office/drawing/2014/main" val="1249625680"/>
                    </a:ext>
                  </a:extLst>
                </a:gridCol>
                <a:gridCol w="1265224">
                  <a:extLst>
                    <a:ext uri="{9D8B030D-6E8A-4147-A177-3AD203B41FA5}">
                      <a16:colId xmlns:a16="http://schemas.microsoft.com/office/drawing/2014/main" val="2167498514"/>
                    </a:ext>
                  </a:extLst>
                </a:gridCol>
                <a:gridCol w="1266015">
                  <a:extLst>
                    <a:ext uri="{9D8B030D-6E8A-4147-A177-3AD203B41FA5}">
                      <a16:colId xmlns:a16="http://schemas.microsoft.com/office/drawing/2014/main" val="2375747133"/>
                    </a:ext>
                  </a:extLst>
                </a:gridCol>
                <a:gridCol w="1266015">
                  <a:extLst>
                    <a:ext uri="{9D8B030D-6E8A-4147-A177-3AD203B41FA5}">
                      <a16:colId xmlns:a16="http://schemas.microsoft.com/office/drawing/2014/main" val="238961612"/>
                    </a:ext>
                  </a:extLst>
                </a:gridCol>
                <a:gridCol w="1266015">
                  <a:extLst>
                    <a:ext uri="{9D8B030D-6E8A-4147-A177-3AD203B41FA5}">
                      <a16:colId xmlns:a16="http://schemas.microsoft.com/office/drawing/2014/main" val="3870283486"/>
                    </a:ext>
                  </a:extLst>
                </a:gridCol>
              </a:tblGrid>
              <a:tr h="508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tx1"/>
                          </a:solidFill>
                          <a:effectLst/>
                        </a:rPr>
                        <a:t>指标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</a:rPr>
                        <a:t>SCIE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</a:rPr>
                        <a:t>EI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</a:rPr>
                        <a:t>INSPEC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MEDLINE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682558"/>
                  </a:ext>
                </a:extLst>
              </a:tr>
              <a:tr h="508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期刊数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3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5d697d-b0bc-485e-9a47-cfb1bd4d2c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5d697d-b0bc-485e-9a47-cfb1bd4d2c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b2129feb295ab8fe89233f88001d44850992a9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7_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10f8495b4f946cdcfb21b71a5942a6bea6cb245d</Template>
  <TotalTime>8201</TotalTime>
  <Words>2766</Words>
  <Application>Microsoft Office PowerPoint</Application>
  <PresentationFormat>寬螢幕</PresentationFormat>
  <Paragraphs>359</Paragraphs>
  <Slides>43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43</vt:i4>
      </vt:variant>
    </vt:vector>
  </HeadingPairs>
  <TitlesOfParts>
    <vt:vector size="70" baseType="lpstr">
      <vt:lpstr>Adobe 黑体 Std R</vt:lpstr>
      <vt:lpstr>DengXian</vt:lpstr>
      <vt:lpstr>Helvetica Light</vt:lpstr>
      <vt:lpstr>Microsoft YaHei</vt:lpstr>
      <vt:lpstr>Open Sans</vt:lpstr>
      <vt:lpstr>SimHei</vt:lpstr>
      <vt:lpstr>SimSun</vt:lpstr>
      <vt:lpstr>SimSun</vt:lpstr>
      <vt:lpstr>SimSun</vt:lpstr>
      <vt:lpstr>STXihei</vt:lpstr>
      <vt:lpstr>華康新特明體(P)</vt:lpstr>
      <vt:lpstr>微軟正黑體</vt:lpstr>
      <vt:lpstr>新細明體</vt:lpstr>
      <vt:lpstr>Arial</vt:lpstr>
      <vt:lpstr>Arial</vt:lpstr>
      <vt:lpstr>Calibri</vt:lpstr>
      <vt:lpstr>Calibri Light</vt:lpstr>
      <vt:lpstr>Century Gothic</vt:lpstr>
      <vt:lpstr>Franklin Gothic Book</vt:lpstr>
      <vt:lpstr>Franklin Gothic Medium</vt:lpstr>
      <vt:lpstr>times</vt:lpstr>
      <vt:lpstr>Times New Roman</vt:lpstr>
      <vt:lpstr>Wingdings</vt:lpstr>
      <vt:lpstr>Wingdings 2</vt:lpstr>
      <vt:lpstr>fab2129feb295ab8fe89233f88001d44850992a9</vt:lpstr>
      <vt:lpstr>包图主题2</vt:lpstr>
      <vt:lpstr>7_暗香撲面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</dc:creator>
  <cp:lastModifiedBy>jessica peng</cp:lastModifiedBy>
  <cp:revision>273</cp:revision>
  <dcterms:created xsi:type="dcterms:W3CDTF">2018-05-07T03:19:54Z</dcterms:created>
  <dcterms:modified xsi:type="dcterms:W3CDTF">2020-12-02T03:11:13Z</dcterms:modified>
</cp:coreProperties>
</file>