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82"/>
  </p:notesMasterIdLst>
  <p:sldIdLst>
    <p:sldId id="256" r:id="rId5"/>
    <p:sldId id="257" r:id="rId6"/>
    <p:sldId id="258" r:id="rId7"/>
    <p:sldId id="264" r:id="rId8"/>
    <p:sldId id="315" r:id="rId9"/>
    <p:sldId id="282" r:id="rId10"/>
    <p:sldId id="284" r:id="rId11"/>
    <p:sldId id="285" r:id="rId12"/>
    <p:sldId id="394" r:id="rId13"/>
    <p:sldId id="286" r:id="rId14"/>
    <p:sldId id="289" r:id="rId15"/>
    <p:sldId id="290" r:id="rId16"/>
    <p:sldId id="291" r:id="rId17"/>
    <p:sldId id="403" r:id="rId18"/>
    <p:sldId id="404" r:id="rId19"/>
    <p:sldId id="364" r:id="rId20"/>
    <p:sldId id="340" r:id="rId21"/>
    <p:sldId id="341" r:id="rId22"/>
    <p:sldId id="342" r:id="rId23"/>
    <p:sldId id="343" r:id="rId24"/>
    <p:sldId id="406" r:id="rId25"/>
    <p:sldId id="407" r:id="rId26"/>
    <p:sldId id="389" r:id="rId27"/>
    <p:sldId id="390" r:id="rId28"/>
    <p:sldId id="391" r:id="rId29"/>
    <p:sldId id="392" r:id="rId30"/>
    <p:sldId id="393" r:id="rId31"/>
    <p:sldId id="293" r:id="rId32"/>
    <p:sldId id="294" r:id="rId33"/>
    <p:sldId id="295" r:id="rId34"/>
    <p:sldId id="296" r:id="rId35"/>
    <p:sldId id="397" r:id="rId36"/>
    <p:sldId id="345" r:id="rId37"/>
    <p:sldId id="346" r:id="rId38"/>
    <p:sldId id="347" r:id="rId39"/>
    <p:sldId id="396" r:id="rId40"/>
    <p:sldId id="348" r:id="rId41"/>
    <p:sldId id="349" r:id="rId42"/>
    <p:sldId id="395" r:id="rId43"/>
    <p:sldId id="350" r:id="rId44"/>
    <p:sldId id="410" r:id="rId45"/>
    <p:sldId id="408" r:id="rId46"/>
    <p:sldId id="409" r:id="rId47"/>
    <p:sldId id="352" r:id="rId48"/>
    <p:sldId id="353" r:id="rId49"/>
    <p:sldId id="354" r:id="rId50"/>
    <p:sldId id="355" r:id="rId51"/>
    <p:sldId id="356" r:id="rId52"/>
    <p:sldId id="357" r:id="rId53"/>
    <p:sldId id="358" r:id="rId54"/>
    <p:sldId id="359" r:id="rId55"/>
    <p:sldId id="360" r:id="rId56"/>
    <p:sldId id="401" r:id="rId57"/>
    <p:sldId id="367" r:id="rId58"/>
    <p:sldId id="399" r:id="rId59"/>
    <p:sldId id="400" r:id="rId60"/>
    <p:sldId id="368" r:id="rId61"/>
    <p:sldId id="369" r:id="rId62"/>
    <p:sldId id="370" r:id="rId63"/>
    <p:sldId id="372" r:id="rId64"/>
    <p:sldId id="373" r:id="rId65"/>
    <p:sldId id="374" r:id="rId66"/>
    <p:sldId id="375" r:id="rId67"/>
    <p:sldId id="376" r:id="rId68"/>
    <p:sldId id="377" r:id="rId69"/>
    <p:sldId id="380" r:id="rId70"/>
    <p:sldId id="381" r:id="rId71"/>
    <p:sldId id="382" r:id="rId72"/>
    <p:sldId id="383" r:id="rId73"/>
    <p:sldId id="384" r:id="rId74"/>
    <p:sldId id="385" r:id="rId75"/>
    <p:sldId id="386" r:id="rId76"/>
    <p:sldId id="387" r:id="rId77"/>
    <p:sldId id="402" r:id="rId78"/>
    <p:sldId id="388" r:id="rId79"/>
    <p:sldId id="405" r:id="rId80"/>
    <p:sldId id="267" r:id="rId81"/>
  </p:sldIdLst>
  <p:sldSz cx="12193588" cy="6858000"/>
  <p:notesSz cx="6858000" cy="9144000"/>
  <p:custDataLst>
    <p:tags r:id="rId83"/>
  </p:custDataLst>
  <p:defaultTextStyle>
    <a:defPPr>
      <a:defRPr lang="en-US"/>
    </a:defPPr>
    <a:lvl1pPr marL="0" algn="l" defTabSz="609630" rtl="0" eaLnBrk="1" latinLnBrk="0" hangingPunct="1">
      <a:defRPr sz="2400" kern="1200">
        <a:solidFill>
          <a:schemeClr val="tx1"/>
        </a:solidFill>
        <a:latin typeface="+mn-lt"/>
        <a:ea typeface="+mn-ea"/>
        <a:cs typeface="+mn-cs"/>
      </a:defRPr>
    </a:lvl1pPr>
    <a:lvl2pPr marL="609630" algn="l" defTabSz="609630" rtl="0" eaLnBrk="1" latinLnBrk="0" hangingPunct="1">
      <a:defRPr sz="2400" kern="1200">
        <a:solidFill>
          <a:schemeClr val="tx1"/>
        </a:solidFill>
        <a:latin typeface="+mn-lt"/>
        <a:ea typeface="+mn-ea"/>
        <a:cs typeface="+mn-cs"/>
      </a:defRPr>
    </a:lvl2pPr>
    <a:lvl3pPr marL="1219261" algn="l" defTabSz="609630" rtl="0" eaLnBrk="1" latinLnBrk="0" hangingPunct="1">
      <a:defRPr sz="2400" kern="1200">
        <a:solidFill>
          <a:schemeClr val="tx1"/>
        </a:solidFill>
        <a:latin typeface="+mn-lt"/>
        <a:ea typeface="+mn-ea"/>
        <a:cs typeface="+mn-cs"/>
      </a:defRPr>
    </a:lvl3pPr>
    <a:lvl4pPr marL="1828891" algn="l" defTabSz="609630" rtl="0" eaLnBrk="1" latinLnBrk="0" hangingPunct="1">
      <a:defRPr sz="2400" kern="1200">
        <a:solidFill>
          <a:schemeClr val="tx1"/>
        </a:solidFill>
        <a:latin typeface="+mn-lt"/>
        <a:ea typeface="+mn-ea"/>
        <a:cs typeface="+mn-cs"/>
      </a:defRPr>
    </a:lvl4pPr>
    <a:lvl5pPr marL="2438522" algn="l" defTabSz="609630" rtl="0" eaLnBrk="1" latinLnBrk="0" hangingPunct="1">
      <a:defRPr sz="2400" kern="1200">
        <a:solidFill>
          <a:schemeClr val="tx1"/>
        </a:solidFill>
        <a:latin typeface="+mn-lt"/>
        <a:ea typeface="+mn-ea"/>
        <a:cs typeface="+mn-cs"/>
      </a:defRPr>
    </a:lvl5pPr>
    <a:lvl6pPr marL="3048152" algn="l" defTabSz="609630" rtl="0" eaLnBrk="1" latinLnBrk="0" hangingPunct="1">
      <a:defRPr sz="2400" kern="1200">
        <a:solidFill>
          <a:schemeClr val="tx1"/>
        </a:solidFill>
        <a:latin typeface="+mn-lt"/>
        <a:ea typeface="+mn-ea"/>
        <a:cs typeface="+mn-cs"/>
      </a:defRPr>
    </a:lvl6pPr>
    <a:lvl7pPr marL="3657783" algn="l" defTabSz="609630" rtl="0" eaLnBrk="1" latinLnBrk="0" hangingPunct="1">
      <a:defRPr sz="2400" kern="1200">
        <a:solidFill>
          <a:schemeClr val="tx1"/>
        </a:solidFill>
        <a:latin typeface="+mn-lt"/>
        <a:ea typeface="+mn-ea"/>
        <a:cs typeface="+mn-cs"/>
      </a:defRPr>
    </a:lvl7pPr>
    <a:lvl8pPr marL="4267413" algn="l" defTabSz="609630" rtl="0" eaLnBrk="1" latinLnBrk="0" hangingPunct="1">
      <a:defRPr sz="2400" kern="1200">
        <a:solidFill>
          <a:schemeClr val="tx1"/>
        </a:solidFill>
        <a:latin typeface="+mn-lt"/>
        <a:ea typeface="+mn-ea"/>
        <a:cs typeface="+mn-cs"/>
      </a:defRPr>
    </a:lvl8pPr>
    <a:lvl9pPr marL="4877044" algn="l" defTabSz="60963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1" userDrawn="1">
          <p15:clr>
            <a:srgbClr val="A4A3A4"/>
          </p15:clr>
        </p15:guide>
        <p15:guide id="3" orient="horz"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404040"/>
    <a:srgbClr val="ABABAB"/>
    <a:srgbClr val="868686"/>
    <a:srgbClr val="626262"/>
    <a:srgbClr val="414141"/>
    <a:srgbClr val="2A2A2A"/>
    <a:srgbClr val="5A5A5A"/>
    <a:srgbClr val="1F1F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3308"/>
  </p:normalViewPr>
  <p:slideViewPr>
    <p:cSldViewPr snapToGrid="0" snapToObjects="1">
      <p:cViewPr>
        <p:scale>
          <a:sx n="100" d="100"/>
          <a:sy n="100" d="100"/>
        </p:scale>
        <p:origin x="966" y="648"/>
      </p:cViewPr>
      <p:guideLst>
        <p:guide orient="horz" pos="2160"/>
        <p:guide orient="horz" pos="2154"/>
        <p:guide pos="3841"/>
      </p:guideLst>
    </p:cSldViewPr>
  </p:slideViewPr>
  <p:notesTextViewPr>
    <p:cViewPr>
      <p:scale>
        <a:sx n="50" d="100"/>
        <a:sy n="5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A60A4-BF96-CF41-A1B3-E3F3623CC63B}" type="datetimeFigureOut">
              <a:rPr kumimoji="1" lang="zh-CN" altLang="en-US" smtClean="0"/>
              <a:pPr/>
              <a:t>5/22 Wednesday</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B2C51-1261-5B47-A110-4904E1A866A8}" type="slidenum">
              <a:rPr kumimoji="1" lang="zh-CN" altLang="en-US" smtClean="0"/>
              <a:pPr/>
              <a:t>‹#›</a:t>
            </a:fld>
            <a:endParaRPr kumimoji="1" lang="zh-CN" altLang="en-US"/>
          </a:p>
        </p:txBody>
      </p:sp>
    </p:spTree>
    <p:extLst>
      <p:ext uri="{BB962C8B-B14F-4D97-AF65-F5344CB8AC3E}">
        <p14:creationId xmlns="" xmlns:p14="http://schemas.microsoft.com/office/powerpoint/2010/main" val="117691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ms.org/open-math-not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1</a:t>
            </a:fld>
            <a:endParaRPr kumimoji="1" lang="zh-CN" altLang="en-US"/>
          </a:p>
        </p:txBody>
      </p:sp>
    </p:spTree>
    <p:extLst>
      <p:ext uri="{BB962C8B-B14F-4D97-AF65-F5344CB8AC3E}">
        <p14:creationId xmlns="" xmlns:p14="http://schemas.microsoft.com/office/powerpoint/2010/main" val="359497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54</a:t>
            </a:fld>
            <a:endParaRPr kumimoji="1" lang="zh-CN" altLang="en-US"/>
          </a:p>
        </p:txBody>
      </p:sp>
    </p:spTree>
    <p:extLst>
      <p:ext uri="{BB962C8B-B14F-4D97-AF65-F5344CB8AC3E}">
        <p14:creationId xmlns="" xmlns:p14="http://schemas.microsoft.com/office/powerpoint/2010/main" val="391771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55</a:t>
            </a:fld>
            <a:endParaRPr kumimoji="1" lang="zh-CN" altLang="en-US"/>
          </a:p>
        </p:txBody>
      </p:sp>
    </p:spTree>
    <p:extLst>
      <p:ext uri="{BB962C8B-B14F-4D97-AF65-F5344CB8AC3E}">
        <p14:creationId xmlns="" xmlns:p14="http://schemas.microsoft.com/office/powerpoint/2010/main" val="399815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56</a:t>
            </a:fld>
            <a:endParaRPr kumimoji="1" lang="zh-CN" altLang="en-US"/>
          </a:p>
        </p:txBody>
      </p:sp>
    </p:spTree>
    <p:extLst>
      <p:ext uri="{BB962C8B-B14F-4D97-AF65-F5344CB8AC3E}">
        <p14:creationId xmlns="" xmlns:p14="http://schemas.microsoft.com/office/powerpoint/2010/main" val="256008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65</a:t>
            </a:fld>
            <a:endParaRPr kumimoji="1" lang="zh-CN" altLang="en-US"/>
          </a:p>
        </p:txBody>
      </p:sp>
    </p:spTree>
    <p:extLst>
      <p:ext uri="{BB962C8B-B14F-4D97-AF65-F5344CB8AC3E}">
        <p14:creationId xmlns="" xmlns:p14="http://schemas.microsoft.com/office/powerpoint/2010/main" val="3917711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77</a:t>
            </a:fld>
            <a:endParaRPr kumimoji="1" lang="zh-CN" altLang="en-US"/>
          </a:p>
        </p:txBody>
      </p:sp>
    </p:spTree>
    <p:extLst>
      <p:ext uri="{BB962C8B-B14F-4D97-AF65-F5344CB8AC3E}">
        <p14:creationId xmlns="" xmlns:p14="http://schemas.microsoft.com/office/powerpoint/2010/main" val="289634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2</a:t>
            </a:fld>
            <a:endParaRPr kumimoji="1" lang="zh-CN" altLang="en-US"/>
          </a:p>
        </p:txBody>
      </p:sp>
    </p:spTree>
    <p:extLst>
      <p:ext uri="{BB962C8B-B14F-4D97-AF65-F5344CB8AC3E}">
        <p14:creationId xmlns="" xmlns:p14="http://schemas.microsoft.com/office/powerpoint/2010/main" val="120395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3</a:t>
            </a:fld>
            <a:endParaRPr kumimoji="1" lang="zh-CN" altLang="en-US"/>
          </a:p>
        </p:txBody>
      </p:sp>
    </p:spTree>
    <p:extLst>
      <p:ext uri="{BB962C8B-B14F-4D97-AF65-F5344CB8AC3E}">
        <p14:creationId xmlns="" xmlns:p14="http://schemas.microsoft.com/office/powerpoint/2010/main" val="2970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4000" b="0" i="0" kern="1200" dirty="0" smtClean="0">
                <a:solidFill>
                  <a:schemeClr val="tx1"/>
                </a:solidFill>
                <a:latin typeface="+mn-lt"/>
                <a:ea typeface="+mn-ea"/>
                <a:cs typeface="+mn-cs"/>
              </a:rPr>
              <a:t>a repository of freely downloadable mathematical works in progress hosted by the American Mathematical Society as a service to researchers, teachers and students.</a:t>
            </a:r>
            <a:r>
              <a:rPr lang="en-US" altLang="zh-CN" sz="4000" dirty="0" smtClean="0">
                <a:hlinkClick r:id="rId3"/>
              </a:rPr>
              <a:t> https://</a:t>
            </a:r>
            <a:r>
              <a:rPr lang="en-US" altLang="zh-CN" sz="4000" dirty="0" err="1" smtClean="0">
                <a:hlinkClick r:id="rId3"/>
              </a:rPr>
              <a:t>www.ams.org</a:t>
            </a:r>
            <a:r>
              <a:rPr lang="en-US" altLang="zh-CN" sz="4000" dirty="0" smtClean="0">
                <a:hlinkClick r:id="rId3"/>
              </a:rPr>
              <a:t>/open-math-notes</a:t>
            </a:r>
            <a:endParaRPr lang="zh-CN" altLang="en-US" sz="4000" dirty="0"/>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4</a:t>
            </a:fld>
            <a:endParaRPr kumimoji="1" lang="zh-CN" altLang="en-US"/>
          </a:p>
        </p:txBody>
      </p:sp>
    </p:spTree>
    <p:extLst>
      <p:ext uri="{BB962C8B-B14F-4D97-AF65-F5344CB8AC3E}">
        <p14:creationId xmlns="" xmlns:p14="http://schemas.microsoft.com/office/powerpoint/2010/main" val="397446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5</a:t>
            </a:fld>
            <a:endParaRPr kumimoji="1" lang="zh-CN" altLang="en-US"/>
          </a:p>
        </p:txBody>
      </p:sp>
    </p:spTree>
    <p:extLst>
      <p:ext uri="{BB962C8B-B14F-4D97-AF65-F5344CB8AC3E}">
        <p14:creationId xmlns="" xmlns:p14="http://schemas.microsoft.com/office/powerpoint/2010/main" val="391771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9DB2C51-1261-5B47-A110-4904E1A866A8}" type="slidenum">
              <a:rPr kumimoji="1" lang="zh-CN" altLang="en-US" smtClean="0"/>
              <a:pPr/>
              <a:t>35</a:t>
            </a:fld>
            <a:endParaRPr kumimoji="1" lang="zh-CN" altLang="en-US"/>
          </a:p>
        </p:txBody>
      </p:sp>
    </p:spTree>
    <p:extLst>
      <p:ext uri="{BB962C8B-B14F-4D97-AF65-F5344CB8AC3E}">
        <p14:creationId xmlns="" xmlns:p14="http://schemas.microsoft.com/office/powerpoint/2010/main" val="308302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2B8279BC-D638-4B2C-BFD5-D95B1C82DAA1}" type="slidenum">
              <a:rPr lang="zh-CN" altLang="en-US" smtClean="0"/>
              <a:pPr>
                <a:defRPr/>
              </a:pPr>
              <a:t>38</a:t>
            </a:fld>
            <a:endParaRPr lang="zh-CN" altLang="en-US"/>
          </a:p>
        </p:txBody>
      </p:sp>
    </p:spTree>
    <p:extLst>
      <p:ext uri="{BB962C8B-B14F-4D97-AF65-F5344CB8AC3E}">
        <p14:creationId xmlns="" xmlns:p14="http://schemas.microsoft.com/office/powerpoint/2010/main" val="345086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而现任的系长是两个人， </a:t>
            </a:r>
            <a:r>
              <a:rPr lang="en-US" altLang="zh-CN" sz="1200" b="0" i="0" kern="1200" dirty="0">
                <a:solidFill>
                  <a:schemeClr val="tx1"/>
                </a:solidFill>
                <a:effectLst/>
                <a:latin typeface="+mn-lt"/>
                <a:ea typeface="+mn-ea"/>
                <a:cs typeface="+mn-cs"/>
              </a:rPr>
              <a:t>Rama </a:t>
            </a:r>
            <a:r>
              <a:rPr lang="en-US" altLang="zh-CN" sz="1200" b="0" i="0" kern="1200" dirty="0" err="1">
                <a:solidFill>
                  <a:schemeClr val="tx1"/>
                </a:solidFill>
                <a:effectLst/>
                <a:latin typeface="+mn-lt"/>
                <a:ea typeface="+mn-ea"/>
                <a:cs typeface="+mn-cs"/>
              </a:rPr>
              <a:t>Cont</a:t>
            </a:r>
            <a:r>
              <a:rPr lang="zh-CN" altLang="en-US" sz="1200" b="0" i="0" kern="1200" dirty="0">
                <a:solidFill>
                  <a:schemeClr val="tx1"/>
                </a:solidFill>
                <a:effectLst/>
                <a:latin typeface="+mn-lt"/>
                <a:ea typeface="+mn-ea"/>
                <a:cs typeface="+mn-cs"/>
              </a:rPr>
              <a:t>和</a:t>
            </a:r>
            <a:r>
              <a:rPr lang="en-US" altLang="zh-CN" sz="1200" b="0" i="0" kern="1200" dirty="0">
                <a:solidFill>
                  <a:schemeClr val="tx1"/>
                </a:solidFill>
                <a:effectLst/>
                <a:latin typeface="+mn-lt"/>
                <a:ea typeface="+mn-ea"/>
                <a:cs typeface="+mn-cs"/>
              </a:rPr>
              <a:t>Damiano </a:t>
            </a:r>
            <a:r>
              <a:rPr lang="en-US" altLang="zh-CN" sz="1200" b="0" i="0" kern="1200" dirty="0" err="1">
                <a:solidFill>
                  <a:schemeClr val="tx1"/>
                </a:solidFill>
                <a:effectLst/>
                <a:latin typeface="+mn-lt"/>
                <a:ea typeface="+mn-ea"/>
                <a:cs typeface="+mn-cs"/>
              </a:rPr>
              <a:t>Brigo</a:t>
            </a:r>
            <a:r>
              <a:rPr lang="zh-CN" altLang="en-US" sz="1200" b="0" i="0" kern="1200" dirty="0">
                <a:solidFill>
                  <a:schemeClr val="tx1"/>
                </a:solidFill>
                <a:effectLst/>
                <a:latin typeface="+mn-lt"/>
                <a:ea typeface="+mn-ea"/>
                <a:cs typeface="+mn-cs"/>
              </a:rPr>
              <a:t>。他们两个人都是金融数学研究里的大家。</a:t>
            </a:r>
            <a:r>
              <a:rPr lang="en-US" altLang="zh-CN" sz="1200" b="0" i="0" kern="1200" dirty="0">
                <a:solidFill>
                  <a:schemeClr val="tx1"/>
                </a:solidFill>
                <a:effectLst/>
                <a:latin typeface="+mn-lt"/>
                <a:ea typeface="+mn-ea"/>
                <a:cs typeface="+mn-cs"/>
              </a:rPr>
              <a:t>Rama</a:t>
            </a:r>
            <a:r>
              <a:rPr lang="zh-CN" altLang="en-US" sz="1200" b="0" i="0" kern="1200" dirty="0">
                <a:solidFill>
                  <a:schemeClr val="tx1"/>
                </a:solidFill>
                <a:effectLst/>
                <a:latin typeface="+mn-lt"/>
                <a:ea typeface="+mn-ea"/>
                <a:cs typeface="+mn-cs"/>
              </a:rPr>
              <a:t>是从美国过来的，而</a:t>
            </a:r>
            <a:r>
              <a:rPr lang="en-US" altLang="zh-CN" sz="1200" b="0" i="0" kern="1200" dirty="0" err="1">
                <a:solidFill>
                  <a:schemeClr val="tx1"/>
                </a:solidFill>
                <a:effectLst/>
                <a:latin typeface="+mn-lt"/>
                <a:ea typeface="+mn-ea"/>
                <a:cs typeface="+mn-cs"/>
              </a:rPr>
              <a:t>Brigo</a:t>
            </a:r>
            <a:r>
              <a:rPr lang="zh-CN" altLang="en-US" sz="1200" b="0" i="0" kern="1200" dirty="0">
                <a:solidFill>
                  <a:schemeClr val="tx1"/>
                </a:solidFill>
                <a:effectLst/>
                <a:latin typeface="+mn-lt"/>
                <a:ea typeface="+mn-ea"/>
                <a:cs typeface="+mn-cs"/>
              </a:rPr>
              <a:t>曾经在</a:t>
            </a:r>
            <a:r>
              <a:rPr lang="en-US" altLang="zh-CN" sz="1200" b="0" i="0" kern="1200" dirty="0">
                <a:solidFill>
                  <a:schemeClr val="tx1"/>
                </a:solidFill>
                <a:effectLst/>
                <a:latin typeface="+mn-lt"/>
                <a:ea typeface="+mn-ea"/>
                <a:cs typeface="+mn-cs"/>
              </a:rPr>
              <a:t>King's College</a:t>
            </a:r>
            <a:r>
              <a:rPr lang="zh-CN" altLang="en-US" sz="1200" b="0" i="0" kern="1200" dirty="0">
                <a:solidFill>
                  <a:schemeClr val="tx1"/>
                </a:solidFill>
                <a:effectLst/>
                <a:latin typeface="+mn-lt"/>
                <a:ea typeface="+mn-ea"/>
                <a:cs typeface="+mn-cs"/>
              </a:rPr>
              <a:t>工作了很久，然后被</a:t>
            </a:r>
            <a:r>
              <a:rPr lang="en-US" altLang="zh-CN" sz="1200" b="0" i="0" kern="1200" dirty="0">
                <a:solidFill>
                  <a:schemeClr val="tx1"/>
                </a:solidFill>
                <a:effectLst/>
                <a:latin typeface="+mn-lt"/>
                <a:ea typeface="+mn-ea"/>
                <a:cs typeface="+mn-cs"/>
              </a:rPr>
              <a:t>IC</a:t>
            </a:r>
            <a:r>
              <a:rPr lang="zh-CN" altLang="en-US" sz="1200" b="0" i="0" kern="1200" dirty="0">
                <a:solidFill>
                  <a:schemeClr val="tx1"/>
                </a:solidFill>
                <a:effectLst/>
                <a:latin typeface="+mn-lt"/>
                <a:ea typeface="+mn-ea"/>
                <a:cs typeface="+mn-cs"/>
              </a:rPr>
              <a:t>挖了 墙角。</a:t>
            </a:r>
            <a:r>
              <a:rPr lang="en-US" altLang="zh-CN" sz="1200" b="0" i="0" kern="1200" dirty="0">
                <a:solidFill>
                  <a:schemeClr val="tx1"/>
                </a:solidFill>
                <a:effectLst/>
                <a:latin typeface="+mn-lt"/>
                <a:ea typeface="+mn-ea"/>
                <a:cs typeface="+mn-cs"/>
              </a:rPr>
              <a:t>Rama</a:t>
            </a:r>
            <a:r>
              <a:rPr lang="zh-CN" altLang="en-US" sz="1200" b="0" i="0" kern="1200" dirty="0">
                <a:solidFill>
                  <a:schemeClr val="tx1"/>
                </a:solidFill>
                <a:effectLst/>
                <a:latin typeface="+mn-lt"/>
                <a:ea typeface="+mn-ea"/>
                <a:cs typeface="+mn-cs"/>
              </a:rPr>
              <a:t>的研究方向比较广泛，从基础的</a:t>
            </a:r>
            <a:r>
              <a:rPr lang="en-US" altLang="zh-CN" sz="1200" b="0" i="0" kern="1200" dirty="0">
                <a:solidFill>
                  <a:schemeClr val="tx1"/>
                </a:solidFill>
                <a:effectLst/>
                <a:latin typeface="+mn-lt"/>
                <a:ea typeface="+mn-ea"/>
                <a:cs typeface="+mn-cs"/>
              </a:rPr>
              <a:t>stochastic analysis</a:t>
            </a:r>
            <a:r>
              <a:rPr lang="zh-CN" altLang="en-US" sz="1200" b="0" i="0" kern="1200" dirty="0">
                <a:solidFill>
                  <a:schemeClr val="tx1"/>
                </a:solidFill>
                <a:effectLst/>
                <a:latin typeface="+mn-lt"/>
                <a:ea typeface="+mn-ea"/>
                <a:cs typeface="+mn-cs"/>
              </a:rPr>
              <a:t>到时下很热的</a:t>
            </a:r>
            <a:r>
              <a:rPr lang="en-US" altLang="zh-CN" sz="1200" b="0" i="0" kern="1200" dirty="0">
                <a:solidFill>
                  <a:schemeClr val="tx1"/>
                </a:solidFill>
                <a:effectLst/>
                <a:latin typeface="+mn-lt"/>
                <a:ea typeface="+mn-ea"/>
                <a:cs typeface="+mn-cs"/>
              </a:rPr>
              <a:t>credit risk</a:t>
            </a:r>
            <a:r>
              <a:rPr lang="zh-CN" altLang="en-US" sz="1200" b="0" i="0" kern="1200" dirty="0">
                <a:solidFill>
                  <a:schemeClr val="tx1"/>
                </a:solidFill>
                <a:effectLst/>
                <a:latin typeface="+mn-lt"/>
                <a:ea typeface="+mn-ea"/>
                <a:cs typeface="+mn-cs"/>
              </a:rPr>
              <a:t>，他都有涉及；而</a:t>
            </a:r>
            <a:r>
              <a:rPr lang="en-US" altLang="zh-CN" sz="1200" b="0" i="0" kern="1200" dirty="0">
                <a:solidFill>
                  <a:schemeClr val="tx1"/>
                </a:solidFill>
                <a:effectLst/>
                <a:latin typeface="+mn-lt"/>
                <a:ea typeface="+mn-ea"/>
                <a:cs typeface="+mn-cs"/>
              </a:rPr>
              <a:t>Damiano</a:t>
            </a:r>
            <a:r>
              <a:rPr lang="zh-CN" altLang="en-US" sz="1200" b="0" i="0" kern="1200" dirty="0">
                <a:solidFill>
                  <a:schemeClr val="tx1"/>
                </a:solidFill>
                <a:effectLst/>
                <a:latin typeface="+mn-lt"/>
                <a:ea typeface="+mn-ea"/>
                <a:cs typeface="+mn-cs"/>
              </a:rPr>
              <a:t>的研究方向就是金融危机后的金融数学模型，以</a:t>
            </a:r>
            <a:r>
              <a:rPr lang="en-US" altLang="zh-CN" sz="1200" b="0" i="0" kern="1200" dirty="0">
                <a:solidFill>
                  <a:schemeClr val="tx1"/>
                </a:solidFill>
                <a:effectLst/>
                <a:latin typeface="+mn-lt"/>
                <a:ea typeface="+mn-ea"/>
                <a:cs typeface="+mn-cs"/>
              </a:rPr>
              <a:t>credit risk</a:t>
            </a:r>
            <a:r>
              <a:rPr lang="zh-CN" altLang="en-US" sz="1200" b="0" i="0" kern="1200" dirty="0">
                <a:solidFill>
                  <a:schemeClr val="tx1"/>
                </a:solidFill>
                <a:effectLst/>
                <a:latin typeface="+mn-lt"/>
                <a:ea typeface="+mn-ea"/>
                <a:cs typeface="+mn-cs"/>
              </a:rPr>
              <a:t>和</a:t>
            </a:r>
            <a:r>
              <a:rPr lang="en-US" altLang="zh-CN" sz="1200" b="0" i="0" kern="1200" dirty="0">
                <a:solidFill>
                  <a:schemeClr val="tx1"/>
                </a:solidFill>
                <a:effectLst/>
                <a:latin typeface="+mn-lt"/>
                <a:ea typeface="+mn-ea"/>
                <a:cs typeface="+mn-cs"/>
              </a:rPr>
              <a:t>interest rate modelling after Crisis</a:t>
            </a:r>
            <a:r>
              <a:rPr lang="zh-CN" altLang="en-US" sz="1200" b="0" i="0" kern="1200" dirty="0">
                <a:solidFill>
                  <a:schemeClr val="tx1"/>
                </a:solidFill>
                <a:effectLst/>
                <a:latin typeface="+mn-lt"/>
                <a:ea typeface="+mn-ea"/>
                <a:cs typeface="+mn-cs"/>
              </a:rPr>
              <a:t>为主。另外还有一个中国人不得不提，</a:t>
            </a:r>
            <a:r>
              <a:rPr lang="en-US" altLang="zh-CN" sz="1200" b="0" i="0" kern="1200" dirty="0">
                <a:solidFill>
                  <a:schemeClr val="tx1"/>
                </a:solidFill>
                <a:effectLst/>
                <a:latin typeface="+mn-lt"/>
                <a:ea typeface="+mn-ea"/>
                <a:cs typeface="+mn-cs"/>
              </a:rPr>
              <a:t>Harry Zheng</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Zheng</a:t>
            </a:r>
            <a:r>
              <a:rPr lang="zh-CN" altLang="en-US" sz="1200" b="0" i="0" kern="1200" dirty="0">
                <a:solidFill>
                  <a:schemeClr val="tx1"/>
                </a:solidFill>
                <a:effectLst/>
                <a:latin typeface="+mn-lt"/>
                <a:ea typeface="+mn-ea"/>
                <a:cs typeface="+mn-cs"/>
              </a:rPr>
              <a:t>的研究方向是随机控制，算是在金融数学研究里颇有建树的 中国人了。</a:t>
            </a:r>
            <a:endParaRPr lang="zh-CN" altLang="en-US" dirty="0"/>
          </a:p>
        </p:txBody>
      </p:sp>
      <p:sp>
        <p:nvSpPr>
          <p:cNvPr id="4" name="灯片编号占位符 3"/>
          <p:cNvSpPr>
            <a:spLocks noGrp="1"/>
          </p:cNvSpPr>
          <p:nvPr>
            <p:ph type="sldNum" sz="quarter" idx="10"/>
          </p:nvPr>
        </p:nvSpPr>
        <p:spPr/>
        <p:txBody>
          <a:bodyPr/>
          <a:lstStyle/>
          <a:p>
            <a:pPr>
              <a:defRPr/>
            </a:pPr>
            <a:fld id="{2B8279BC-D638-4B2C-BFD5-D95B1C82DAA1}" type="slidenum">
              <a:rPr lang="zh-CN" altLang="en-US" smtClean="0"/>
              <a:pPr>
                <a:defRPr/>
              </a:pPr>
              <a:t>42</a:t>
            </a:fld>
            <a:endParaRPr lang="zh-CN" altLang="en-US"/>
          </a:p>
        </p:txBody>
      </p:sp>
    </p:spTree>
    <p:extLst>
      <p:ext uri="{BB962C8B-B14F-4D97-AF65-F5344CB8AC3E}">
        <p14:creationId xmlns:p14="http://schemas.microsoft.com/office/powerpoint/2010/main" xmlns="" val="359477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a:solidFill>
                  <a:schemeClr val="tx1"/>
                </a:solidFill>
                <a:effectLst/>
                <a:latin typeface="+mn-lt"/>
                <a:ea typeface="+mn-ea"/>
                <a:cs typeface="+mn-cs"/>
              </a:rPr>
              <a:t>而现任的系长是两个人， </a:t>
            </a:r>
            <a:r>
              <a:rPr lang="en-US" altLang="zh-CN" sz="1200" b="0" i="0" kern="1200">
                <a:solidFill>
                  <a:schemeClr val="tx1"/>
                </a:solidFill>
                <a:effectLst/>
                <a:latin typeface="+mn-lt"/>
                <a:ea typeface="+mn-ea"/>
                <a:cs typeface="+mn-cs"/>
              </a:rPr>
              <a:t>Rama Cont</a:t>
            </a:r>
            <a:r>
              <a:rPr lang="zh-CN" altLang="en-US" sz="1200" b="0" i="0" kern="1200">
                <a:solidFill>
                  <a:schemeClr val="tx1"/>
                </a:solidFill>
                <a:effectLst/>
                <a:latin typeface="+mn-lt"/>
                <a:ea typeface="+mn-ea"/>
                <a:cs typeface="+mn-cs"/>
              </a:rPr>
              <a:t>和</a:t>
            </a:r>
            <a:r>
              <a:rPr lang="en-US" altLang="zh-CN" sz="1200" b="0" i="0" kern="1200">
                <a:solidFill>
                  <a:schemeClr val="tx1"/>
                </a:solidFill>
                <a:effectLst/>
                <a:latin typeface="+mn-lt"/>
                <a:ea typeface="+mn-ea"/>
                <a:cs typeface="+mn-cs"/>
              </a:rPr>
              <a:t>Damiano Brigo</a:t>
            </a:r>
            <a:r>
              <a:rPr lang="zh-CN" altLang="en-US" sz="1200" b="0" i="0" kern="1200">
                <a:solidFill>
                  <a:schemeClr val="tx1"/>
                </a:solidFill>
                <a:effectLst/>
                <a:latin typeface="+mn-lt"/>
                <a:ea typeface="+mn-ea"/>
                <a:cs typeface="+mn-cs"/>
              </a:rPr>
              <a:t>。他们两个人都是金融数学研究里的大家。</a:t>
            </a:r>
            <a:r>
              <a:rPr lang="en-US" altLang="zh-CN" sz="1200" b="0" i="0" kern="1200">
                <a:solidFill>
                  <a:schemeClr val="tx1"/>
                </a:solidFill>
                <a:effectLst/>
                <a:latin typeface="+mn-lt"/>
                <a:ea typeface="+mn-ea"/>
                <a:cs typeface="+mn-cs"/>
              </a:rPr>
              <a:t>Rama</a:t>
            </a:r>
            <a:r>
              <a:rPr lang="zh-CN" altLang="en-US" sz="1200" b="0" i="0" kern="1200">
                <a:solidFill>
                  <a:schemeClr val="tx1"/>
                </a:solidFill>
                <a:effectLst/>
                <a:latin typeface="+mn-lt"/>
                <a:ea typeface="+mn-ea"/>
                <a:cs typeface="+mn-cs"/>
              </a:rPr>
              <a:t>是从美国过来的，而</a:t>
            </a:r>
            <a:r>
              <a:rPr lang="en-US" altLang="zh-CN" sz="1200" b="0" i="0" kern="1200">
                <a:solidFill>
                  <a:schemeClr val="tx1"/>
                </a:solidFill>
                <a:effectLst/>
                <a:latin typeface="+mn-lt"/>
                <a:ea typeface="+mn-ea"/>
                <a:cs typeface="+mn-cs"/>
              </a:rPr>
              <a:t>Brigo</a:t>
            </a:r>
            <a:r>
              <a:rPr lang="zh-CN" altLang="en-US" sz="1200" b="0" i="0" kern="1200">
                <a:solidFill>
                  <a:schemeClr val="tx1"/>
                </a:solidFill>
                <a:effectLst/>
                <a:latin typeface="+mn-lt"/>
                <a:ea typeface="+mn-ea"/>
                <a:cs typeface="+mn-cs"/>
              </a:rPr>
              <a:t>曾经在</a:t>
            </a:r>
            <a:r>
              <a:rPr lang="en-US" altLang="zh-CN" sz="1200" b="0" i="0" kern="1200">
                <a:solidFill>
                  <a:schemeClr val="tx1"/>
                </a:solidFill>
                <a:effectLst/>
                <a:latin typeface="+mn-lt"/>
                <a:ea typeface="+mn-ea"/>
                <a:cs typeface="+mn-cs"/>
              </a:rPr>
              <a:t>King's College</a:t>
            </a:r>
            <a:r>
              <a:rPr lang="zh-CN" altLang="en-US" sz="1200" b="0" i="0" kern="1200">
                <a:solidFill>
                  <a:schemeClr val="tx1"/>
                </a:solidFill>
                <a:effectLst/>
                <a:latin typeface="+mn-lt"/>
                <a:ea typeface="+mn-ea"/>
                <a:cs typeface="+mn-cs"/>
              </a:rPr>
              <a:t>工作了很久，然后被</a:t>
            </a:r>
            <a:r>
              <a:rPr lang="en-US" altLang="zh-CN" sz="1200" b="0" i="0" kern="1200">
                <a:solidFill>
                  <a:schemeClr val="tx1"/>
                </a:solidFill>
                <a:effectLst/>
                <a:latin typeface="+mn-lt"/>
                <a:ea typeface="+mn-ea"/>
                <a:cs typeface="+mn-cs"/>
              </a:rPr>
              <a:t>IC</a:t>
            </a:r>
            <a:r>
              <a:rPr lang="zh-CN" altLang="en-US" sz="1200" b="0" i="0" kern="1200">
                <a:solidFill>
                  <a:schemeClr val="tx1"/>
                </a:solidFill>
                <a:effectLst/>
                <a:latin typeface="+mn-lt"/>
                <a:ea typeface="+mn-ea"/>
                <a:cs typeface="+mn-cs"/>
              </a:rPr>
              <a:t>挖了 墙角。</a:t>
            </a:r>
            <a:r>
              <a:rPr lang="en-US" altLang="zh-CN" sz="1200" b="0" i="0" kern="1200">
                <a:solidFill>
                  <a:schemeClr val="tx1"/>
                </a:solidFill>
                <a:effectLst/>
                <a:latin typeface="+mn-lt"/>
                <a:ea typeface="+mn-ea"/>
                <a:cs typeface="+mn-cs"/>
              </a:rPr>
              <a:t>Rama</a:t>
            </a:r>
            <a:r>
              <a:rPr lang="zh-CN" altLang="en-US" sz="1200" b="0" i="0" kern="1200">
                <a:solidFill>
                  <a:schemeClr val="tx1"/>
                </a:solidFill>
                <a:effectLst/>
                <a:latin typeface="+mn-lt"/>
                <a:ea typeface="+mn-ea"/>
                <a:cs typeface="+mn-cs"/>
              </a:rPr>
              <a:t>的研究方向比较广泛，从基础的</a:t>
            </a:r>
            <a:r>
              <a:rPr lang="en-US" altLang="zh-CN" sz="1200" b="0" i="0" kern="1200">
                <a:solidFill>
                  <a:schemeClr val="tx1"/>
                </a:solidFill>
                <a:effectLst/>
                <a:latin typeface="+mn-lt"/>
                <a:ea typeface="+mn-ea"/>
                <a:cs typeface="+mn-cs"/>
              </a:rPr>
              <a:t>stochastic analysis</a:t>
            </a:r>
            <a:r>
              <a:rPr lang="zh-CN" altLang="en-US" sz="1200" b="0" i="0" kern="1200">
                <a:solidFill>
                  <a:schemeClr val="tx1"/>
                </a:solidFill>
                <a:effectLst/>
                <a:latin typeface="+mn-lt"/>
                <a:ea typeface="+mn-ea"/>
                <a:cs typeface="+mn-cs"/>
              </a:rPr>
              <a:t>到时下很热的</a:t>
            </a:r>
            <a:r>
              <a:rPr lang="en-US" altLang="zh-CN" sz="1200" b="0" i="0" kern="1200">
                <a:solidFill>
                  <a:schemeClr val="tx1"/>
                </a:solidFill>
                <a:effectLst/>
                <a:latin typeface="+mn-lt"/>
                <a:ea typeface="+mn-ea"/>
                <a:cs typeface="+mn-cs"/>
              </a:rPr>
              <a:t>credit risk</a:t>
            </a:r>
            <a:r>
              <a:rPr lang="zh-CN" altLang="en-US" sz="1200" b="0" i="0" kern="1200">
                <a:solidFill>
                  <a:schemeClr val="tx1"/>
                </a:solidFill>
                <a:effectLst/>
                <a:latin typeface="+mn-lt"/>
                <a:ea typeface="+mn-ea"/>
                <a:cs typeface="+mn-cs"/>
              </a:rPr>
              <a:t>，他都有涉及；而</a:t>
            </a:r>
            <a:r>
              <a:rPr lang="en-US" altLang="zh-CN" sz="1200" b="0" i="0" kern="1200">
                <a:solidFill>
                  <a:schemeClr val="tx1"/>
                </a:solidFill>
                <a:effectLst/>
                <a:latin typeface="+mn-lt"/>
                <a:ea typeface="+mn-ea"/>
                <a:cs typeface="+mn-cs"/>
              </a:rPr>
              <a:t>Damiano</a:t>
            </a:r>
            <a:r>
              <a:rPr lang="zh-CN" altLang="en-US" sz="1200" b="0" i="0" kern="1200">
                <a:solidFill>
                  <a:schemeClr val="tx1"/>
                </a:solidFill>
                <a:effectLst/>
                <a:latin typeface="+mn-lt"/>
                <a:ea typeface="+mn-ea"/>
                <a:cs typeface="+mn-cs"/>
              </a:rPr>
              <a:t>的研究方向就是金融危机后的金融数学模型，以</a:t>
            </a:r>
            <a:r>
              <a:rPr lang="en-US" altLang="zh-CN" sz="1200" b="0" i="0" kern="1200">
                <a:solidFill>
                  <a:schemeClr val="tx1"/>
                </a:solidFill>
                <a:effectLst/>
                <a:latin typeface="+mn-lt"/>
                <a:ea typeface="+mn-ea"/>
                <a:cs typeface="+mn-cs"/>
              </a:rPr>
              <a:t>credit risk</a:t>
            </a:r>
            <a:r>
              <a:rPr lang="zh-CN" altLang="en-US" sz="1200" b="0" i="0" kern="1200">
                <a:solidFill>
                  <a:schemeClr val="tx1"/>
                </a:solidFill>
                <a:effectLst/>
                <a:latin typeface="+mn-lt"/>
                <a:ea typeface="+mn-ea"/>
                <a:cs typeface="+mn-cs"/>
              </a:rPr>
              <a:t>和</a:t>
            </a:r>
            <a:r>
              <a:rPr lang="en-US" altLang="zh-CN" sz="1200" b="0" i="0" kern="1200">
                <a:solidFill>
                  <a:schemeClr val="tx1"/>
                </a:solidFill>
                <a:effectLst/>
                <a:latin typeface="+mn-lt"/>
                <a:ea typeface="+mn-ea"/>
                <a:cs typeface="+mn-cs"/>
              </a:rPr>
              <a:t>interest rate modelling after Crisis</a:t>
            </a:r>
            <a:r>
              <a:rPr lang="zh-CN" altLang="en-US" sz="1200" b="0" i="0" kern="1200">
                <a:solidFill>
                  <a:schemeClr val="tx1"/>
                </a:solidFill>
                <a:effectLst/>
                <a:latin typeface="+mn-lt"/>
                <a:ea typeface="+mn-ea"/>
                <a:cs typeface="+mn-cs"/>
              </a:rPr>
              <a:t>为主。另外还有一个中国人不得不提，</a:t>
            </a:r>
            <a:r>
              <a:rPr lang="en-US" altLang="zh-CN" sz="1200" b="0" i="0" kern="1200">
                <a:solidFill>
                  <a:schemeClr val="tx1"/>
                </a:solidFill>
                <a:effectLst/>
                <a:latin typeface="+mn-lt"/>
                <a:ea typeface="+mn-ea"/>
                <a:cs typeface="+mn-cs"/>
              </a:rPr>
              <a:t>Harry Zheng</a:t>
            </a:r>
            <a:r>
              <a:rPr lang="zh-CN" altLang="en-US" sz="1200" b="0" i="0" kern="1200">
                <a:solidFill>
                  <a:schemeClr val="tx1"/>
                </a:solidFill>
                <a:effectLst/>
                <a:latin typeface="+mn-lt"/>
                <a:ea typeface="+mn-ea"/>
                <a:cs typeface="+mn-cs"/>
              </a:rPr>
              <a:t>。</a:t>
            </a:r>
            <a:r>
              <a:rPr lang="en-US" altLang="zh-CN" sz="1200" b="0" i="0" kern="1200">
                <a:solidFill>
                  <a:schemeClr val="tx1"/>
                </a:solidFill>
                <a:effectLst/>
                <a:latin typeface="+mn-lt"/>
                <a:ea typeface="+mn-ea"/>
                <a:cs typeface="+mn-cs"/>
              </a:rPr>
              <a:t>Zheng</a:t>
            </a:r>
            <a:r>
              <a:rPr lang="zh-CN" altLang="en-US" sz="1200" b="0" i="0" kern="1200">
                <a:solidFill>
                  <a:schemeClr val="tx1"/>
                </a:solidFill>
                <a:effectLst/>
                <a:latin typeface="+mn-lt"/>
                <a:ea typeface="+mn-ea"/>
                <a:cs typeface="+mn-cs"/>
              </a:rPr>
              <a:t>的研究方向是随机控制，算是在金融数学研究里颇有建树的 中国人了。</a:t>
            </a:r>
            <a:endParaRPr lang="zh-CN" altLang="en-US"/>
          </a:p>
        </p:txBody>
      </p:sp>
      <p:sp>
        <p:nvSpPr>
          <p:cNvPr id="4" name="灯片编号占位符 3"/>
          <p:cNvSpPr>
            <a:spLocks noGrp="1"/>
          </p:cNvSpPr>
          <p:nvPr>
            <p:ph type="sldNum" sz="quarter" idx="10"/>
          </p:nvPr>
        </p:nvSpPr>
        <p:spPr/>
        <p:txBody>
          <a:bodyPr/>
          <a:lstStyle/>
          <a:p>
            <a:pPr>
              <a:defRPr/>
            </a:pPr>
            <a:fld id="{2B8279BC-D638-4B2C-BFD5-D95B1C82DAA1}" type="slidenum">
              <a:rPr lang="zh-CN" altLang="en-US" smtClean="0"/>
              <a:pPr>
                <a:defRPr/>
              </a:pPr>
              <a:t>43</a:t>
            </a:fld>
            <a:endParaRPr lang="zh-CN" altLang="en-US"/>
          </a:p>
        </p:txBody>
      </p:sp>
    </p:spTree>
    <p:extLst>
      <p:ext uri="{BB962C8B-B14F-4D97-AF65-F5344CB8AC3E}">
        <p14:creationId xmlns:p14="http://schemas.microsoft.com/office/powerpoint/2010/main" xmlns="" val="191655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F1F1F"/>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8351486"/>
      </p:ext>
    </p:extLst>
  </p:cSld>
  <p:clrMapOvr>
    <a:masterClrMapping/>
  </p:clrMapOvr>
  <mc:AlternateContent xmlns:mc="http://schemas.openxmlformats.org/markup-compatibility/2006">
    <mc:Choice xmlns="" xmlns:p14="http://schemas.microsoft.com/office/powerpoint/2010/main" Requires="p14">
      <p:transition spd="slow" p14:dur="1500" advTm="2000">
        <p14:window dir="vert"/>
      </p:transition>
    </mc:Choice>
    <mc:Fallback>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06261815"/>
      </p:ext>
    </p:extLst>
  </p:cSld>
  <p:clrMapOvr>
    <a:masterClrMapping/>
  </p:clrMapOvr>
  <mc:AlternateContent xmlns:mc="http://schemas.openxmlformats.org/markup-compatibility/2006">
    <mc:Choice xmlns="" xmlns:p14="http://schemas.microsoft.com/office/powerpoint/2010/main" Requires="p14">
      <p:transition spd="slow" p14:dur="1500" advTm="2000">
        <p14:window dir="vert"/>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E73A1C"/>
        </a:solidFill>
        <a:effectLst/>
      </p:bgPr>
    </p:bg>
    <p:spTree>
      <p:nvGrpSpPr>
        <p:cNvPr id="1" name=""/>
        <p:cNvGrpSpPr/>
        <p:nvPr/>
      </p:nvGrpSpPr>
      <p:grpSpPr>
        <a:xfrm>
          <a:off x="0" y="0"/>
          <a:ext cx="0" cy="0"/>
          <a:chOff x="0" y="0"/>
          <a:chExt cx="0" cy="0"/>
        </a:xfrm>
      </p:grpSpPr>
      <p:sp>
        <p:nvSpPr>
          <p:cNvPr id="3" name="矩形 2"/>
          <p:cNvSpPr/>
          <p:nvPr userDrawn="1"/>
        </p:nvSpPr>
        <p:spPr>
          <a:xfrm>
            <a:off x="440661" y="759873"/>
            <a:ext cx="662361" cy="379656"/>
          </a:xfrm>
          <a:prstGeom prst="rect">
            <a:avLst/>
          </a:prstGeom>
        </p:spPr>
        <p:txBody>
          <a:bodyPr wrap="none">
            <a:spAutoFit/>
          </a:bodyPr>
          <a:lstStyle/>
          <a:p>
            <a:r>
              <a:rPr lang="zh-CN" altLang="en-US" sz="1867" dirty="0">
                <a:solidFill>
                  <a:srgbClr val="FFFFFF"/>
                </a:solidFill>
                <a:latin typeface="Segoe UI Light"/>
                <a:ea typeface="微软雅黑"/>
                <a:cs typeface="Segoe UI Light"/>
              </a:rPr>
              <a:t>标注</a:t>
            </a:r>
          </a:p>
        </p:txBody>
      </p:sp>
      <p:sp>
        <p:nvSpPr>
          <p:cNvPr id="4" name="矩形 3"/>
          <p:cNvSpPr/>
          <p:nvPr userDrawn="1"/>
        </p:nvSpPr>
        <p:spPr>
          <a:xfrm>
            <a:off x="2858045" y="841948"/>
            <a:ext cx="1336033" cy="3292440"/>
          </a:xfrm>
          <a:prstGeom prst="rect">
            <a:avLst/>
          </a:prstGeom>
        </p:spPr>
        <p:txBody>
          <a:bodyPr wrap="square">
            <a:spAutoFit/>
          </a:bodyPr>
          <a:lstStyle/>
          <a:p>
            <a:pPr>
              <a:lnSpc>
                <a:spcPct val="130000"/>
              </a:lnSpc>
            </a:pPr>
            <a:r>
              <a:rPr lang="zh-CN" altLang="en-US" sz="1333" dirty="0">
                <a:solidFill>
                  <a:srgbClr val="FFFFFF"/>
                </a:solidFill>
                <a:latin typeface="Segoe UI Light"/>
                <a:ea typeface="微软雅黑"/>
                <a:cs typeface="Segoe UI Light"/>
              </a:rPr>
              <a:t>字体使用 </a:t>
            </a: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r>
              <a:rPr lang="zh-CN" altLang="en-US" sz="1333" dirty="0">
                <a:solidFill>
                  <a:srgbClr val="FFFFFF"/>
                </a:solidFill>
                <a:latin typeface="Segoe UI Light"/>
                <a:ea typeface="微软雅黑"/>
                <a:cs typeface="Segoe UI Light"/>
              </a:rPr>
              <a:t>行距</a:t>
            </a: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r>
              <a:rPr lang="zh-CN" altLang="en-US" sz="1333" dirty="0">
                <a:solidFill>
                  <a:srgbClr val="FFFFFF"/>
                </a:solidFill>
                <a:latin typeface="Segoe UI Light"/>
                <a:ea typeface="微软雅黑"/>
                <a:cs typeface="Segoe UI Light"/>
              </a:rPr>
              <a:t>背景图片出处</a:t>
            </a:r>
          </a:p>
          <a:p>
            <a:pPr>
              <a:lnSpc>
                <a:spcPct val="130000"/>
              </a:lnSpc>
            </a:pPr>
            <a:endParaRPr lang="zh-CN" altLang="en-US" sz="1333" dirty="0">
              <a:solidFill>
                <a:srgbClr val="FFFFFF"/>
              </a:solidFill>
              <a:latin typeface="Segoe UI Light"/>
              <a:ea typeface="微软雅黑"/>
              <a:cs typeface="Segoe UI Light"/>
            </a:endParaRPr>
          </a:p>
          <a:p>
            <a:pPr>
              <a:lnSpc>
                <a:spcPct val="130000"/>
              </a:lnSpc>
            </a:pPr>
            <a:endParaRPr lang="zh-CN" altLang="en-US" sz="1333" dirty="0">
              <a:solidFill>
                <a:srgbClr val="FFFFFF"/>
              </a:solidFill>
              <a:latin typeface="Segoe UI Light"/>
              <a:ea typeface="微软雅黑"/>
              <a:cs typeface="Segoe UI Light"/>
            </a:endParaRPr>
          </a:p>
          <a:p>
            <a:pPr>
              <a:lnSpc>
                <a:spcPct val="130000"/>
              </a:lnSpc>
            </a:pPr>
            <a:r>
              <a:rPr lang="zh-CN" altLang="en-US" sz="1333" dirty="0">
                <a:solidFill>
                  <a:srgbClr val="FFFFFF"/>
                </a:solidFill>
                <a:latin typeface="Segoe UI Light"/>
                <a:ea typeface="微软雅黑"/>
                <a:cs typeface="Segoe UI Light"/>
              </a:rPr>
              <a:t>声明</a:t>
            </a:r>
            <a:endParaRPr lang="en-US" altLang="zh-CN" sz="1333" dirty="0">
              <a:solidFill>
                <a:srgbClr val="FFFFFF"/>
              </a:solidFill>
              <a:latin typeface="Segoe UI Light"/>
              <a:ea typeface="微软雅黑"/>
              <a:cs typeface="Segoe UI Light"/>
            </a:endParaRPr>
          </a:p>
        </p:txBody>
      </p:sp>
      <p:sp>
        <p:nvSpPr>
          <p:cNvPr id="5" name="矩形 4"/>
          <p:cNvSpPr/>
          <p:nvPr userDrawn="1"/>
        </p:nvSpPr>
        <p:spPr>
          <a:xfrm>
            <a:off x="4395623" y="841948"/>
            <a:ext cx="3612598" cy="3825791"/>
          </a:xfrm>
          <a:prstGeom prst="rect">
            <a:avLst/>
          </a:prstGeom>
        </p:spPr>
        <p:txBody>
          <a:bodyPr wrap="square">
            <a:spAutoFit/>
          </a:bodyPr>
          <a:lstStyle/>
          <a:p>
            <a:pPr>
              <a:lnSpc>
                <a:spcPct val="130000"/>
              </a:lnSpc>
            </a:pPr>
            <a:r>
              <a:rPr lang="zh-CN" altLang="en-US" sz="1333" dirty="0">
                <a:solidFill>
                  <a:srgbClr val="FFFFFF"/>
                </a:solidFill>
                <a:latin typeface="Segoe UI Light"/>
                <a:ea typeface="微软雅黑"/>
                <a:cs typeface="Segoe UI Light"/>
              </a:rPr>
              <a:t>英文 </a:t>
            </a:r>
            <a:r>
              <a:rPr lang="en-US" altLang="zh-CN" sz="1333" dirty="0">
                <a:solidFill>
                  <a:srgbClr val="FFFFFF"/>
                </a:solidFill>
                <a:latin typeface="Segoe UI Light"/>
                <a:cs typeface="Segoe UI Light"/>
              </a:rPr>
              <a:t>Century Gothic</a:t>
            </a: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r>
              <a:rPr lang="zh-CN" altLang="en-US" sz="1333" dirty="0">
                <a:solidFill>
                  <a:srgbClr val="FFFFFF"/>
                </a:solidFill>
                <a:latin typeface="Segoe UI Light"/>
                <a:ea typeface="微软雅黑"/>
                <a:cs typeface="Segoe UI Light"/>
              </a:rPr>
              <a:t>中文 微软雅黑</a:t>
            </a: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r>
              <a:rPr lang="zh-CN" altLang="en-US" sz="1333" dirty="0">
                <a:solidFill>
                  <a:srgbClr val="FFFFFF"/>
                </a:solidFill>
                <a:latin typeface="Segoe UI Light"/>
                <a:ea typeface="微软雅黑"/>
                <a:cs typeface="Segoe UI Light"/>
              </a:rPr>
              <a:t>正文 </a:t>
            </a:r>
            <a:r>
              <a:rPr lang="en-US" altLang="zh-CN" sz="1333" dirty="0">
                <a:solidFill>
                  <a:srgbClr val="FFFFFF"/>
                </a:solidFill>
                <a:latin typeface="Segoe UI Light"/>
                <a:ea typeface="微软雅黑"/>
                <a:cs typeface="Segoe UI Light"/>
              </a:rPr>
              <a:t>1.3</a:t>
            </a: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endParaRPr lang="en-US" altLang="zh-CN" sz="1333" dirty="0">
              <a:solidFill>
                <a:srgbClr val="FFFFFF"/>
              </a:solidFill>
              <a:latin typeface="Segoe UI Light"/>
              <a:ea typeface="微软雅黑"/>
              <a:cs typeface="Segoe UI Light"/>
            </a:endParaRPr>
          </a:p>
          <a:p>
            <a:pPr>
              <a:lnSpc>
                <a:spcPct val="130000"/>
              </a:lnSpc>
            </a:pPr>
            <a:r>
              <a:rPr lang="en-US" altLang="zh-CN" sz="1333" dirty="0" err="1">
                <a:solidFill>
                  <a:srgbClr val="FFFFFF"/>
                </a:solidFill>
                <a:latin typeface="Segoe UI Light"/>
                <a:ea typeface="微软雅黑"/>
                <a:cs typeface="Segoe UI Light"/>
              </a:rPr>
              <a:t>cn.bing.com</a:t>
            </a:r>
            <a:endParaRPr lang="zh-CN" altLang="en-US" sz="1333" dirty="0">
              <a:solidFill>
                <a:srgbClr val="FFFFFF"/>
              </a:solidFill>
              <a:latin typeface="Segoe UI Light"/>
              <a:ea typeface="微软雅黑"/>
              <a:cs typeface="Segoe UI Light"/>
            </a:endParaRPr>
          </a:p>
          <a:p>
            <a:pPr>
              <a:lnSpc>
                <a:spcPct val="130000"/>
              </a:lnSpc>
            </a:pPr>
            <a:endParaRPr lang="zh-CN" altLang="en-US" sz="1333" dirty="0">
              <a:solidFill>
                <a:srgbClr val="FFFFFF"/>
              </a:solidFill>
              <a:latin typeface="Segoe UI Light"/>
              <a:ea typeface="微软雅黑"/>
              <a:cs typeface="Segoe UI Light"/>
            </a:endParaRPr>
          </a:p>
          <a:p>
            <a:pPr>
              <a:lnSpc>
                <a:spcPct val="130000"/>
              </a:lnSpc>
            </a:pPr>
            <a:endParaRPr lang="zh-CN" altLang="en-US" sz="1333" dirty="0">
              <a:solidFill>
                <a:srgbClr val="FFFFFF"/>
              </a:solidFill>
              <a:latin typeface="Segoe UI Light"/>
              <a:ea typeface="微软雅黑"/>
              <a:cs typeface="Segoe UI Light"/>
            </a:endParaRPr>
          </a:p>
          <a:p>
            <a:pPr>
              <a:lnSpc>
                <a:spcPct val="130000"/>
              </a:lnSpc>
            </a:pPr>
            <a:r>
              <a:rPr lang="zh-CN" altLang="en-US" sz="1333" dirty="0">
                <a:solidFill>
                  <a:prstClr val="white"/>
                </a:solidFill>
              </a:rPr>
              <a:t>互联网是一个开放共享的平台</a:t>
            </a:r>
          </a:p>
          <a:p>
            <a:pPr>
              <a:lnSpc>
                <a:spcPct val="130000"/>
              </a:lnSpc>
            </a:pPr>
            <a:r>
              <a:rPr kumimoji="1" lang="en-US" altLang="zh-CN" sz="1333" dirty="0">
                <a:solidFill>
                  <a:prstClr val="white"/>
                </a:solidFill>
                <a:latin typeface="Segoe UI Light"/>
                <a:cs typeface="Segoe UI Light"/>
              </a:rPr>
              <a:t>OfficePLUS</a:t>
            </a:r>
            <a:r>
              <a:rPr kumimoji="1" lang="zh-CN" altLang="en-US" sz="1333" dirty="0">
                <a:solidFill>
                  <a:prstClr val="white"/>
                </a:solidFill>
                <a:latin typeface="Segoe UI Light"/>
                <a:cs typeface="Segoe UI Light"/>
              </a:rPr>
              <a:t> </a:t>
            </a:r>
            <a:r>
              <a:rPr lang="zh-CN" altLang="en-US" sz="1333" dirty="0">
                <a:solidFill>
                  <a:prstClr val="white"/>
                </a:solidFill>
              </a:rPr>
              <a:t>部分设计灵感与元素来源于网络</a:t>
            </a:r>
          </a:p>
          <a:p>
            <a:pPr>
              <a:lnSpc>
                <a:spcPct val="130000"/>
              </a:lnSpc>
            </a:pPr>
            <a:r>
              <a:rPr lang="zh-CN" altLang="en-US" sz="1333" dirty="0">
                <a:solidFill>
                  <a:prstClr val="white"/>
                </a:solidFill>
              </a:rPr>
              <a:t>如有建议请联系 </a:t>
            </a:r>
            <a:r>
              <a:rPr lang="zh-CN" altLang="en-US" sz="1333" dirty="0">
                <a:solidFill>
                  <a:prstClr val="white"/>
                </a:solidFill>
                <a:latin typeface="Segoe UI Light" charset="0"/>
                <a:ea typeface="Segoe UI Light" charset="0"/>
                <a:cs typeface="Segoe UI Light" charset="0"/>
              </a:rPr>
              <a:t>officeplus@microsoft.com</a:t>
            </a:r>
            <a:endParaRPr lang="en-US" altLang="zh-CN" sz="1333" dirty="0">
              <a:solidFill>
                <a:srgbClr val="FFFFFF"/>
              </a:solidFill>
              <a:latin typeface="Segoe UI Light" charset="0"/>
              <a:ea typeface="Segoe UI Light" charset="0"/>
              <a:cs typeface="Segoe UI Light" charset="0"/>
            </a:endParaRPr>
          </a:p>
        </p:txBody>
      </p:sp>
      <p:sp>
        <p:nvSpPr>
          <p:cNvPr id="6" name="矩形 5"/>
          <p:cNvSpPr/>
          <p:nvPr userDrawn="1"/>
        </p:nvSpPr>
        <p:spPr>
          <a:xfrm>
            <a:off x="440661" y="182445"/>
            <a:ext cx="816249" cy="256545"/>
          </a:xfrm>
          <a:prstGeom prst="rect">
            <a:avLst/>
          </a:prstGeom>
        </p:spPr>
        <p:txBody>
          <a:bodyPr wrap="none">
            <a:spAutoFit/>
          </a:bodyPr>
          <a:lstStyle/>
          <a:p>
            <a:r>
              <a:rPr kumimoji="1" lang="en-US" altLang="zh-CN" sz="1067" dirty="0">
                <a:solidFill>
                  <a:prstClr val="white"/>
                </a:solidFill>
                <a:latin typeface="Segoe UI Light"/>
                <a:cs typeface="Segoe UI Light"/>
              </a:rPr>
              <a:t>OfficePLUS</a:t>
            </a:r>
            <a:endParaRPr lang="zh-CN" altLang="en-US" sz="1067" dirty="0">
              <a:solidFill>
                <a:schemeClr val="bg1"/>
              </a:solidFill>
              <a:latin typeface="Segoe UI Light"/>
              <a:cs typeface="Segoe UI Light"/>
            </a:endParaRPr>
          </a:p>
        </p:txBody>
      </p:sp>
    </p:spTree>
    <p:extLst>
      <p:ext uri="{BB962C8B-B14F-4D97-AF65-F5344CB8AC3E}">
        <p14:creationId xmlns="" xmlns:p14="http://schemas.microsoft.com/office/powerpoint/2010/main" val="3861852862"/>
      </p:ext>
    </p:extLst>
  </p:cSld>
  <p:clrMapOvr>
    <a:masterClrMapping/>
  </p:clrMapOvr>
  <mc:AlternateContent xmlns:mc="http://schemas.openxmlformats.org/markup-compatibility/2006">
    <mc:Choice xmlns="" xmlns:p14="http://schemas.microsoft.com/office/powerpoint/2010/main" Requires="p14">
      <p:transition spd="slow" p14:dur="1500" advTm="2000">
        <p14:window dir="vert"/>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文本框 3"/>
          <p:cNvSpPr txBox="1"/>
          <p:nvPr userDrawn="1"/>
        </p:nvSpPr>
        <p:spPr>
          <a:xfrm>
            <a:off x="4143155" y="4093452"/>
            <a:ext cx="3296095" cy="297454"/>
          </a:xfrm>
          <a:prstGeom prst="rect">
            <a:avLst/>
          </a:prstGeom>
          <a:noFill/>
        </p:spPr>
        <p:txBody>
          <a:bodyPr wrap="none" rtlCol="0">
            <a:spAutoFit/>
          </a:bodyPr>
          <a:lstStyle/>
          <a:p>
            <a:pPr algn="ctr" defTabSz="609585"/>
            <a:r>
              <a:rPr kumimoji="1" lang="zh-CN" altLang="en-US" sz="1333" dirty="0">
                <a:solidFill>
                  <a:srgbClr val="000000"/>
                </a:solidFill>
                <a:latin typeface="Century Gothic"/>
                <a:ea typeface="微软雅黑" charset="0"/>
              </a:rPr>
              <a:t>点击</a:t>
            </a:r>
            <a:r>
              <a:rPr kumimoji="1" lang="en-US" altLang="zh-CN" sz="1333" dirty="0">
                <a:solidFill>
                  <a:srgbClr val="000000"/>
                </a:solidFill>
                <a:latin typeface="Segoe UI Light" charset="0"/>
                <a:ea typeface="Segoe UI Light" charset="0"/>
                <a:cs typeface="Segoe UI Light" charset="0"/>
              </a:rPr>
              <a:t>Logo</a:t>
            </a:r>
            <a:r>
              <a:rPr kumimoji="1" lang="zh-CN" altLang="en-US" sz="1333" dirty="0">
                <a:solidFill>
                  <a:srgbClr val="000000"/>
                </a:solidFill>
                <a:latin typeface="Century Gothic"/>
                <a:ea typeface="微软雅黑" charset="0"/>
              </a:rPr>
              <a:t>获取更多优质模板（放映模式）</a:t>
            </a:r>
          </a:p>
        </p:txBody>
      </p:sp>
      <p:pic>
        <p:nvPicPr>
          <p:cNvPr id="7" name="图片 6">
            <a:hlinkClick r:id="rId2"/>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267200" y="2862560"/>
            <a:ext cx="3048000" cy="402336"/>
          </a:xfrm>
          <a:prstGeom prst="rect">
            <a:avLst/>
          </a:prstGeom>
        </p:spPr>
      </p:pic>
    </p:spTree>
    <p:extLst>
      <p:ext uri="{BB962C8B-B14F-4D97-AF65-F5344CB8AC3E}">
        <p14:creationId xmlns="" xmlns:p14="http://schemas.microsoft.com/office/powerpoint/2010/main" val="2999729600"/>
      </p:ext>
    </p:extLst>
  </p:cSld>
  <p:clrMapOvr>
    <a:masterClrMapping/>
  </p:clrMapOvr>
  <mc:AlternateContent xmlns:mc="http://schemas.openxmlformats.org/markup-compatibility/2006">
    <mc:Choice xmlns="" xmlns:p14="http://schemas.microsoft.com/office/powerpoint/2010/main" Requires="p14">
      <p:transition spd="slow" p14:dur="1500" advTm="2000">
        <p14:window dir="vert"/>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309" y="6356351"/>
            <a:ext cx="2743557" cy="365125"/>
          </a:xfrm>
          <a:prstGeom prst="rect">
            <a:avLst/>
          </a:prstGeom>
        </p:spPr>
        <p:txBody>
          <a:bodyPr/>
          <a:lstStyle>
            <a:lvl1pPr>
              <a:defRPr/>
            </a:lvl1pPr>
          </a:lstStyle>
          <a:p>
            <a:pPr>
              <a:defRPr/>
            </a:pPr>
            <a:fld id="{8493B890-1571-4EEC-9B26-B094752EC410}" type="datetimeFigureOut">
              <a:rPr lang="zh-CN" altLang="en-US"/>
              <a:pPr>
                <a:defRPr/>
              </a:pPr>
              <a:t>5/22 Wednesday</a:t>
            </a:fld>
            <a:endParaRPr lang="zh-CN" altLang="en-US"/>
          </a:p>
        </p:txBody>
      </p:sp>
      <p:sp>
        <p:nvSpPr>
          <p:cNvPr id="3" name="Footer Placeholder 4"/>
          <p:cNvSpPr>
            <a:spLocks noGrp="1"/>
          </p:cNvSpPr>
          <p:nvPr>
            <p:ph type="ftr" sz="quarter" idx="11"/>
          </p:nvPr>
        </p:nvSpPr>
        <p:spPr>
          <a:xfrm>
            <a:off x="4039126" y="6356351"/>
            <a:ext cx="4115336" cy="365125"/>
          </a:xfrm>
          <a:prstGeom prst="rect">
            <a:avLst/>
          </a:prstGeom>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a:xfrm>
            <a:off x="8611722" y="6356351"/>
            <a:ext cx="2743557" cy="365125"/>
          </a:xfrm>
          <a:prstGeom prst="rect">
            <a:avLst/>
          </a:prstGeom>
        </p:spPr>
        <p:txBody>
          <a:bodyPr/>
          <a:lstStyle>
            <a:lvl1pPr>
              <a:defRPr/>
            </a:lvl1pPr>
          </a:lstStyle>
          <a:p>
            <a:pPr>
              <a:defRPr/>
            </a:pPr>
            <a:fld id="{2D5701C1-6FF8-4221-9897-9481A6A75B3A}" type="slidenum">
              <a:rPr lang="zh-CN" altLang="en-US"/>
              <a:pPr>
                <a:defRPr/>
              </a:pPr>
              <a:t>‹#›</a:t>
            </a:fld>
            <a:endParaRPr lang="zh-CN" altLang="en-US"/>
          </a:p>
        </p:txBody>
      </p:sp>
    </p:spTree>
    <p:extLst>
      <p:ext uri="{BB962C8B-B14F-4D97-AF65-F5344CB8AC3E}">
        <p14:creationId xmlns="" xmlns:p14="http://schemas.microsoft.com/office/powerpoint/2010/main" val="393635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519" y="2130426"/>
            <a:ext cx="1036455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038" y="3886200"/>
            <a:ext cx="8535512"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79" y="6356351"/>
            <a:ext cx="2845171" cy="365125"/>
          </a:xfrm>
          <a:prstGeom prst="rect">
            <a:avLst/>
          </a:prstGeom>
        </p:spPr>
        <p:txBody>
          <a:bodyPr/>
          <a:lstStyle>
            <a:lvl1pPr>
              <a:defRPr/>
            </a:lvl1pPr>
          </a:lstStyle>
          <a:p>
            <a:pPr>
              <a:defRPr/>
            </a:pPr>
            <a:fld id="{042D75F4-93DC-4D09-A13F-ED591234E5C2}" type="datetimeFigureOut">
              <a:rPr lang="zh-CN" altLang="en-US"/>
              <a:pPr>
                <a:defRPr/>
              </a:pPr>
              <a:t>5/22 Wednesday</a:t>
            </a:fld>
            <a:endParaRPr lang="zh-CN" altLang="en-US"/>
          </a:p>
        </p:txBody>
      </p:sp>
      <p:sp>
        <p:nvSpPr>
          <p:cNvPr id="5" name="页脚占位符 4"/>
          <p:cNvSpPr>
            <a:spLocks noGrp="1"/>
          </p:cNvSpPr>
          <p:nvPr>
            <p:ph type="ftr" sz="quarter" idx="11"/>
          </p:nvPr>
        </p:nvSpPr>
        <p:spPr>
          <a:xfrm>
            <a:off x="4166143" y="6356351"/>
            <a:ext cx="3861303"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8738" y="6356351"/>
            <a:ext cx="2845171" cy="365125"/>
          </a:xfrm>
          <a:prstGeom prst="rect">
            <a:avLst/>
          </a:prstGeom>
        </p:spPr>
        <p:txBody>
          <a:bodyPr/>
          <a:lstStyle>
            <a:lvl1pPr>
              <a:defRPr/>
            </a:lvl1pPr>
          </a:lstStyle>
          <a:p>
            <a:pPr>
              <a:defRPr/>
            </a:pPr>
            <a:fld id="{1461C8F6-A552-4EF7-912C-3E967F167B5A}"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4229"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80" y="1600201"/>
            <a:ext cx="10974229"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79" y="6356351"/>
            <a:ext cx="2845171" cy="365125"/>
          </a:xfrm>
          <a:prstGeom prst="rect">
            <a:avLst/>
          </a:prstGeom>
        </p:spPr>
        <p:txBody>
          <a:bodyPr/>
          <a:lstStyle>
            <a:lvl1pPr>
              <a:defRPr/>
            </a:lvl1pPr>
          </a:lstStyle>
          <a:p>
            <a:pPr>
              <a:defRPr/>
            </a:pPr>
            <a:fld id="{9B37001B-0A43-49E2-8CBD-C27A9A389BBF}" type="datetimeFigureOut">
              <a:rPr lang="zh-CN" altLang="en-US"/>
              <a:pPr>
                <a:defRPr/>
              </a:pPr>
              <a:t>5/22 Wednesday</a:t>
            </a:fld>
            <a:endParaRPr lang="zh-CN" altLang="en-US"/>
          </a:p>
        </p:txBody>
      </p:sp>
      <p:sp>
        <p:nvSpPr>
          <p:cNvPr id="5" name="页脚占位符 4"/>
          <p:cNvSpPr>
            <a:spLocks noGrp="1"/>
          </p:cNvSpPr>
          <p:nvPr>
            <p:ph type="ftr" sz="quarter" idx="11"/>
          </p:nvPr>
        </p:nvSpPr>
        <p:spPr>
          <a:xfrm>
            <a:off x="4166143" y="6356351"/>
            <a:ext cx="3861303"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738738" y="6356351"/>
            <a:ext cx="2845171" cy="365125"/>
          </a:xfrm>
          <a:prstGeom prst="rect">
            <a:avLst/>
          </a:prstGeom>
        </p:spPr>
        <p:txBody>
          <a:bodyPr/>
          <a:lstStyle>
            <a:lvl1pPr>
              <a:defRPr/>
            </a:lvl1pPr>
          </a:lstStyle>
          <a:p>
            <a:pPr>
              <a:defRPr/>
            </a:pPr>
            <a:fld id="{BF12BD00-B152-4869-9BC9-7B28AB83B52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82" r:id="rId3"/>
    <p:sldLayoutId id="2147493483" r:id="rId4"/>
    <p:sldLayoutId id="2147493484" r:id="rId5"/>
    <p:sldLayoutId id="2147493485" r:id="rId6"/>
    <p:sldLayoutId id="2147493486" r:id="rId7"/>
  </p:sldLayoutIdLst>
  <mc:AlternateContent xmlns:mc="http://schemas.openxmlformats.org/markup-compatibility/2006">
    <mc:Choice xmlns="" xmlns:p14="http://schemas.microsoft.com/office/powerpoint/2010/main" Requires="p14">
      <p:transition spd="slow" p14:dur="1500" advTm="2000">
        <p14:window dir="vert"/>
      </p:transition>
    </mc:Choice>
    <mc:Fallback>
      <p:transition spd="slow" advTm="2000">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ams.org/instcode/"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ams.org/epubsearch/"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mailto:ams@libstage.com" TargetMode="Externa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hyperlink" Target="http://www-history.mcs.st-and.ac.uk/" TargetMode="Externa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5525" y="2241577"/>
            <a:ext cx="6500498" cy="830997"/>
          </a:xfrm>
          <a:prstGeom prst="rect">
            <a:avLst/>
          </a:prstGeom>
          <a:noFill/>
        </p:spPr>
        <p:txBody>
          <a:bodyPr wrap="none" rtlCol="0">
            <a:spAutoFit/>
          </a:bodyPr>
          <a:lstStyle/>
          <a:p>
            <a:pPr algn="ctr"/>
            <a:r>
              <a:rPr kumimoji="1" lang="zh-CN" altLang="en-US" sz="4800" dirty="0" smtClean="0">
                <a:solidFill>
                  <a:schemeClr val="bg1">
                    <a:lumMod val="95000"/>
                  </a:schemeClr>
                </a:solidFill>
                <a:latin typeface="Adobe 黑体 Std R" panose="020B0400000000000000" pitchFamily="34" charset="-122"/>
                <a:ea typeface="Adobe 黑体 Std R" panose="020B0400000000000000" pitchFamily="34" charset="-122"/>
              </a:rPr>
              <a:t>美国数学</a:t>
            </a:r>
            <a:r>
              <a:rPr kumimoji="1" lang="zh-CN" altLang="en-US" sz="4800" smtClean="0">
                <a:solidFill>
                  <a:schemeClr val="bg1">
                    <a:lumMod val="95000"/>
                  </a:schemeClr>
                </a:solidFill>
                <a:latin typeface="Adobe 黑体 Std R" panose="020B0400000000000000" pitchFamily="34" charset="-122"/>
                <a:ea typeface="Adobe 黑体 Std R" panose="020B0400000000000000" pitchFamily="34" charset="-122"/>
              </a:rPr>
              <a:t>学会电子资源</a:t>
            </a:r>
            <a:endParaRPr kumimoji="1" lang="zh-CN" altLang="en-US" sz="4800" dirty="0">
              <a:solidFill>
                <a:schemeClr val="bg1">
                  <a:lumMod val="95000"/>
                </a:schemeClr>
              </a:solidFill>
              <a:latin typeface="Adobe 黑体 Std R" panose="020B0400000000000000" pitchFamily="34" charset="-122"/>
              <a:ea typeface="Adobe 黑体 Std R" panose="020B0400000000000000" pitchFamily="34" charset="-122"/>
            </a:endParaRPr>
          </a:p>
        </p:txBody>
      </p:sp>
      <p:sp>
        <p:nvSpPr>
          <p:cNvPr id="3" name="文本框 2"/>
          <p:cNvSpPr txBox="1"/>
          <p:nvPr/>
        </p:nvSpPr>
        <p:spPr>
          <a:xfrm>
            <a:off x="1542551" y="3981674"/>
            <a:ext cx="8966446" cy="1212640"/>
          </a:xfrm>
          <a:prstGeom prst="rect">
            <a:avLst/>
          </a:prstGeom>
          <a:noFill/>
        </p:spPr>
        <p:txBody>
          <a:bodyPr wrap="square" rtlCol="0">
            <a:spAutoFit/>
          </a:bodyPr>
          <a:lstStyle/>
          <a:p>
            <a:pPr algn="ctr">
              <a:lnSpc>
                <a:spcPct val="130000"/>
              </a:lnSpc>
            </a:pPr>
            <a:r>
              <a:rPr lang="zh-CN" altLang="en-US" sz="3200">
                <a:solidFill>
                  <a:srgbClr val="FFFF00"/>
                </a:solidFill>
                <a:latin typeface="Adobe 黑体 Std R" panose="020B0400000000000000" pitchFamily="34" charset="-122"/>
                <a:ea typeface="Adobe 黑体 Std R" panose="020B0400000000000000" pitchFamily="34" charset="-122"/>
              </a:rPr>
              <a:t>利用</a:t>
            </a:r>
            <a:r>
              <a:rPr lang="en-US" altLang="zh-CN" sz="3200">
                <a:solidFill>
                  <a:srgbClr val="FFFF00"/>
                </a:solidFill>
                <a:latin typeface="Adobe 黑体 Std R" panose="020B0400000000000000" pitchFamily="34" charset="-122"/>
                <a:ea typeface="Adobe 黑体 Std R" panose="020B0400000000000000" pitchFamily="34" charset="-122"/>
              </a:rPr>
              <a:t>MathSciNet</a:t>
            </a:r>
            <a:r>
              <a:rPr lang="zh-CN" altLang="en-US" sz="3200">
                <a:solidFill>
                  <a:srgbClr val="FFFF00"/>
                </a:solidFill>
                <a:latin typeface="Adobe 黑体 Std R" panose="020B0400000000000000" pitchFamily="34" charset="-122"/>
                <a:ea typeface="Adobe 黑体 Std R" panose="020B0400000000000000" pitchFamily="34" charset="-122"/>
              </a:rPr>
              <a:t>探索数学与数学交叉学科的发展</a:t>
            </a:r>
            <a:endParaRPr lang="en-US" altLang="zh-CN" sz="1400" smtClean="0">
              <a:solidFill>
                <a:schemeClr val="bg1"/>
              </a:solidFill>
              <a:latin typeface="Adobe 黑体 Std R" panose="020B0400000000000000" pitchFamily="34" charset="-122"/>
              <a:ea typeface="Adobe 黑体 Std R" panose="020B0400000000000000" pitchFamily="34" charset="-122"/>
            </a:endParaRPr>
          </a:p>
          <a:p>
            <a:pPr algn="ctr">
              <a:lnSpc>
                <a:spcPct val="130000"/>
              </a:lnSpc>
            </a:pPr>
            <a:r>
              <a:rPr lang="en-US" altLang="zh-CN" smtClean="0">
                <a:solidFill>
                  <a:schemeClr val="bg1"/>
                </a:solidFill>
                <a:latin typeface="Adobe 黑体 Std R" panose="020B0400000000000000" pitchFamily="34" charset="-122"/>
                <a:ea typeface="Adobe 黑体 Std R" panose="020B0400000000000000" pitchFamily="34" charset="-122"/>
              </a:rPr>
              <a:t>2019</a:t>
            </a:r>
            <a:r>
              <a:rPr lang="zh-CN" altLang="en-US" dirty="0" smtClean="0">
                <a:solidFill>
                  <a:schemeClr val="bg1"/>
                </a:solidFill>
                <a:latin typeface="Adobe 黑体 Std R" panose="020B0400000000000000" pitchFamily="34" charset="-122"/>
                <a:ea typeface="Adobe 黑体 Std R" panose="020B0400000000000000" pitchFamily="34" charset="-122"/>
              </a:rPr>
              <a:t>年</a:t>
            </a:r>
            <a:r>
              <a:rPr lang="en-US" altLang="zh-CN" dirty="0" smtClean="0">
                <a:solidFill>
                  <a:schemeClr val="bg1"/>
                </a:solidFill>
                <a:latin typeface="Adobe 黑体 Std R" panose="020B0400000000000000" pitchFamily="34" charset="-122"/>
                <a:ea typeface="Adobe 黑体 Std R" panose="020B0400000000000000" pitchFamily="34" charset="-122"/>
              </a:rPr>
              <a:t>5</a:t>
            </a:r>
            <a:r>
              <a:rPr lang="zh-CN" altLang="en-US" dirty="0" smtClean="0">
                <a:solidFill>
                  <a:schemeClr val="bg1"/>
                </a:solidFill>
                <a:latin typeface="Adobe 黑体 Std R" panose="020B0400000000000000" pitchFamily="34" charset="-122"/>
                <a:ea typeface="Adobe 黑体 Std R" panose="020B0400000000000000" pitchFamily="34" charset="-122"/>
              </a:rPr>
              <a:t>月</a:t>
            </a:r>
            <a:endParaRPr lang="en-US" altLang="zh-CN" dirty="0">
              <a:solidFill>
                <a:schemeClr val="bg1"/>
              </a:solidFill>
              <a:latin typeface="Adobe 黑体 Std R" panose="020B0400000000000000" pitchFamily="34" charset="-122"/>
              <a:ea typeface="Adobe 黑体 Std R" panose="020B0400000000000000" pitchFamily="34" charset="-122"/>
            </a:endParaRPr>
          </a:p>
        </p:txBody>
      </p:sp>
      <p:sp>
        <p:nvSpPr>
          <p:cNvPr id="5" name="矩形 4"/>
          <p:cNvSpPr/>
          <p:nvPr/>
        </p:nvSpPr>
        <p:spPr>
          <a:xfrm>
            <a:off x="2812023" y="1771962"/>
            <a:ext cx="6569544" cy="1770228"/>
          </a:xfrm>
          <a:prstGeom prst="rect">
            <a:avLst/>
          </a:prstGeom>
          <a:noFill/>
          <a:ln w="12700" cmpd="sng">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lumMod val="95000"/>
                </a:schemeClr>
              </a:solidFill>
            </a:endParaRPr>
          </a:p>
        </p:txBody>
      </p:sp>
    </p:spTree>
    <p:extLst>
      <p:ext uri="{BB962C8B-B14F-4D97-AF65-F5344CB8AC3E}">
        <p14:creationId xmlns="" xmlns:p14="http://schemas.microsoft.com/office/powerpoint/2010/main" val="236217174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61942" y="23120"/>
            <a:ext cx="11104562" cy="6238875"/>
          </a:xfrm>
          <a:prstGeom prst="rect">
            <a:avLst/>
          </a:prstGeom>
          <a:noFill/>
          <a:ln w="9525">
            <a:noFill/>
            <a:miter lim="800000"/>
            <a:headEnd/>
            <a:tailEnd/>
          </a:ln>
        </p:spPr>
      </p:pic>
      <p:sp>
        <p:nvSpPr>
          <p:cNvPr id="4" name="矩形 3"/>
          <p:cNvSpPr/>
          <p:nvPr/>
        </p:nvSpPr>
        <p:spPr>
          <a:xfrm>
            <a:off x="682170" y="1280038"/>
            <a:ext cx="3285621" cy="3619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4453235" y="712587"/>
            <a:ext cx="1619472" cy="452568"/>
          </a:xfrm>
          <a:prstGeom prst="wedgeRectCallout">
            <a:avLst>
              <a:gd name="adj1" fmla="val -76952"/>
              <a:gd name="adj2" fmla="val 11485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548498" y="784595"/>
            <a:ext cx="1428946" cy="338554"/>
          </a:xfrm>
          <a:prstGeom prst="rect">
            <a:avLst/>
          </a:prstGeom>
          <a:noFill/>
        </p:spPr>
        <p:txBody>
          <a:bodyPr wrap="square" rtlCol="0">
            <a:spAutoFit/>
          </a:bodyPr>
          <a:lstStyle/>
          <a:p>
            <a:r>
              <a:rPr lang="zh-CN" altLang="en-US" sz="1600" b="1" dirty="0" smtClean="0"/>
              <a:t>检索类别</a:t>
            </a:r>
            <a:endParaRPr lang="zh-CN" altLang="en-US" sz="1600" b="1" dirty="0"/>
          </a:p>
        </p:txBody>
      </p:sp>
      <p:sp>
        <p:nvSpPr>
          <p:cNvPr id="9" name="矩形标注 8"/>
          <p:cNvSpPr/>
          <p:nvPr/>
        </p:nvSpPr>
        <p:spPr>
          <a:xfrm>
            <a:off x="3405341" y="2257744"/>
            <a:ext cx="2095788" cy="571504"/>
          </a:xfrm>
          <a:prstGeom prst="wedgeRectCallout">
            <a:avLst>
              <a:gd name="adj1" fmla="val -72722"/>
              <a:gd name="adj2" fmla="val -4394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452972" y="2381995"/>
            <a:ext cx="2000525" cy="353943"/>
          </a:xfrm>
          <a:prstGeom prst="rect">
            <a:avLst/>
          </a:prstGeom>
          <a:noFill/>
        </p:spPr>
        <p:txBody>
          <a:bodyPr wrap="square" rtlCol="0">
            <a:spAutoFit/>
          </a:bodyPr>
          <a:lstStyle/>
          <a:p>
            <a:r>
              <a:rPr lang="zh-CN" altLang="en-US" sz="1700" b="1" dirty="0" smtClean="0"/>
              <a:t>搜索</a:t>
            </a:r>
            <a:r>
              <a:rPr lang="zh-CN" altLang="en-US" sz="1600" b="1" dirty="0" smtClean="0"/>
              <a:t>项目</a:t>
            </a:r>
            <a:r>
              <a:rPr lang="zh-CN" altLang="en-US" sz="1700" b="1" dirty="0" smtClean="0"/>
              <a:t>下拉菜单</a:t>
            </a:r>
            <a:endParaRPr lang="zh-CN" altLang="en-US" sz="1700" b="1" dirty="0"/>
          </a:p>
        </p:txBody>
      </p:sp>
      <p:pic>
        <p:nvPicPr>
          <p:cNvPr id="1026" name="Picture 2"/>
          <p:cNvPicPr>
            <a:picLocks noChangeAspect="1" noChangeArrowheads="1"/>
          </p:cNvPicPr>
          <p:nvPr/>
        </p:nvPicPr>
        <p:blipFill>
          <a:blip r:embed="rId3"/>
          <a:srcRect r="6109"/>
          <a:stretch>
            <a:fillRect/>
          </a:stretch>
        </p:blipFill>
        <p:spPr bwMode="auto">
          <a:xfrm>
            <a:off x="6793706" y="2829248"/>
            <a:ext cx="2321719" cy="2707740"/>
          </a:xfrm>
          <a:prstGeom prst="rect">
            <a:avLst/>
          </a:prstGeom>
          <a:noFill/>
          <a:ln w="9525">
            <a:solidFill>
              <a:srgbClr val="FF0000"/>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78783" y="263208"/>
            <a:ext cx="11542712" cy="6665913"/>
          </a:xfrm>
          <a:prstGeom prst="rect">
            <a:avLst/>
          </a:prstGeom>
          <a:noFill/>
          <a:ln w="9525">
            <a:noFill/>
            <a:miter lim="800000"/>
            <a:headEnd/>
            <a:tailEnd/>
          </a:ln>
        </p:spPr>
      </p:pic>
      <p:sp>
        <p:nvSpPr>
          <p:cNvPr id="4" name="矩形 3"/>
          <p:cNvSpPr/>
          <p:nvPr/>
        </p:nvSpPr>
        <p:spPr>
          <a:xfrm>
            <a:off x="910800" y="1497562"/>
            <a:ext cx="880703" cy="285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56385" y="2283380"/>
            <a:ext cx="3542188" cy="285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2702260" y="1068934"/>
            <a:ext cx="1714735" cy="357190"/>
          </a:xfrm>
          <a:prstGeom prst="wedgeRectCallout">
            <a:avLst>
              <a:gd name="adj1" fmla="val -112295"/>
              <a:gd name="adj2" fmla="val 6330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97523" y="1068935"/>
            <a:ext cx="1793276" cy="338554"/>
          </a:xfrm>
          <a:prstGeom prst="rect">
            <a:avLst/>
          </a:prstGeom>
          <a:noFill/>
        </p:spPr>
        <p:txBody>
          <a:bodyPr wrap="square" rtlCol="0">
            <a:spAutoFit/>
          </a:bodyPr>
          <a:lstStyle/>
          <a:p>
            <a:r>
              <a:rPr lang="zh-CN" altLang="en-US" sz="1600" b="1" dirty="0" smtClean="0"/>
              <a:t>选择出版物</a:t>
            </a:r>
            <a:endParaRPr lang="zh-CN" altLang="en-US" sz="1600" b="1" dirty="0"/>
          </a:p>
        </p:txBody>
      </p:sp>
      <p:sp>
        <p:nvSpPr>
          <p:cNvPr id="9" name="矩形 8"/>
          <p:cNvSpPr/>
          <p:nvPr/>
        </p:nvSpPr>
        <p:spPr>
          <a:xfrm>
            <a:off x="1082788" y="2283380"/>
            <a:ext cx="2052298" cy="285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标注 9"/>
          <p:cNvSpPr/>
          <p:nvPr/>
        </p:nvSpPr>
        <p:spPr>
          <a:xfrm>
            <a:off x="6036467" y="1426124"/>
            <a:ext cx="2191051" cy="571504"/>
          </a:xfrm>
          <a:prstGeom prst="wedgeRectCallout">
            <a:avLst>
              <a:gd name="adj1" fmla="val -89665"/>
              <a:gd name="adj2" fmla="val 9828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131730" y="1426125"/>
            <a:ext cx="2000525" cy="584775"/>
          </a:xfrm>
          <a:prstGeom prst="rect">
            <a:avLst/>
          </a:prstGeom>
          <a:noFill/>
        </p:spPr>
        <p:txBody>
          <a:bodyPr wrap="square" rtlCol="0">
            <a:spAutoFit/>
          </a:bodyPr>
          <a:lstStyle/>
          <a:p>
            <a:r>
              <a:rPr lang="zh-CN" altLang="en-US" sz="1600" b="1" dirty="0" smtClean="0"/>
              <a:t>选择搜索项目，输入检索词。</a:t>
            </a:r>
            <a:endParaRPr lang="zh-CN" altLang="en-US" sz="16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65713" y="-167958"/>
            <a:ext cx="11352212" cy="8342313"/>
          </a:xfrm>
          <a:prstGeom prst="rect">
            <a:avLst/>
          </a:prstGeom>
          <a:noFill/>
          <a:ln w="9525">
            <a:noFill/>
            <a:miter lim="800000"/>
            <a:headEnd/>
            <a:tailEnd/>
          </a:ln>
        </p:spPr>
      </p:pic>
      <p:sp>
        <p:nvSpPr>
          <p:cNvPr id="4" name="矩形 3"/>
          <p:cNvSpPr/>
          <p:nvPr/>
        </p:nvSpPr>
        <p:spPr>
          <a:xfrm>
            <a:off x="0" y="1000108"/>
            <a:ext cx="12193588" cy="6286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1974723"/>
            <a:ext cx="2202024" cy="50006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444618" y="1974723"/>
            <a:ext cx="857368" cy="2857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a:spLocks noChangeArrowheads="1"/>
          </p:cNvSpPr>
          <p:nvPr/>
        </p:nvSpPr>
        <p:spPr bwMode="auto">
          <a:xfrm>
            <a:off x="4763121" y="487026"/>
            <a:ext cx="7430468" cy="5940088"/>
          </a:xfrm>
          <a:prstGeom prst="rect">
            <a:avLst/>
          </a:prstGeom>
          <a:solidFill>
            <a:schemeClr val="bg1"/>
          </a:solidFill>
          <a:ln w="50800">
            <a:solidFill>
              <a:srgbClr val="FF0000"/>
            </a:solidFill>
            <a:miter lim="800000"/>
            <a:headEnd/>
            <a:tailEnd/>
          </a:ln>
        </p:spPr>
        <p:txBody>
          <a:bodyPr wrap="square">
            <a:spAutoFit/>
          </a:bodyPr>
          <a:lstStyle/>
          <a:p>
            <a:r>
              <a:rPr lang="en-US" altLang="zh-CN" sz="1400" dirty="0" smtClean="0"/>
              <a:t>Prelim </a:t>
            </a:r>
            <a:r>
              <a:rPr lang="zh-CN" altLang="en-US" sz="1400" dirty="0"/>
              <a:t>初步</a:t>
            </a:r>
          </a:p>
          <a:p>
            <a:r>
              <a:rPr lang="zh-CN" altLang="en-US" sz="1400" dirty="0"/>
              <a:t>从出版社收到书目数据并创建。</a:t>
            </a:r>
            <a:endParaRPr lang="en-US" altLang="zh-CN" sz="1400" dirty="0"/>
          </a:p>
          <a:p>
            <a:r>
              <a:rPr lang="zh-CN" altLang="en-US" sz="1400" dirty="0"/>
              <a:t>正在进行与</a:t>
            </a:r>
            <a:r>
              <a:rPr lang="en-US" altLang="zh-CN" sz="1400" dirty="0"/>
              <a:t>MathSciNet</a:t>
            </a:r>
            <a:r>
              <a:rPr lang="zh-CN" altLang="en-US" sz="1400" dirty="0"/>
              <a:t>项目相关信息的处理。</a:t>
            </a:r>
            <a:endParaRPr lang="en-US" altLang="zh-CN" sz="1400" dirty="0"/>
          </a:p>
          <a:p>
            <a:r>
              <a:rPr lang="zh-CN" altLang="en-US" sz="1400" dirty="0"/>
              <a:t>处理完成后，将选定列入数学评论数据库，开始评论。</a:t>
            </a:r>
          </a:p>
          <a:p>
            <a:endParaRPr lang="zh-CN" altLang="en-US" sz="1400" dirty="0"/>
          </a:p>
          <a:p>
            <a:r>
              <a:rPr lang="en-US" altLang="zh-CN" sz="1400" dirty="0"/>
              <a:t>Pending </a:t>
            </a:r>
            <a:r>
              <a:rPr lang="zh-CN" altLang="en-US" sz="1400" dirty="0"/>
              <a:t>待定</a:t>
            </a:r>
          </a:p>
          <a:p>
            <a:r>
              <a:rPr lang="zh-CN" altLang="en-US" sz="1400" dirty="0"/>
              <a:t>此出版物的完整书目编辑和</a:t>
            </a:r>
            <a:r>
              <a:rPr lang="en-US" altLang="zh-CN" sz="1400" dirty="0"/>
              <a:t>MSC</a:t>
            </a:r>
            <a:r>
              <a:rPr lang="zh-CN" altLang="en-US" sz="1400" dirty="0"/>
              <a:t>的分类，已经完成，但其评论尚未完成。</a:t>
            </a:r>
          </a:p>
          <a:p>
            <a:endParaRPr lang="zh-CN" altLang="en-US" sz="1400" dirty="0"/>
          </a:p>
          <a:p>
            <a:r>
              <a:rPr lang="en-US" altLang="zh-CN" sz="1400" dirty="0"/>
              <a:t>Reviewed </a:t>
            </a:r>
            <a:r>
              <a:rPr lang="zh-CN" altLang="en-US" sz="1400" dirty="0"/>
              <a:t>评论</a:t>
            </a:r>
          </a:p>
          <a:p>
            <a:r>
              <a:rPr lang="zh-CN" altLang="en-US" sz="1400" dirty="0"/>
              <a:t>此出版物的完整书目编辑和</a:t>
            </a:r>
            <a:r>
              <a:rPr lang="en-US" altLang="zh-CN" sz="1400" dirty="0"/>
              <a:t>MSC</a:t>
            </a:r>
            <a:r>
              <a:rPr lang="zh-CN" altLang="en-US" sz="1400" dirty="0"/>
              <a:t>的分类，已经</a:t>
            </a:r>
            <a:r>
              <a:rPr lang="zh-CN" altLang="en-US" sz="1400" dirty="0" smtClean="0"/>
              <a:t>完成。</a:t>
            </a:r>
            <a:endParaRPr lang="en-US" altLang="zh-CN" sz="1400" dirty="0"/>
          </a:p>
          <a:p>
            <a:r>
              <a:rPr lang="zh-CN" altLang="en-US" sz="1400" dirty="0"/>
              <a:t>评论也已完成。</a:t>
            </a:r>
            <a:endParaRPr lang="en-US" altLang="zh-CN" sz="1400" dirty="0"/>
          </a:p>
          <a:p>
            <a:endParaRPr lang="zh-CN" altLang="en-US" sz="1400" dirty="0"/>
          </a:p>
          <a:p>
            <a:r>
              <a:rPr lang="en-US" altLang="zh-CN" sz="1400" dirty="0"/>
              <a:t>Indexed  </a:t>
            </a:r>
            <a:r>
              <a:rPr lang="zh-CN" altLang="en-US" sz="1400" dirty="0"/>
              <a:t>索引</a:t>
            </a:r>
          </a:p>
          <a:p>
            <a:r>
              <a:rPr lang="zh-CN" altLang="en-US" sz="1400" dirty="0"/>
              <a:t>此出版物的完整书目编辑和</a:t>
            </a:r>
            <a:r>
              <a:rPr lang="en-US" altLang="zh-CN" sz="1400" dirty="0"/>
              <a:t>MSC</a:t>
            </a:r>
            <a:r>
              <a:rPr lang="zh-CN" altLang="en-US" sz="1400" dirty="0"/>
              <a:t>的分类，评论均已经</a:t>
            </a:r>
            <a:r>
              <a:rPr lang="zh-CN" altLang="en-US" sz="1400" dirty="0" smtClean="0"/>
              <a:t>完成。</a:t>
            </a:r>
            <a:endParaRPr lang="en-US" altLang="zh-CN" sz="1400" dirty="0"/>
          </a:p>
          <a:p>
            <a:r>
              <a:rPr lang="zh-CN" altLang="en-US" sz="1400" dirty="0"/>
              <a:t>并被索引</a:t>
            </a:r>
            <a:r>
              <a:rPr lang="zh-CN" altLang="en-US" sz="1400" dirty="0" smtClean="0"/>
              <a:t>。</a:t>
            </a:r>
            <a:endParaRPr lang="en-US" altLang="zh-CN" sz="1400" dirty="0" smtClean="0"/>
          </a:p>
          <a:p>
            <a:endParaRPr lang="en-US" altLang="zh-CN" sz="1400" dirty="0" smtClean="0"/>
          </a:p>
          <a:p>
            <a:r>
              <a:rPr lang="en-US" altLang="zh-CN" sz="1400" dirty="0" smtClean="0"/>
              <a:t>Expansion  </a:t>
            </a:r>
            <a:r>
              <a:rPr lang="zh-CN" altLang="en-US" sz="1400" dirty="0" smtClean="0"/>
              <a:t>扩展</a:t>
            </a:r>
            <a:endParaRPr lang="en-US" altLang="zh-CN" sz="1400" dirty="0" smtClean="0"/>
          </a:p>
          <a:p>
            <a:r>
              <a:rPr lang="zh-CN" altLang="en-US" sz="1400" dirty="0" smtClean="0"/>
              <a:t>此出版物是数学评论数据库的扩展项目。此出版物不属于</a:t>
            </a:r>
            <a:r>
              <a:rPr lang="en-US" altLang="zh-CN" sz="1400" dirty="0" smtClean="0"/>
              <a:t>MSC</a:t>
            </a:r>
            <a:r>
              <a:rPr lang="zh-CN" altLang="en-US" sz="1400" dirty="0" smtClean="0"/>
              <a:t>的分类并且不被评价。但可以检索出版物作者，提供期刊和原文章链接。</a:t>
            </a:r>
            <a:endParaRPr lang="en-US" altLang="zh-CN" sz="1400" dirty="0" smtClean="0"/>
          </a:p>
          <a:p>
            <a:endParaRPr lang="en-US" altLang="zh-CN" sz="1400" dirty="0" smtClean="0"/>
          </a:p>
          <a:p>
            <a:r>
              <a:rPr lang="en-US" altLang="zh-CN" sz="1400" dirty="0" smtClean="0"/>
              <a:t>DML </a:t>
            </a:r>
            <a:r>
              <a:rPr lang="zh-CN" altLang="en-US" sz="1400" dirty="0" smtClean="0"/>
              <a:t>数字数学图书馆</a:t>
            </a:r>
            <a:endParaRPr lang="en-US" altLang="zh-CN" sz="1400" dirty="0" smtClean="0"/>
          </a:p>
          <a:p>
            <a:r>
              <a:rPr lang="zh-CN" altLang="en-US" sz="1400" dirty="0" smtClean="0"/>
              <a:t>此出版物关联于全世界范围内的数字化项目</a:t>
            </a:r>
            <a:r>
              <a:rPr lang="en-US" altLang="zh-CN" sz="1400" dirty="0" smtClean="0"/>
              <a:t>——</a:t>
            </a:r>
            <a:r>
              <a:rPr lang="zh-CN" altLang="en-US" sz="1400" dirty="0" smtClean="0"/>
              <a:t>世界数字数学资源图书馆（</a:t>
            </a:r>
            <a:r>
              <a:rPr lang="en-US" altLang="zh-CN" sz="1400" dirty="0" smtClean="0"/>
              <a:t>WDML</a:t>
            </a:r>
            <a:r>
              <a:rPr lang="zh-CN" altLang="en-US" sz="1400" dirty="0" smtClean="0"/>
              <a:t>）。此出版物可以通过题目、作者、期刊名称、出版年限进行检索，并提供原始数字资料的链接。</a:t>
            </a:r>
            <a:endParaRPr lang="en-US" altLang="zh-CN" sz="1400" dirty="0" smtClean="0"/>
          </a:p>
          <a:p>
            <a:endParaRPr lang="en-US" altLang="zh-CN" sz="1400" dirty="0" smtClean="0"/>
          </a:p>
          <a:p>
            <a:r>
              <a:rPr lang="en-US" altLang="zh-CN" sz="1400" dirty="0" smtClean="0"/>
              <a:t>Thesis </a:t>
            </a:r>
            <a:r>
              <a:rPr lang="zh-CN" altLang="en-US" sz="1400" dirty="0" smtClean="0"/>
              <a:t>论文</a:t>
            </a:r>
            <a:endParaRPr lang="en-US" altLang="zh-CN" sz="1400" dirty="0" smtClean="0"/>
          </a:p>
          <a:p>
            <a:r>
              <a:rPr lang="zh-CN" altLang="en-US" sz="1400" dirty="0" smtClean="0"/>
              <a:t>此出版物代表博士论文，并且目录资料由外部资源提供。</a:t>
            </a:r>
            <a:endParaRPr lang="en-US" altLang="zh-CN" sz="1400" dirty="0" smtClean="0"/>
          </a:p>
          <a:p>
            <a:endParaRPr lang="en-US" altLang="zh-CN" sz="1600" dirty="0"/>
          </a:p>
        </p:txBody>
      </p:sp>
      <p:sp>
        <p:nvSpPr>
          <p:cNvPr id="10" name="矩形标注 9"/>
          <p:cNvSpPr/>
          <p:nvPr/>
        </p:nvSpPr>
        <p:spPr>
          <a:xfrm>
            <a:off x="2928029" y="2564904"/>
            <a:ext cx="1619472" cy="357190"/>
          </a:xfrm>
          <a:prstGeom prst="wedgeRectCallout">
            <a:avLst>
              <a:gd name="adj1" fmla="val 24194"/>
              <a:gd name="adj2" fmla="val -117779"/>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评论状态</a:t>
            </a:r>
            <a:endParaRPr lang="zh-CN" altLang="en-US" sz="1600" b="1" dirty="0">
              <a:solidFill>
                <a:schemeClr val="tx1"/>
              </a:solidFill>
            </a:endParaRPr>
          </a:p>
        </p:txBody>
      </p:sp>
      <p:sp>
        <p:nvSpPr>
          <p:cNvPr id="15" name="矩形 14"/>
          <p:cNvSpPr/>
          <p:nvPr/>
        </p:nvSpPr>
        <p:spPr>
          <a:xfrm>
            <a:off x="4752470" y="476672"/>
            <a:ext cx="134432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752469" y="1513250"/>
            <a:ext cx="1536371"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752470" y="2116564"/>
            <a:ext cx="172841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752469" y="3016616"/>
            <a:ext cx="1536371"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52470" y="3890264"/>
            <a:ext cx="1920463"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752470" y="4774024"/>
            <a:ext cx="2400579"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752469" y="5588680"/>
            <a:ext cx="144034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81645" y="2616767"/>
            <a:ext cx="1619472" cy="687881"/>
          </a:xfrm>
          <a:prstGeom prst="wedgeRectCallout">
            <a:avLst>
              <a:gd name="adj1" fmla="val 24194"/>
              <a:gd name="adj2" fmla="val -117779"/>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tx1"/>
                </a:solidFill>
              </a:rPr>
              <a:t>按引用日期</a:t>
            </a:r>
            <a:r>
              <a:rPr lang="en-US" altLang="zh-CN" sz="1400" b="1" dirty="0" smtClean="0">
                <a:solidFill>
                  <a:schemeClr val="tx1"/>
                </a:solidFill>
              </a:rPr>
              <a:t>;</a:t>
            </a:r>
          </a:p>
          <a:p>
            <a:r>
              <a:rPr lang="zh-CN" altLang="en-US" sz="1400" b="1" dirty="0" smtClean="0">
                <a:solidFill>
                  <a:schemeClr val="tx1"/>
                </a:solidFill>
              </a:rPr>
              <a:t>按引用量；</a:t>
            </a:r>
            <a:endParaRPr lang="en-US" altLang="zh-CN" sz="1400" b="1" dirty="0" smtClean="0">
              <a:solidFill>
                <a:schemeClr val="tx1"/>
              </a:solidFill>
            </a:endParaRPr>
          </a:p>
          <a:p>
            <a:r>
              <a:rPr lang="zh-CN" altLang="en-US" sz="1400" b="1" dirty="0" smtClean="0">
                <a:solidFill>
                  <a:schemeClr val="tx1"/>
                </a:solidFill>
              </a:rPr>
              <a:t>按作者（</a:t>
            </a:r>
            <a:r>
              <a:rPr lang="en-US" altLang="zh-CN" sz="1400" b="1" dirty="0" smtClean="0">
                <a:solidFill>
                  <a:srgbClr val="FF0000"/>
                </a:solidFill>
              </a:rPr>
              <a:t>new</a:t>
            </a:r>
            <a:r>
              <a:rPr lang="zh-CN" altLang="en-US" sz="1400" b="1" dirty="0" smtClean="0">
                <a:solidFill>
                  <a:schemeClr val="tx1"/>
                </a:solidFill>
              </a:rPr>
              <a:t>）</a:t>
            </a:r>
            <a:endParaRPr lang="zh-CN" altLang="en-US" sz="1400" b="1"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5" grpId="0" animBg="1"/>
      <p:bldP spid="16" grpId="0" animBg="1"/>
      <p:bldP spid="17" grpId="0" animBg="1"/>
      <p:bldP spid="18" grpId="0" animBg="1"/>
      <p:bldP spid="19" grpId="0" animBg="1"/>
      <p:bldP spid="20" grpId="0" animBg="1"/>
      <p:bldP spid="21"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4632"/>
            <a:ext cx="11647488" cy="3781425"/>
          </a:xfrm>
          <a:prstGeom prst="rect">
            <a:avLst/>
          </a:prstGeom>
          <a:noFill/>
          <a:ln w="9525">
            <a:noFill/>
            <a:miter lim="800000"/>
            <a:headEnd/>
            <a:tailEnd/>
          </a:ln>
        </p:spPr>
      </p:pic>
      <p:sp>
        <p:nvSpPr>
          <p:cNvPr id="5" name="矩形 4"/>
          <p:cNvSpPr/>
          <p:nvPr/>
        </p:nvSpPr>
        <p:spPr>
          <a:xfrm>
            <a:off x="3099018" y="1987182"/>
            <a:ext cx="1062436" cy="2312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3737593" y="472323"/>
            <a:ext cx="2170085" cy="428628"/>
          </a:xfrm>
          <a:prstGeom prst="wedgeRectCallout">
            <a:avLst>
              <a:gd name="adj1" fmla="val -38595"/>
              <a:gd name="adj2" fmla="val 29729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737593" y="525123"/>
            <a:ext cx="3238944" cy="338554"/>
          </a:xfrm>
          <a:prstGeom prst="rect">
            <a:avLst/>
          </a:prstGeom>
          <a:noFill/>
        </p:spPr>
        <p:txBody>
          <a:bodyPr wrap="square" rtlCol="0">
            <a:spAutoFit/>
          </a:bodyPr>
          <a:lstStyle/>
          <a:p>
            <a:r>
              <a:rPr lang="en-US" altLang="zh-CN" sz="1600" b="1" dirty="0" smtClean="0"/>
              <a:t>《</a:t>
            </a:r>
            <a:r>
              <a:rPr lang="zh-CN" altLang="en-US" sz="1600" b="1" dirty="0" smtClean="0"/>
              <a:t>数学评论</a:t>
            </a:r>
            <a:r>
              <a:rPr lang="en-US" altLang="zh-CN" sz="1600" b="1" dirty="0" smtClean="0"/>
              <a:t>》</a:t>
            </a:r>
            <a:r>
              <a:rPr lang="zh-CN" altLang="en-US" sz="1600" b="1" dirty="0" smtClean="0"/>
              <a:t>条目号</a:t>
            </a:r>
            <a:endParaRPr lang="zh-CN" altLang="en-US" sz="1600" b="1" dirty="0"/>
          </a:p>
        </p:txBody>
      </p:sp>
      <p:sp>
        <p:nvSpPr>
          <p:cNvPr id="9" name="矩形 8"/>
          <p:cNvSpPr/>
          <p:nvPr/>
        </p:nvSpPr>
        <p:spPr>
          <a:xfrm>
            <a:off x="5851692" y="2168118"/>
            <a:ext cx="2993726" cy="2297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886435" y="2149456"/>
            <a:ext cx="1385903" cy="285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标注 15"/>
          <p:cNvSpPr/>
          <p:nvPr/>
        </p:nvSpPr>
        <p:spPr>
          <a:xfrm rot="10800000">
            <a:off x="8213575" y="598118"/>
            <a:ext cx="2146318" cy="302833"/>
          </a:xfrm>
          <a:prstGeom prst="wedgeRectCallout">
            <a:avLst>
              <a:gd name="adj1" fmla="val -53826"/>
              <a:gd name="adj2" fmla="val -43416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213575" y="602657"/>
            <a:ext cx="2857892" cy="338554"/>
          </a:xfrm>
          <a:prstGeom prst="rect">
            <a:avLst/>
          </a:prstGeom>
          <a:noFill/>
        </p:spPr>
        <p:txBody>
          <a:bodyPr wrap="square" rtlCol="0">
            <a:spAutoFit/>
          </a:bodyPr>
          <a:lstStyle/>
          <a:p>
            <a:r>
              <a:rPr lang="zh-CN" altLang="en-US" sz="1600" b="1" dirty="0" smtClean="0"/>
              <a:t> 数学主题分类代码</a:t>
            </a:r>
            <a:endParaRPr lang="zh-CN" altLang="en-US" sz="1600" b="1" dirty="0"/>
          </a:p>
        </p:txBody>
      </p:sp>
      <p:sp>
        <p:nvSpPr>
          <p:cNvPr id="20" name="矩形标注 19"/>
          <p:cNvSpPr/>
          <p:nvPr/>
        </p:nvSpPr>
        <p:spPr>
          <a:xfrm>
            <a:off x="3099018" y="3864599"/>
            <a:ext cx="2112510" cy="428058"/>
          </a:xfrm>
          <a:prstGeom prst="wedgeRectCallout">
            <a:avLst>
              <a:gd name="adj1" fmla="val 61491"/>
              <a:gd name="adj2" fmla="val -31686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查看评论全文</a:t>
            </a:r>
            <a:endParaRPr lang="zh-CN" altLang="en-US" sz="1600" b="1" dirty="0">
              <a:solidFill>
                <a:schemeClr val="tx1"/>
              </a:solidFill>
            </a:endParaRPr>
          </a:p>
        </p:txBody>
      </p:sp>
      <p:pic>
        <p:nvPicPr>
          <p:cNvPr id="3077" name="Picture 5"/>
          <p:cNvPicPr>
            <a:picLocks noChangeAspect="1" noChangeArrowheads="1"/>
          </p:cNvPicPr>
          <p:nvPr/>
        </p:nvPicPr>
        <p:blipFill>
          <a:blip r:embed="rId3"/>
          <a:srcRect/>
          <a:stretch>
            <a:fillRect/>
          </a:stretch>
        </p:blipFill>
        <p:spPr bwMode="auto">
          <a:xfrm>
            <a:off x="4627023" y="2218420"/>
            <a:ext cx="7999412" cy="3609975"/>
          </a:xfrm>
          <a:prstGeom prst="rect">
            <a:avLst/>
          </a:prstGeom>
          <a:noFill/>
          <a:ln w="9525">
            <a:noFill/>
            <a:miter lim="800000"/>
            <a:headEnd/>
            <a:tailEnd/>
          </a:ln>
        </p:spPr>
      </p:pic>
      <p:pic>
        <p:nvPicPr>
          <p:cNvPr id="2" name="Picture 4"/>
          <p:cNvPicPr>
            <a:picLocks noChangeAspect="1" noChangeArrowheads="1"/>
          </p:cNvPicPr>
          <p:nvPr/>
        </p:nvPicPr>
        <p:blipFill>
          <a:blip r:embed="rId4"/>
          <a:srcRect/>
          <a:stretch>
            <a:fillRect/>
          </a:stretch>
        </p:blipFill>
        <p:spPr bwMode="auto">
          <a:xfrm>
            <a:off x="1316832" y="42836"/>
            <a:ext cx="9561512" cy="74279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anim calcmode="lin" valueType="num">
                                      <p:cBhvr additive="base">
                                        <p:cTn id="29" dur="500" fill="hold"/>
                                        <p:tgtEl>
                                          <p:spTgt spid="3077"/>
                                        </p:tgtEl>
                                        <p:attrNameLst>
                                          <p:attrName>ppt_x</p:attrName>
                                        </p:attrNameLst>
                                      </p:cBhvr>
                                      <p:tavLst>
                                        <p:tav tm="0">
                                          <p:val>
                                            <p:strVal val="#ppt_x"/>
                                          </p:val>
                                        </p:tav>
                                        <p:tav tm="100000">
                                          <p:val>
                                            <p:strVal val="#ppt_x"/>
                                          </p:val>
                                        </p:tav>
                                      </p:tavLst>
                                    </p:anim>
                                    <p:anim calcmode="lin" valueType="num">
                                      <p:cBhvr additive="base">
                                        <p:cTn id="3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3077"/>
                                        </p:tgtEl>
                                        <p:attrNameLst>
                                          <p:attrName>ppt_x</p:attrName>
                                        </p:attrNameLst>
                                      </p:cBhvr>
                                      <p:tavLst>
                                        <p:tav tm="0">
                                          <p:val>
                                            <p:strVal val="ppt_x"/>
                                          </p:val>
                                        </p:tav>
                                        <p:tav tm="100000">
                                          <p:val>
                                            <p:strVal val="ppt_x"/>
                                          </p:val>
                                        </p:tav>
                                      </p:tavLst>
                                    </p:anim>
                                    <p:anim calcmode="lin" valueType="num">
                                      <p:cBhvr additive="base">
                                        <p:cTn id="35" dur="500"/>
                                        <p:tgtEl>
                                          <p:spTgt spid="3077"/>
                                        </p:tgtEl>
                                        <p:attrNameLst>
                                          <p:attrName>ppt_y</p:attrName>
                                        </p:attrNameLst>
                                      </p:cBhvr>
                                      <p:tavLst>
                                        <p:tav tm="0">
                                          <p:val>
                                            <p:strVal val="ppt_y"/>
                                          </p:val>
                                        </p:tav>
                                        <p:tav tm="100000">
                                          <p:val>
                                            <p:strVal val="1+ppt_h/2"/>
                                          </p:val>
                                        </p:tav>
                                      </p:tavLst>
                                    </p:anim>
                                    <p:set>
                                      <p:cBhvr>
                                        <p:cTn id="36" dur="1" fill="hold">
                                          <p:stCondLst>
                                            <p:cond delay="499"/>
                                          </p:stCondLst>
                                        </p:cTn>
                                        <p:tgtEl>
                                          <p:spTgt spid="307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2"/>
                                        </p:tgtEl>
                                        <p:attrNameLst>
                                          <p:attrName>ppt_x</p:attrName>
                                        </p:attrNameLst>
                                      </p:cBhvr>
                                      <p:tavLst>
                                        <p:tav tm="0">
                                          <p:val>
                                            <p:strVal val="ppt_x"/>
                                          </p:val>
                                        </p:tav>
                                        <p:tav tm="100000">
                                          <p:val>
                                            <p:strVal val="ppt_x"/>
                                          </p:val>
                                        </p:tav>
                                      </p:tavLst>
                                    </p:anim>
                                    <p:anim calcmode="lin" valueType="num">
                                      <p:cBhvr additive="base">
                                        <p:cTn id="47" dur="500"/>
                                        <p:tgtEl>
                                          <p:spTgt spid="2"/>
                                        </p:tgtEl>
                                        <p:attrNameLst>
                                          <p:attrName>ppt_y</p:attrName>
                                        </p:attrNameLst>
                                      </p:cBhvr>
                                      <p:tavLst>
                                        <p:tav tm="0">
                                          <p:val>
                                            <p:strVal val="ppt_y"/>
                                          </p:val>
                                        </p:tav>
                                        <p:tav tm="100000">
                                          <p:val>
                                            <p:strVal val="1+ppt_h/2"/>
                                          </p:val>
                                        </p:tav>
                                      </p:tavLst>
                                    </p:anim>
                                    <p:set>
                                      <p:cBhvr>
                                        <p:cTn id="48" dur="1" fill="hold">
                                          <p:stCondLst>
                                            <p:cond delay="4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animBg="1"/>
      <p:bldP spid="12" grpId="0" animBg="1"/>
      <p:bldP spid="16" grpId="0" animBg="1"/>
      <p:bldP spid="17"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6425" y="604837"/>
            <a:ext cx="10180638" cy="5629275"/>
          </a:xfrm>
          <a:prstGeom prst="rect">
            <a:avLst/>
          </a:prstGeom>
          <a:noFill/>
          <a:ln w="9525">
            <a:noFill/>
            <a:miter lim="800000"/>
            <a:headEnd/>
            <a:tailEnd/>
          </a:ln>
        </p:spPr>
      </p:pic>
      <p:sp>
        <p:nvSpPr>
          <p:cNvPr id="3" name="矩形 2"/>
          <p:cNvSpPr/>
          <p:nvPr/>
        </p:nvSpPr>
        <p:spPr>
          <a:xfrm>
            <a:off x="1609724" y="2175351"/>
            <a:ext cx="4248151"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标注 3"/>
          <p:cNvSpPr/>
          <p:nvPr/>
        </p:nvSpPr>
        <p:spPr>
          <a:xfrm>
            <a:off x="7118906" y="1484783"/>
            <a:ext cx="2978999" cy="978599"/>
          </a:xfrm>
          <a:prstGeom prst="wedgeRectCallout">
            <a:avLst>
              <a:gd name="adj1" fmla="val -85818"/>
              <a:gd name="adj2" fmla="val 50575"/>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选择“研究机构代码”，</a:t>
            </a:r>
            <a:endParaRPr lang="en-US" altLang="zh-CN" sz="1600" b="1" dirty="0" smtClean="0">
              <a:solidFill>
                <a:schemeClr val="tx1"/>
              </a:solidFill>
            </a:endParaRPr>
          </a:p>
          <a:p>
            <a:r>
              <a:rPr lang="zh-CN" altLang="en-US" sz="1600" b="1" dirty="0" smtClean="0">
                <a:solidFill>
                  <a:schemeClr val="tx1"/>
                </a:solidFill>
              </a:rPr>
              <a:t>输入“</a:t>
            </a:r>
            <a:r>
              <a:rPr lang="en-US" altLang="zh-CN" sz="1600" b="1" dirty="0" smtClean="0">
                <a:solidFill>
                  <a:schemeClr val="tx1"/>
                </a:solidFill>
              </a:rPr>
              <a:t>PRC-AUFE</a:t>
            </a:r>
            <a:r>
              <a:rPr lang="zh-CN" altLang="en-US" sz="1600" b="1" dirty="0" smtClean="0">
                <a:solidFill>
                  <a:schemeClr val="tx1"/>
                </a:solidFill>
              </a:rPr>
              <a:t>*”</a:t>
            </a:r>
            <a:endParaRPr lang="en-US" altLang="zh-CN" sz="1600" b="1" dirty="0" smtClean="0">
              <a:solidFill>
                <a:schemeClr val="tx1"/>
              </a:solidFill>
            </a:endParaRPr>
          </a:p>
          <a:p>
            <a:r>
              <a:rPr lang="zh-CN" altLang="en-US" sz="1600" b="1" dirty="0" smtClean="0">
                <a:solidFill>
                  <a:schemeClr val="bg2">
                    <a:lumMod val="60000"/>
                    <a:lumOff val="40000"/>
                  </a:schemeClr>
                </a:solidFill>
              </a:rPr>
              <a:t>*可以模糊检索，扩大检索范围</a:t>
            </a:r>
            <a:endParaRPr lang="zh-CN" altLang="en-US" sz="1600" b="1" dirty="0">
              <a:solidFill>
                <a:schemeClr val="bg2">
                  <a:lumMod val="60000"/>
                  <a:lumOff val="40000"/>
                </a:schemeClr>
              </a:solidFill>
            </a:endParaRPr>
          </a:p>
        </p:txBody>
      </p:sp>
      <p:sp>
        <p:nvSpPr>
          <p:cNvPr id="5" name="TextBox 4"/>
          <p:cNvSpPr txBox="1"/>
          <p:nvPr/>
        </p:nvSpPr>
        <p:spPr>
          <a:xfrm>
            <a:off x="4272354" y="3933056"/>
            <a:ext cx="7393784" cy="1569660"/>
          </a:xfrm>
          <a:prstGeom prst="rect">
            <a:avLst/>
          </a:prstGeom>
          <a:solidFill>
            <a:schemeClr val="bg1"/>
          </a:solidFill>
          <a:ln w="38100">
            <a:solidFill>
              <a:srgbClr val="FF0000"/>
            </a:solidFill>
          </a:ln>
        </p:spPr>
        <p:txBody>
          <a:bodyPr wrap="square" rtlCol="0">
            <a:spAutoFit/>
          </a:bodyPr>
          <a:lstStyle/>
          <a:p>
            <a:endParaRPr lang="en-US" altLang="zh-CN" sz="1600" b="1" dirty="0" smtClean="0"/>
          </a:p>
          <a:p>
            <a:r>
              <a:rPr lang="en-US" altLang="zh-CN" sz="1600" b="1" dirty="0" smtClean="0"/>
              <a:t>Institution Code </a:t>
            </a:r>
            <a:r>
              <a:rPr lang="zh-CN" altLang="en-US" sz="1600" b="1" dirty="0" smtClean="0"/>
              <a:t>机构代码</a:t>
            </a:r>
            <a:endParaRPr lang="en-US" altLang="zh-CN" sz="1600" b="1" dirty="0" smtClean="0"/>
          </a:p>
          <a:p>
            <a:endParaRPr lang="en-US" altLang="zh-CN" sz="1600" b="1" dirty="0" smtClean="0"/>
          </a:p>
          <a:p>
            <a:r>
              <a:rPr lang="zh-CN" altLang="en-US" sz="1600" b="1" dirty="0" smtClean="0"/>
              <a:t>机构代码用于识别作者在出版时所属的机构。整个机构代码或者部分机构代码可以用来进行检索。</a:t>
            </a:r>
            <a:endParaRPr lang="en-US" altLang="zh-CN" sz="1600" b="1" dirty="0" smtClean="0"/>
          </a:p>
          <a:p>
            <a:endParaRPr lang="zh-CN" altLang="en-US" sz="1600" b="1" dirty="0"/>
          </a:p>
        </p:txBody>
      </p:sp>
      <p:sp>
        <p:nvSpPr>
          <p:cNvPr id="6"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通过研究机构代码检索</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810544" y="279575"/>
            <a:ext cx="8572500" cy="6279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574497" y="172977"/>
            <a:ext cx="4314654" cy="64929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2"/>
          <a:srcRect/>
          <a:stretch>
            <a:fillRect/>
          </a:stretch>
        </p:blipFill>
        <p:spPr bwMode="auto">
          <a:xfrm>
            <a:off x="762062" y="2585994"/>
            <a:ext cx="7504112" cy="2505075"/>
          </a:xfrm>
          <a:prstGeom prst="rect">
            <a:avLst/>
          </a:prstGeom>
          <a:noFill/>
          <a:ln w="9525">
            <a:noFill/>
            <a:miter lim="800000"/>
            <a:headEnd/>
            <a:tailEnd/>
          </a:ln>
        </p:spPr>
      </p:pic>
      <p:sp>
        <p:nvSpPr>
          <p:cNvPr id="2" name="TextBox 1"/>
          <p:cNvSpPr txBox="1"/>
          <p:nvPr/>
        </p:nvSpPr>
        <p:spPr>
          <a:xfrm>
            <a:off x="762062" y="428605"/>
            <a:ext cx="10859990" cy="1569660"/>
          </a:xfrm>
          <a:prstGeom prst="rect">
            <a:avLst/>
          </a:prstGeom>
          <a:noFill/>
        </p:spPr>
        <p:txBody>
          <a:bodyPr wrap="square" rtlCol="0">
            <a:spAutoFit/>
          </a:bodyPr>
          <a:lstStyle/>
          <a:p>
            <a:r>
              <a:rPr lang="en-US" altLang="zh-CN" sz="3200" b="1" dirty="0" smtClean="0">
                <a:solidFill>
                  <a:srgbClr val="404040"/>
                </a:solidFill>
                <a:effectLst>
                  <a:outerShdw blurRad="38100" dist="38100" dir="2700000" algn="tl">
                    <a:srgbClr val="000000">
                      <a:alpha val="43137"/>
                    </a:srgbClr>
                  </a:outerShdw>
                </a:effectLst>
              </a:rPr>
              <a:t>Institution Code </a:t>
            </a:r>
            <a:r>
              <a:rPr lang="zh-CN" altLang="en-US" sz="3200" b="1" dirty="0" smtClean="0">
                <a:solidFill>
                  <a:srgbClr val="404040"/>
                </a:solidFill>
                <a:effectLst>
                  <a:outerShdw blurRad="38100" dist="38100" dir="2700000" algn="tl">
                    <a:srgbClr val="000000">
                      <a:alpha val="43137"/>
                    </a:srgbClr>
                  </a:outerShdw>
                </a:effectLst>
              </a:rPr>
              <a:t>机构代码查询：</a:t>
            </a:r>
            <a:endParaRPr lang="en-US" altLang="zh-CN" sz="3200" b="1" dirty="0" smtClean="0">
              <a:solidFill>
                <a:srgbClr val="404040"/>
              </a:solidFill>
              <a:effectLst>
                <a:outerShdw blurRad="38100" dist="38100" dir="2700000" algn="tl">
                  <a:srgbClr val="000000">
                    <a:alpha val="43137"/>
                  </a:srgbClr>
                </a:outerShdw>
              </a:effectLst>
            </a:endParaRPr>
          </a:p>
          <a:p>
            <a:endParaRPr lang="en-US" altLang="zh-CN" sz="1600" b="1" dirty="0" smtClean="0"/>
          </a:p>
          <a:p>
            <a:pPr>
              <a:lnSpc>
                <a:spcPct val="150000"/>
              </a:lnSpc>
            </a:pPr>
            <a:r>
              <a:rPr lang="zh-CN" altLang="en-US" sz="1600" b="1" dirty="0" smtClean="0"/>
              <a:t>可以点击链接 </a:t>
            </a:r>
            <a:r>
              <a:rPr lang="en-US" sz="1600" b="1" dirty="0" smtClean="0">
                <a:hlinkClick r:id="rId3"/>
              </a:rPr>
              <a:t>www.ams.org/instcode/</a:t>
            </a:r>
            <a:r>
              <a:rPr lang="zh-CN" altLang="en-US" sz="1600" b="1" dirty="0" smtClean="0"/>
              <a:t>。</a:t>
            </a:r>
          </a:p>
          <a:p>
            <a:pPr>
              <a:lnSpc>
                <a:spcPct val="150000"/>
              </a:lnSpc>
            </a:pPr>
            <a:r>
              <a:rPr lang="zh-CN" altLang="en-US" sz="1600" b="1" dirty="0" smtClean="0"/>
              <a:t>一个代码由</a:t>
            </a:r>
            <a:r>
              <a:rPr lang="en-US" altLang="zh-CN" sz="1600" b="1" dirty="0" smtClean="0"/>
              <a:t>2</a:t>
            </a:r>
            <a:r>
              <a:rPr lang="zh-CN" altLang="en-US" sz="1600" b="1" dirty="0" smtClean="0"/>
              <a:t>到</a:t>
            </a:r>
            <a:r>
              <a:rPr lang="en-US" altLang="zh-CN" sz="1600" b="1" dirty="0" smtClean="0"/>
              <a:t>3</a:t>
            </a:r>
            <a:r>
              <a:rPr lang="zh-CN" altLang="en-US" sz="1600" b="1" dirty="0" smtClean="0"/>
              <a:t>部分构成并用分隔符连接。这些部分代表大学或机构。</a:t>
            </a:r>
            <a:endParaRPr lang="zh-CN" altLang="en-US" sz="1600" b="1" dirty="0"/>
          </a:p>
        </p:txBody>
      </p:sp>
      <p:sp>
        <p:nvSpPr>
          <p:cNvPr id="5" name="矩形 4"/>
          <p:cNvSpPr/>
          <p:nvPr/>
        </p:nvSpPr>
        <p:spPr>
          <a:xfrm>
            <a:off x="1109304" y="3658090"/>
            <a:ext cx="4068580"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4001766" y="2112660"/>
            <a:ext cx="2191051" cy="571504"/>
          </a:xfrm>
          <a:prstGeom prst="wedgeRectCallout">
            <a:avLst>
              <a:gd name="adj1" fmla="val -74982"/>
              <a:gd name="adj2" fmla="val 20989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001766" y="2099389"/>
            <a:ext cx="2191051" cy="584775"/>
          </a:xfrm>
          <a:prstGeom prst="rect">
            <a:avLst/>
          </a:prstGeom>
          <a:noFill/>
        </p:spPr>
        <p:txBody>
          <a:bodyPr wrap="square" rtlCol="0">
            <a:spAutoFit/>
          </a:bodyPr>
          <a:lstStyle/>
          <a:p>
            <a:r>
              <a:rPr lang="zh-CN" altLang="en-US" sz="1600" b="1" dirty="0" smtClean="0"/>
              <a:t>在机构名称一栏输入安徽财经大学</a:t>
            </a:r>
            <a:endParaRPr lang="zh-CN" altLang="en-US" sz="1600" b="1" dirty="0"/>
          </a:p>
        </p:txBody>
      </p:sp>
      <p:sp>
        <p:nvSpPr>
          <p:cNvPr id="18" name="矩形标注 17"/>
          <p:cNvSpPr/>
          <p:nvPr/>
        </p:nvSpPr>
        <p:spPr>
          <a:xfrm>
            <a:off x="4416523" y="5091069"/>
            <a:ext cx="2690929" cy="426918"/>
          </a:xfrm>
          <a:prstGeom prst="wedgeRectCallout">
            <a:avLst>
              <a:gd name="adj1" fmla="val 65301"/>
              <a:gd name="adj2" fmla="val -4334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查询到的代码结果</a:t>
            </a:r>
            <a:endParaRPr lang="zh-CN" altLang="en-US" sz="1600" b="1" dirty="0">
              <a:solidFill>
                <a:schemeClr val="tx1"/>
              </a:solidFill>
            </a:endParaRPr>
          </a:p>
        </p:txBody>
      </p:sp>
      <p:pic>
        <p:nvPicPr>
          <p:cNvPr id="6147" name="Picture 3"/>
          <p:cNvPicPr>
            <a:picLocks noChangeAspect="1" noChangeArrowheads="1"/>
          </p:cNvPicPr>
          <p:nvPr/>
        </p:nvPicPr>
        <p:blipFill>
          <a:blip r:embed="rId4"/>
          <a:srcRect/>
          <a:stretch>
            <a:fillRect/>
          </a:stretch>
        </p:blipFill>
        <p:spPr bwMode="auto">
          <a:xfrm>
            <a:off x="7574497" y="172977"/>
            <a:ext cx="4314654" cy="649299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97482" y="1963739"/>
            <a:ext cx="11558505" cy="4371975"/>
          </a:xfrm>
        </p:spPr>
        <p:txBody>
          <a:bodyPr/>
          <a:lstStyle/>
          <a:p>
            <a:pPr marL="0" lvl="1" defTabSz="609630">
              <a:lnSpc>
                <a:spcPct val="150000"/>
              </a:lnSpc>
              <a:spcBef>
                <a:spcPts val="1000"/>
              </a:spcBef>
              <a:buNone/>
            </a:pPr>
            <a:r>
              <a:rPr lang="zh-CN" altLang="en-US" sz="2000" b="1" dirty="0"/>
              <a:t>使用渠道：进入</a:t>
            </a:r>
            <a:r>
              <a:rPr lang="en-US" altLang="zh-CN" sz="2000" b="1" dirty="0"/>
              <a:t>MathSciNet</a:t>
            </a:r>
            <a:r>
              <a:rPr lang="zh-CN" altLang="en-US" sz="2000" b="1" dirty="0"/>
              <a:t>主页，点击右上角</a:t>
            </a:r>
            <a:r>
              <a:rPr lang="zh-CN" altLang="en-US" sz="2000" b="1" dirty="0">
                <a:solidFill>
                  <a:srgbClr val="FF0000"/>
                </a:solidFill>
              </a:rPr>
              <a:t>“免费工具箱</a:t>
            </a:r>
            <a:r>
              <a:rPr lang="en-US" altLang="zh-CN" sz="2000" b="1" dirty="0">
                <a:solidFill>
                  <a:srgbClr val="FF0000"/>
                </a:solidFill>
              </a:rPr>
              <a:t>/Free Tools</a:t>
            </a:r>
            <a:r>
              <a:rPr lang="zh-CN" altLang="en-US" sz="2000" b="1" dirty="0" smtClean="0">
                <a:solidFill>
                  <a:srgbClr val="FF0000"/>
                </a:solidFill>
              </a:rPr>
              <a:t>”</a:t>
            </a:r>
            <a:endParaRPr lang="en-US" altLang="zh-CN" sz="2000" b="1" dirty="0" smtClean="0">
              <a:solidFill>
                <a:srgbClr val="FF0000"/>
              </a:solidFill>
            </a:endParaRPr>
          </a:p>
          <a:p>
            <a:pPr marL="0" lvl="1" defTabSz="609630">
              <a:lnSpc>
                <a:spcPct val="150000"/>
              </a:lnSpc>
              <a:spcBef>
                <a:spcPts val="1000"/>
              </a:spcBef>
              <a:buNone/>
            </a:pPr>
            <a:r>
              <a:rPr lang="zh-CN" altLang="en-US" sz="2000" b="1" dirty="0" smtClean="0"/>
              <a:t>检索</a:t>
            </a:r>
            <a:r>
              <a:rPr lang="zh-CN" altLang="en-US" sz="2000" b="1" dirty="0"/>
              <a:t>入口选择分类号，输入相应</a:t>
            </a:r>
            <a:r>
              <a:rPr lang="zh-CN" altLang="en-US" sz="2000" b="1" dirty="0" smtClean="0"/>
              <a:t>分类号</a:t>
            </a:r>
            <a:endParaRPr lang="en-US" altLang="zh-CN" sz="2000" b="1" dirty="0" smtClean="0"/>
          </a:p>
          <a:p>
            <a:pPr marL="0" lvl="1" defTabSz="609630">
              <a:lnSpc>
                <a:spcPct val="150000"/>
              </a:lnSpc>
              <a:spcBef>
                <a:spcPts val="1000"/>
              </a:spcBef>
              <a:buNone/>
            </a:pPr>
            <a:endParaRPr lang="en-US" altLang="zh-CN" sz="2000" b="1" dirty="0" smtClean="0"/>
          </a:p>
          <a:p>
            <a:pPr marL="0" defTabSz="609630">
              <a:lnSpc>
                <a:spcPct val="150000"/>
              </a:lnSpc>
              <a:buNone/>
            </a:pPr>
            <a:r>
              <a:rPr lang="en-US" altLang="zh-CN" sz="2000" b="1" dirty="0" smtClean="0"/>
              <a:t>MSC</a:t>
            </a:r>
            <a:r>
              <a:rPr lang="zh-CN" altLang="en-US" sz="2000" b="1" dirty="0"/>
              <a:t>最新版本为</a:t>
            </a:r>
            <a:r>
              <a:rPr lang="en-US" altLang="zh-CN" sz="2000" b="1" dirty="0"/>
              <a:t>MSC2010</a:t>
            </a:r>
            <a:r>
              <a:rPr lang="zh-CN" altLang="en-US" sz="2000" b="1" dirty="0"/>
              <a:t>，正在进行</a:t>
            </a:r>
            <a:r>
              <a:rPr lang="en-US" altLang="zh-CN" sz="2000" b="1" dirty="0"/>
              <a:t>MSC2020</a:t>
            </a:r>
            <a:r>
              <a:rPr lang="zh-CN" altLang="en-US" sz="2000" b="1" dirty="0"/>
              <a:t>版意见征集，可访问</a:t>
            </a:r>
            <a:r>
              <a:rPr lang="en-US" altLang="zh-CN" sz="2000" b="1" dirty="0"/>
              <a:t>MSC2020.org</a:t>
            </a:r>
            <a:r>
              <a:rPr lang="zh-CN" altLang="en-US" sz="2000" b="1" dirty="0"/>
              <a:t>进行意见提交</a:t>
            </a:r>
            <a:r>
              <a:rPr lang="zh-CN" altLang="en-US" sz="2000" b="1" dirty="0" smtClean="0"/>
              <a:t>，</a:t>
            </a:r>
            <a:endParaRPr lang="en-US" altLang="zh-CN" sz="2000" b="1" dirty="0" smtClean="0"/>
          </a:p>
          <a:p>
            <a:pPr marL="0" defTabSz="609630">
              <a:lnSpc>
                <a:spcPct val="150000"/>
              </a:lnSpc>
              <a:buNone/>
            </a:pPr>
            <a:r>
              <a:rPr lang="en-US" altLang="zh-CN" sz="2000" b="1" dirty="0" smtClean="0"/>
              <a:t>MSC2010 </a:t>
            </a:r>
            <a:r>
              <a:rPr lang="en-US" altLang="zh-CN" sz="2000" b="1" dirty="0"/>
              <a:t>PDF</a:t>
            </a:r>
            <a:r>
              <a:rPr lang="zh-CN" altLang="en-US" sz="2000" b="1" dirty="0"/>
              <a:t>版 下载地址如下：</a:t>
            </a:r>
            <a:r>
              <a:rPr lang="en-US" altLang="zh-CN" sz="2000" b="1" dirty="0"/>
              <a:t>http://www.ams.org/mathscinet/msc/msc2010.html</a:t>
            </a:r>
          </a:p>
        </p:txBody>
      </p:sp>
      <p:sp>
        <p:nvSpPr>
          <p:cNvPr id="3" name="标题 1"/>
          <p:cNvSpPr txBox="1">
            <a:spLocks/>
          </p:cNvSpPr>
          <p:nvPr/>
        </p:nvSpPr>
        <p:spPr bwMode="auto">
          <a:xfrm>
            <a:off x="610473" y="26999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effectLst>
                  <a:outerShdw blurRad="38100" dist="38100" dir="2700000" algn="tl">
                    <a:srgbClr val="000000">
                      <a:alpha val="43137"/>
                    </a:srgbClr>
                  </a:outerShdw>
                </a:effectLst>
              </a:rPr>
              <a:t>通过</a:t>
            </a:r>
            <a:r>
              <a:rPr lang="en-US" altLang="zh-CN" sz="4000" dirty="0" smtClean="0">
                <a:solidFill>
                  <a:schemeClr val="bg1"/>
                </a:solidFill>
                <a:effectLst>
                  <a:outerShdw blurRad="38100" dist="38100" dir="2700000" algn="tl">
                    <a:srgbClr val="000000">
                      <a:alpha val="43137"/>
                    </a:srgbClr>
                  </a:outerShdw>
                </a:effectLst>
              </a:rPr>
              <a:t>MSC</a:t>
            </a:r>
            <a:r>
              <a:rPr lang="zh-CN" altLang="en-US" sz="4000" dirty="0" smtClean="0">
                <a:solidFill>
                  <a:schemeClr val="bg1"/>
                </a:solidFill>
                <a:effectLst>
                  <a:outerShdw blurRad="38100" dist="38100" dir="2700000" algn="tl">
                    <a:srgbClr val="000000">
                      <a:alpha val="43137"/>
                    </a:srgbClr>
                  </a:outerShdw>
                </a:effectLst>
              </a:rPr>
              <a:t>数学主题分类检索</a:t>
            </a:r>
            <a:endParaRPr lang="en-US" altLang="zh-CN" sz="400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11.jpg"/>
          <p:cNvPicPr>
            <a:picLocks noChangeAspect="1"/>
          </p:cNvPicPr>
          <p:nvPr/>
        </p:nvPicPr>
        <p:blipFill>
          <a:blip r:embed="rId2" cstate="print"/>
          <a:stretch>
            <a:fillRect/>
          </a:stretch>
        </p:blipFill>
        <p:spPr>
          <a:xfrm>
            <a:off x="0" y="0"/>
            <a:ext cx="12193588" cy="6858000"/>
          </a:xfrm>
          <a:prstGeom prst="rect">
            <a:avLst/>
          </a:prstGeom>
          <a:ln w="38100">
            <a:solidFill>
              <a:srgbClr val="FF0000"/>
            </a:solidFill>
          </a:ln>
        </p:spPr>
      </p:pic>
      <p:pic>
        <p:nvPicPr>
          <p:cNvPr id="2" name="图片 1" descr="005.jpg"/>
          <p:cNvPicPr>
            <a:picLocks noChangeAspect="1"/>
          </p:cNvPicPr>
          <p:nvPr/>
        </p:nvPicPr>
        <p:blipFill>
          <a:blip r:embed="rId3" cstate="print"/>
          <a:stretch>
            <a:fillRect/>
          </a:stretch>
        </p:blipFill>
        <p:spPr>
          <a:xfrm>
            <a:off x="0" y="1494700"/>
            <a:ext cx="12193588" cy="5363301"/>
          </a:xfrm>
          <a:prstGeom prst="rect">
            <a:avLst/>
          </a:prstGeom>
          <a:noFill/>
          <a:ln w="38100">
            <a:solidFill>
              <a:srgbClr val="FF0000"/>
            </a:solidFill>
          </a:ln>
        </p:spPr>
      </p:pic>
      <p:sp>
        <p:nvSpPr>
          <p:cNvPr id="5" name="矩形 4"/>
          <p:cNvSpPr/>
          <p:nvPr/>
        </p:nvSpPr>
        <p:spPr>
          <a:xfrm>
            <a:off x="431427" y="2924944"/>
            <a:ext cx="576139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4944516" y="3933056"/>
            <a:ext cx="6913668" cy="1584176"/>
          </a:xfrm>
          <a:prstGeom prst="wedgeRectCallout">
            <a:avLst>
              <a:gd name="adj1" fmla="val -35720"/>
              <a:gd name="adj2" fmla="val -68851"/>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1600" b="1" dirty="0" smtClean="0">
                <a:solidFill>
                  <a:prstClr val="black"/>
                </a:solidFill>
                <a:latin typeface="Arial" charset="0"/>
                <a:ea typeface="宋体" charset="-122"/>
              </a:rPr>
              <a:t>        Mathematics Subject Classification(MSC) </a:t>
            </a:r>
            <a:r>
              <a:rPr lang="zh-CN" altLang="en-US" sz="1600" b="1" dirty="0" smtClean="0">
                <a:solidFill>
                  <a:prstClr val="black"/>
                </a:solidFill>
                <a:latin typeface="Arial" charset="0"/>
                <a:ea typeface="宋体" charset="-122"/>
              </a:rPr>
              <a:t>数学主题分类是由美国</a:t>
            </a:r>
            <a:r>
              <a:rPr lang="en-US" altLang="zh-CN" sz="1600" b="1" dirty="0" smtClean="0">
                <a:solidFill>
                  <a:prstClr val="black"/>
                </a:solidFill>
                <a:latin typeface="Arial" charset="0"/>
                <a:ea typeface="宋体" charset="-122"/>
              </a:rPr>
              <a:t>《</a:t>
            </a:r>
            <a:r>
              <a:rPr lang="zh-CN" altLang="en-US" sz="1600" b="1" dirty="0" smtClean="0">
                <a:solidFill>
                  <a:prstClr val="black"/>
                </a:solidFill>
                <a:latin typeface="Arial" charset="0"/>
                <a:ea typeface="宋体" charset="-122"/>
              </a:rPr>
              <a:t>数学评论</a:t>
            </a:r>
            <a:r>
              <a:rPr lang="en-US" altLang="zh-CN" sz="1600" b="1" dirty="0" smtClean="0">
                <a:solidFill>
                  <a:prstClr val="black"/>
                </a:solidFill>
                <a:latin typeface="Arial" charset="0"/>
                <a:ea typeface="宋体" charset="-122"/>
              </a:rPr>
              <a:t>》</a:t>
            </a:r>
            <a:r>
              <a:rPr lang="zh-CN" altLang="en-US" sz="1600" b="1" dirty="0" smtClean="0">
                <a:solidFill>
                  <a:prstClr val="black"/>
                </a:solidFill>
                <a:latin typeface="Arial" charset="0"/>
                <a:ea typeface="宋体" charset="-122"/>
              </a:rPr>
              <a:t>编写。每一个分类项目都有一个一级分类，许多项目都有一个或者多个二级分类。</a:t>
            </a:r>
            <a:endParaRPr lang="en-US" altLang="zh-CN" sz="1600" b="1" dirty="0" smtClean="0">
              <a:solidFill>
                <a:prstClr val="black"/>
              </a:solidFill>
              <a:latin typeface="Arial" charset="0"/>
              <a:ea typeface="宋体" charset="-122"/>
            </a:endParaRPr>
          </a:p>
          <a:p>
            <a:pPr lvl="0"/>
            <a:r>
              <a:rPr lang="zh-CN" altLang="en-US" sz="1600" b="1" dirty="0" smtClean="0">
                <a:solidFill>
                  <a:prstClr val="black"/>
                </a:solidFill>
                <a:latin typeface="Arial" charset="0"/>
                <a:ea typeface="宋体" charset="-122"/>
              </a:rPr>
              <a:t>        通过</a:t>
            </a:r>
            <a:r>
              <a:rPr lang="en-US" altLang="zh-CN" sz="1600" b="1" dirty="0" smtClean="0">
                <a:solidFill>
                  <a:prstClr val="black"/>
                </a:solidFill>
                <a:latin typeface="Arial" charset="0"/>
                <a:ea typeface="宋体" charset="-122"/>
              </a:rPr>
              <a:t>MSC</a:t>
            </a:r>
            <a:r>
              <a:rPr lang="zh-CN" altLang="en-US" sz="1600" b="1" dirty="0" smtClean="0">
                <a:solidFill>
                  <a:prstClr val="black"/>
                </a:solidFill>
                <a:latin typeface="Arial" charset="0"/>
                <a:ea typeface="宋体" charset="-122"/>
              </a:rPr>
              <a:t>分类检索，查询到的结果均为该数学主题的相关内容。</a:t>
            </a:r>
            <a:endParaRPr lang="en-US" altLang="zh-CN" sz="1600" b="1" dirty="0" smtClean="0">
              <a:solidFill>
                <a:prstClr val="black"/>
              </a:solidFill>
              <a:latin typeface="Arial" charset="0"/>
              <a:ea typeface="宋体"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1" y="447675"/>
            <a:ext cx="12193588" cy="5962650"/>
          </a:xfrm>
          <a:prstGeom prst="rect">
            <a:avLst/>
          </a:prstGeom>
          <a:noFill/>
          <a:ln w="9525">
            <a:noFill/>
            <a:miter lim="800000"/>
            <a:headEnd/>
            <a:tailEnd/>
          </a:ln>
        </p:spPr>
      </p:pic>
      <p:sp>
        <p:nvSpPr>
          <p:cNvPr id="6" name="矩形 5"/>
          <p:cNvSpPr/>
          <p:nvPr/>
        </p:nvSpPr>
        <p:spPr>
          <a:xfrm>
            <a:off x="47334" y="2060848"/>
            <a:ext cx="46091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689419" y="2564904"/>
            <a:ext cx="144034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693669" y="3404961"/>
            <a:ext cx="144034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176330" y="4236164"/>
            <a:ext cx="144034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928029" y="5042204"/>
            <a:ext cx="1440348" cy="2590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600191" y="5805264"/>
            <a:ext cx="144034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标注 12"/>
          <p:cNvSpPr/>
          <p:nvPr/>
        </p:nvSpPr>
        <p:spPr>
          <a:xfrm>
            <a:off x="6768956" y="5301208"/>
            <a:ext cx="5185251" cy="720080"/>
          </a:xfrm>
          <a:prstGeom prst="wedgeRectCallout">
            <a:avLst>
              <a:gd name="adj1" fmla="val -35444"/>
              <a:gd name="adj2" fmla="val -91470"/>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600" b="1" dirty="0" smtClean="0">
                <a:solidFill>
                  <a:prstClr val="black"/>
                </a:solidFill>
                <a:latin typeface="Arial" charset="0"/>
                <a:ea typeface="宋体" charset="-122"/>
              </a:rPr>
              <a:t>通过</a:t>
            </a:r>
            <a:r>
              <a:rPr lang="en-US" altLang="zh-CN" sz="1600" b="1" dirty="0" smtClean="0">
                <a:solidFill>
                  <a:prstClr val="black"/>
                </a:solidFill>
                <a:latin typeface="Arial" charset="0"/>
                <a:ea typeface="宋体" charset="-122"/>
              </a:rPr>
              <a:t>MSC</a:t>
            </a:r>
            <a:r>
              <a:rPr lang="zh-CN" altLang="en-US" sz="1600" b="1" dirty="0" smtClean="0">
                <a:solidFill>
                  <a:prstClr val="black"/>
                </a:solidFill>
                <a:latin typeface="Arial" charset="0"/>
                <a:ea typeface="宋体" charset="-122"/>
              </a:rPr>
              <a:t>分类检索，查询到的结果均为该数学主题的相关内容。</a:t>
            </a:r>
            <a:endParaRPr lang="en-US" altLang="zh-CN" sz="1600" b="1" dirty="0" smtClean="0">
              <a:solidFill>
                <a:prstClr val="black"/>
              </a:solidFill>
              <a:latin typeface="Arial" charset="0"/>
              <a:ea typeface="宋体"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5215" y="567816"/>
            <a:ext cx="2911374" cy="748988"/>
          </a:xfrm>
          <a:prstGeom prst="rect">
            <a:avLst/>
          </a:prstGeom>
          <a:noFill/>
        </p:spPr>
        <p:txBody>
          <a:bodyPr wrap="none" rtlCol="0">
            <a:spAutoFit/>
          </a:bodyPr>
          <a:lstStyle/>
          <a:p>
            <a:r>
              <a:rPr kumimoji="1" lang="en-US" altLang="zh-CN" sz="4267" b="1" dirty="0">
                <a:solidFill>
                  <a:srgbClr val="1F1F1F"/>
                </a:solidFill>
              </a:rPr>
              <a:t>CONTENTS</a:t>
            </a:r>
            <a:endParaRPr kumimoji="1" lang="zh-CN" altLang="en-US" sz="4267" b="1" dirty="0">
              <a:solidFill>
                <a:srgbClr val="1F1F1F"/>
              </a:solidFill>
            </a:endParaRPr>
          </a:p>
        </p:txBody>
      </p:sp>
      <p:cxnSp>
        <p:nvCxnSpPr>
          <p:cNvPr id="3" name="直线连接符 2"/>
          <p:cNvCxnSpPr/>
          <p:nvPr/>
        </p:nvCxnSpPr>
        <p:spPr>
          <a:xfrm>
            <a:off x="672491" y="741784"/>
            <a:ext cx="0" cy="475861"/>
          </a:xfrm>
          <a:prstGeom prst="line">
            <a:avLst/>
          </a:prstGeom>
          <a:ln w="57150" cmpd="sng">
            <a:solidFill>
              <a:srgbClr val="1F1F1F"/>
            </a:solidFill>
          </a:ln>
          <a:effectLst/>
        </p:spPr>
        <p:style>
          <a:lnRef idx="2">
            <a:schemeClr val="accent1"/>
          </a:lnRef>
          <a:fillRef idx="0">
            <a:schemeClr val="accent1"/>
          </a:fillRef>
          <a:effectRef idx="1">
            <a:schemeClr val="accent1"/>
          </a:effectRef>
          <a:fontRef idx="minor">
            <a:schemeClr val="tx1"/>
          </a:fontRef>
        </p:style>
      </p:cxnSp>
      <p:sp>
        <p:nvSpPr>
          <p:cNvPr id="4" name="文本框 3"/>
          <p:cNvSpPr txBox="1"/>
          <p:nvPr/>
        </p:nvSpPr>
        <p:spPr>
          <a:xfrm>
            <a:off x="1443950" y="2389120"/>
            <a:ext cx="3622558" cy="461665"/>
          </a:xfrm>
          <a:prstGeom prst="rect">
            <a:avLst/>
          </a:prstGeom>
          <a:noFill/>
          <a:ln>
            <a:solidFill>
              <a:srgbClr val="1F1F1F"/>
            </a:solidFill>
          </a:ln>
        </p:spPr>
        <p:txBody>
          <a:bodyPr wrap="square" rtlCol="0">
            <a:spAutoFit/>
          </a:bodyPr>
          <a:lstStyle/>
          <a:p>
            <a:r>
              <a:rPr kumimoji="1" lang="en-US" altLang="zh-CN" b="1" dirty="0" smtClean="0">
                <a:solidFill>
                  <a:srgbClr val="1F1F1F"/>
                </a:solidFill>
              </a:rPr>
              <a:t>AMS</a:t>
            </a:r>
            <a:r>
              <a:rPr kumimoji="1" lang="zh-CN" altLang="en-US" b="1" dirty="0" smtClean="0">
                <a:solidFill>
                  <a:srgbClr val="1F1F1F"/>
                </a:solidFill>
              </a:rPr>
              <a:t>出版物介绍</a:t>
            </a:r>
            <a:endParaRPr kumimoji="1" lang="zh-CN" altLang="en-US" b="1" dirty="0">
              <a:solidFill>
                <a:srgbClr val="1F1F1F"/>
              </a:solidFill>
            </a:endParaRPr>
          </a:p>
        </p:txBody>
      </p:sp>
      <p:sp>
        <p:nvSpPr>
          <p:cNvPr id="5" name="文本框 4"/>
          <p:cNvSpPr txBox="1"/>
          <p:nvPr/>
        </p:nvSpPr>
        <p:spPr>
          <a:xfrm>
            <a:off x="1443948" y="4150283"/>
            <a:ext cx="3622559" cy="461665"/>
          </a:xfrm>
          <a:prstGeom prst="rect">
            <a:avLst/>
          </a:prstGeom>
          <a:noFill/>
          <a:ln>
            <a:solidFill>
              <a:srgbClr val="1F1F1F"/>
            </a:solidFill>
          </a:ln>
        </p:spPr>
        <p:txBody>
          <a:bodyPr wrap="square" rtlCol="0">
            <a:spAutoFit/>
          </a:bodyPr>
          <a:lstStyle/>
          <a:p>
            <a:r>
              <a:rPr kumimoji="1" lang="en-US" altLang="zh-CN" b="1" dirty="0" err="1" smtClean="0">
                <a:solidFill>
                  <a:srgbClr val="1F1F1F"/>
                </a:solidFill>
              </a:rPr>
              <a:t>MathSciNet</a:t>
            </a:r>
            <a:endParaRPr kumimoji="1" lang="zh-CN" altLang="en-US" b="1" dirty="0">
              <a:solidFill>
                <a:srgbClr val="1F1F1F"/>
              </a:solidFill>
            </a:endParaRPr>
          </a:p>
        </p:txBody>
      </p:sp>
      <p:sp>
        <p:nvSpPr>
          <p:cNvPr id="6" name="矩形 5"/>
          <p:cNvSpPr/>
          <p:nvPr/>
        </p:nvSpPr>
        <p:spPr>
          <a:xfrm>
            <a:off x="1351000" y="2976084"/>
            <a:ext cx="3715508" cy="332527"/>
          </a:xfrm>
          <a:prstGeom prst="rect">
            <a:avLst/>
          </a:prstGeom>
        </p:spPr>
        <p:txBody>
          <a:bodyPr wrap="square">
            <a:spAutoFit/>
          </a:bodyPr>
          <a:lstStyle/>
          <a:p>
            <a:pPr>
              <a:lnSpc>
                <a:spcPct val="130000"/>
              </a:lnSpc>
            </a:pPr>
            <a:r>
              <a:rPr lang="zh-CN" altLang="en-US" sz="1333" dirty="0" smtClean="0">
                <a:solidFill>
                  <a:srgbClr val="1F1F1F"/>
                </a:solidFill>
              </a:rPr>
              <a:t>多学科、多种资源类型</a:t>
            </a:r>
            <a:endParaRPr lang="zh-CN" altLang="en-US" sz="1333" dirty="0">
              <a:solidFill>
                <a:srgbClr val="1F1F1F"/>
              </a:solidFill>
            </a:endParaRPr>
          </a:p>
        </p:txBody>
      </p:sp>
      <p:sp>
        <p:nvSpPr>
          <p:cNvPr id="7" name="矩形 6"/>
          <p:cNvSpPr/>
          <p:nvPr/>
        </p:nvSpPr>
        <p:spPr>
          <a:xfrm>
            <a:off x="1351000" y="4744324"/>
            <a:ext cx="3715508" cy="359009"/>
          </a:xfrm>
          <a:prstGeom prst="rect">
            <a:avLst/>
          </a:prstGeom>
        </p:spPr>
        <p:txBody>
          <a:bodyPr wrap="square">
            <a:spAutoFit/>
          </a:bodyPr>
          <a:lstStyle/>
          <a:p>
            <a:pPr>
              <a:lnSpc>
                <a:spcPct val="130000"/>
              </a:lnSpc>
            </a:pPr>
            <a:r>
              <a:rPr lang="zh-CN" altLang="en-US" sz="1333" dirty="0" smtClean="0">
                <a:solidFill>
                  <a:srgbClr val="1F1F1F"/>
                </a:solidFill>
              </a:rPr>
              <a:t>数学及数学交叉领域科研利器</a:t>
            </a:r>
            <a:endParaRPr lang="zh-CN" altLang="en-US" sz="1333" dirty="0">
              <a:solidFill>
                <a:srgbClr val="1F1F1F"/>
              </a:solidFill>
            </a:endParaRPr>
          </a:p>
        </p:txBody>
      </p:sp>
      <p:sp>
        <p:nvSpPr>
          <p:cNvPr id="8" name="文本框 7"/>
          <p:cNvSpPr txBox="1"/>
          <p:nvPr/>
        </p:nvSpPr>
        <p:spPr>
          <a:xfrm>
            <a:off x="6768842" y="2389120"/>
            <a:ext cx="3368523" cy="461665"/>
          </a:xfrm>
          <a:prstGeom prst="rect">
            <a:avLst/>
          </a:prstGeom>
          <a:noFill/>
          <a:ln>
            <a:solidFill>
              <a:srgbClr val="1F1F1F"/>
            </a:solidFill>
          </a:ln>
        </p:spPr>
        <p:txBody>
          <a:bodyPr wrap="square" rtlCol="0">
            <a:spAutoFit/>
          </a:bodyPr>
          <a:lstStyle/>
          <a:p>
            <a:r>
              <a:rPr kumimoji="1" lang="en-US" altLang="zh-CN" b="1" dirty="0" smtClean="0">
                <a:solidFill>
                  <a:srgbClr val="1F1F1F"/>
                </a:solidFill>
              </a:rPr>
              <a:t>AMS</a:t>
            </a:r>
            <a:r>
              <a:rPr kumimoji="1" lang="zh-CN" altLang="en-US" b="1" dirty="0" smtClean="0">
                <a:solidFill>
                  <a:srgbClr val="1F1F1F"/>
                </a:solidFill>
              </a:rPr>
              <a:t>电子刊</a:t>
            </a:r>
            <a:endParaRPr kumimoji="1" lang="zh-CN" altLang="en-US" b="1" dirty="0">
              <a:solidFill>
                <a:srgbClr val="1F1F1F"/>
              </a:solidFill>
            </a:endParaRPr>
          </a:p>
        </p:txBody>
      </p:sp>
      <p:sp>
        <p:nvSpPr>
          <p:cNvPr id="9" name="文本框 8"/>
          <p:cNvSpPr txBox="1"/>
          <p:nvPr/>
        </p:nvSpPr>
        <p:spPr>
          <a:xfrm>
            <a:off x="6768842" y="4150283"/>
            <a:ext cx="3368523" cy="461665"/>
          </a:xfrm>
          <a:prstGeom prst="rect">
            <a:avLst/>
          </a:prstGeom>
          <a:noFill/>
          <a:ln>
            <a:solidFill>
              <a:srgbClr val="1F1F1F"/>
            </a:solidFill>
          </a:ln>
        </p:spPr>
        <p:txBody>
          <a:bodyPr wrap="square" rtlCol="0">
            <a:spAutoFit/>
          </a:bodyPr>
          <a:lstStyle/>
          <a:p>
            <a:r>
              <a:rPr kumimoji="1" lang="zh-CN" altLang="en-US" b="1" dirty="0" smtClean="0">
                <a:solidFill>
                  <a:srgbClr val="1F1F1F"/>
                </a:solidFill>
              </a:rPr>
              <a:t>校外访问及其他</a:t>
            </a:r>
            <a:endParaRPr kumimoji="1" lang="zh-CN" altLang="en-US" b="1" dirty="0">
              <a:solidFill>
                <a:srgbClr val="1F1F1F"/>
              </a:solidFill>
            </a:endParaRPr>
          </a:p>
        </p:txBody>
      </p:sp>
      <p:sp>
        <p:nvSpPr>
          <p:cNvPr id="10" name="矩形 9"/>
          <p:cNvSpPr/>
          <p:nvPr/>
        </p:nvSpPr>
        <p:spPr>
          <a:xfrm>
            <a:off x="6675891" y="2976084"/>
            <a:ext cx="3715508" cy="332527"/>
          </a:xfrm>
          <a:prstGeom prst="rect">
            <a:avLst/>
          </a:prstGeom>
        </p:spPr>
        <p:txBody>
          <a:bodyPr wrap="square">
            <a:spAutoFit/>
          </a:bodyPr>
          <a:lstStyle/>
          <a:p>
            <a:pPr>
              <a:lnSpc>
                <a:spcPct val="130000"/>
              </a:lnSpc>
            </a:pPr>
            <a:r>
              <a:rPr lang="zh-CN" altLang="en-US" sz="1333" dirty="0" smtClean="0">
                <a:solidFill>
                  <a:srgbClr val="1F1F1F"/>
                </a:solidFill>
              </a:rPr>
              <a:t>一站式检索平台、更便利</a:t>
            </a:r>
            <a:endParaRPr lang="zh-CN" altLang="en-US" sz="1333" dirty="0">
              <a:solidFill>
                <a:srgbClr val="1F1F1F"/>
              </a:solidFill>
            </a:endParaRPr>
          </a:p>
        </p:txBody>
      </p:sp>
      <p:sp>
        <p:nvSpPr>
          <p:cNvPr id="11" name="矩形 10"/>
          <p:cNvSpPr/>
          <p:nvPr/>
        </p:nvSpPr>
        <p:spPr>
          <a:xfrm>
            <a:off x="6675891" y="4744324"/>
            <a:ext cx="3715508" cy="332527"/>
          </a:xfrm>
          <a:prstGeom prst="rect">
            <a:avLst/>
          </a:prstGeom>
        </p:spPr>
        <p:txBody>
          <a:bodyPr wrap="square">
            <a:spAutoFit/>
          </a:bodyPr>
          <a:lstStyle/>
          <a:p>
            <a:pPr>
              <a:lnSpc>
                <a:spcPct val="130000"/>
              </a:lnSpc>
            </a:pPr>
            <a:r>
              <a:rPr lang="zh-CN" altLang="en-US" sz="1333" dirty="0" smtClean="0">
                <a:solidFill>
                  <a:srgbClr val="1F1F1F"/>
                </a:solidFill>
              </a:rPr>
              <a:t>随时随地玩转</a:t>
            </a:r>
            <a:r>
              <a:rPr lang="en-US" altLang="zh-CN" sz="1333" dirty="0" smtClean="0">
                <a:solidFill>
                  <a:srgbClr val="1F1F1F"/>
                </a:solidFill>
              </a:rPr>
              <a:t>AMS</a:t>
            </a:r>
            <a:endParaRPr lang="zh-CN" altLang="en-US" sz="1333" dirty="0">
              <a:solidFill>
                <a:srgbClr val="1F1F1F"/>
              </a:solidFill>
            </a:endParaRPr>
          </a:p>
        </p:txBody>
      </p:sp>
      <p:cxnSp>
        <p:nvCxnSpPr>
          <p:cNvPr id="12" name="直线连接符 11"/>
          <p:cNvCxnSpPr/>
          <p:nvPr/>
        </p:nvCxnSpPr>
        <p:spPr>
          <a:xfrm>
            <a:off x="5920482" y="2389121"/>
            <a:ext cx="0" cy="316667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图片 12" descr="logo.png"/>
          <p:cNvPicPr>
            <a:picLocks noChangeAspect="1"/>
          </p:cNvPicPr>
          <p:nvPr/>
        </p:nvPicPr>
        <p:blipFill>
          <a:blip r:embed="rId3"/>
          <a:stretch>
            <a:fillRect/>
          </a:stretch>
        </p:blipFill>
        <p:spPr>
          <a:xfrm>
            <a:off x="9872137" y="162118"/>
            <a:ext cx="2006082" cy="527313"/>
          </a:xfrm>
          <a:prstGeom prst="rect">
            <a:avLst/>
          </a:prstGeom>
        </p:spPr>
      </p:pic>
    </p:spTree>
    <p:extLst>
      <p:ext uri="{BB962C8B-B14F-4D97-AF65-F5344CB8AC3E}">
        <p14:creationId xmlns="" xmlns:p14="http://schemas.microsoft.com/office/powerpoint/2010/main" val="306209782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 y="1"/>
            <a:ext cx="12193588" cy="6858000"/>
          </a:xfrm>
          <a:prstGeom prst="rect">
            <a:avLst/>
          </a:prstGeom>
          <a:noFill/>
          <a:ln w="9525">
            <a:noFill/>
            <a:miter lim="800000"/>
            <a:headEnd/>
            <a:tailEnd/>
          </a:ln>
        </p:spPr>
      </p:pic>
      <p:sp>
        <p:nvSpPr>
          <p:cNvPr id="4" name="矩形 3"/>
          <p:cNvSpPr/>
          <p:nvPr/>
        </p:nvSpPr>
        <p:spPr>
          <a:xfrm>
            <a:off x="7345095" y="0"/>
            <a:ext cx="1056255" cy="260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35404" y="1340768"/>
            <a:ext cx="1728417"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标注 7"/>
          <p:cNvSpPr/>
          <p:nvPr/>
        </p:nvSpPr>
        <p:spPr>
          <a:xfrm>
            <a:off x="7057026" y="2924944"/>
            <a:ext cx="4225020" cy="1152128"/>
          </a:xfrm>
          <a:prstGeom prst="wedgeRectCallout">
            <a:avLst>
              <a:gd name="adj1" fmla="val -38372"/>
              <a:gd name="adj2" fmla="val -8088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smtClean="0">
                <a:solidFill>
                  <a:schemeClr val="tx1"/>
                </a:solidFill>
              </a:rPr>
              <a:t>在右上选择“免费工具箱”后，</a:t>
            </a:r>
            <a:endParaRPr lang="en-US" altLang="zh-CN" sz="1600" b="1" dirty="0" smtClean="0">
              <a:solidFill>
                <a:schemeClr val="tx1"/>
              </a:solidFill>
            </a:endParaRPr>
          </a:p>
          <a:p>
            <a:r>
              <a:rPr lang="zh-CN" altLang="en-US" sz="1600" b="1" dirty="0" smtClean="0">
                <a:solidFill>
                  <a:schemeClr val="tx1"/>
                </a:solidFill>
              </a:rPr>
              <a:t>在左上选择“搜索数学主题分类”可以查询具体数学主题的代码。</a:t>
            </a:r>
            <a:endParaRPr lang="en-US" altLang="zh-CN" sz="1600" b="1" dirty="0" smtClean="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9844" y="1422304"/>
            <a:ext cx="9144000" cy="2052735"/>
            <a:chOff x="-24606" y="3290888"/>
            <a:chExt cx="9144000" cy="2052735"/>
          </a:xfrm>
        </p:grpSpPr>
        <p:pic>
          <p:nvPicPr>
            <p:cNvPr id="3" name="图片 2"/>
            <p:cNvPicPr>
              <a:picLocks noChangeAspect="1"/>
            </p:cNvPicPr>
            <p:nvPr/>
          </p:nvPicPr>
          <p:blipFill>
            <a:blip r:embed="rId2"/>
            <a:stretch>
              <a:fillRect/>
            </a:stretch>
          </p:blipFill>
          <p:spPr>
            <a:xfrm>
              <a:off x="-24606" y="3290888"/>
              <a:ext cx="9144000" cy="2052735"/>
            </a:xfrm>
            <a:prstGeom prst="rect">
              <a:avLst/>
            </a:prstGeom>
            <a:ln>
              <a:noFill/>
            </a:ln>
            <a:effectLst>
              <a:outerShdw blurRad="292100" dist="139700" dir="2700000" algn="tl" rotWithShape="0">
                <a:srgbClr val="333333">
                  <a:alpha val="65000"/>
                </a:srgbClr>
              </a:outerShdw>
            </a:effectLst>
          </p:spPr>
        </p:pic>
        <p:sp>
          <p:nvSpPr>
            <p:cNvPr id="4" name="圆角矩形 3"/>
            <p:cNvSpPr/>
            <p:nvPr/>
          </p:nvSpPr>
          <p:spPr>
            <a:xfrm>
              <a:off x="2141085" y="3314140"/>
              <a:ext cx="2970847" cy="160898"/>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5" name="组合 4"/>
          <p:cNvGrpSpPr/>
          <p:nvPr/>
        </p:nvGrpSpPr>
        <p:grpSpPr>
          <a:xfrm>
            <a:off x="2265373" y="2533685"/>
            <a:ext cx="7997944" cy="2386821"/>
            <a:chOff x="548422" y="4317255"/>
            <a:chExt cx="7997944" cy="2386821"/>
          </a:xfrm>
        </p:grpSpPr>
        <p:pic>
          <p:nvPicPr>
            <p:cNvPr id="6" name="图片 5"/>
            <p:cNvPicPr>
              <a:picLocks noChangeAspect="1"/>
            </p:cNvPicPr>
            <p:nvPr/>
          </p:nvPicPr>
          <p:blipFill>
            <a:blip r:embed="rId3"/>
            <a:stretch>
              <a:fillRect/>
            </a:stretch>
          </p:blipFill>
          <p:spPr>
            <a:xfrm>
              <a:off x="548422" y="4317255"/>
              <a:ext cx="7997944" cy="2386821"/>
            </a:xfrm>
            <a:prstGeom prst="rect">
              <a:avLst/>
            </a:prstGeom>
            <a:ln>
              <a:noFill/>
            </a:ln>
            <a:effectLst>
              <a:outerShdw blurRad="292100" dist="139700" dir="2700000" algn="tl" rotWithShape="0">
                <a:srgbClr val="333333">
                  <a:alpha val="65000"/>
                </a:srgbClr>
              </a:outerShdw>
            </a:effectLst>
          </p:spPr>
        </p:pic>
        <p:sp>
          <p:nvSpPr>
            <p:cNvPr id="7" name="圆角矩形 6"/>
            <p:cNvSpPr/>
            <p:nvPr/>
          </p:nvSpPr>
          <p:spPr>
            <a:xfrm>
              <a:off x="1749197" y="4330203"/>
              <a:ext cx="3153727" cy="171202"/>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1" name="标题 1"/>
          <p:cNvSpPr txBox="1">
            <a:spLocks/>
          </p:cNvSpPr>
          <p:nvPr/>
        </p:nvSpPr>
        <p:spPr bwMode="auto">
          <a:xfrm>
            <a:off x="610473" y="26999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effectLst>
                  <a:outerShdw blurRad="38100" dist="38100" dir="2700000" algn="tl">
                    <a:srgbClr val="000000">
                      <a:alpha val="43137"/>
                    </a:srgbClr>
                  </a:outerShdw>
                </a:effectLst>
              </a:rPr>
              <a:t>数学主题</a:t>
            </a:r>
            <a:r>
              <a:rPr lang="zh-CN" altLang="en-US" sz="4000" dirty="0" smtClean="0">
                <a:solidFill>
                  <a:schemeClr val="bg1"/>
                </a:solidFill>
                <a:effectLst>
                  <a:outerShdw blurRad="38100" dist="38100" dir="2700000" algn="tl">
                    <a:srgbClr val="000000">
                      <a:alpha val="43137"/>
                    </a:srgbClr>
                  </a:outerShdw>
                </a:effectLst>
              </a:rPr>
              <a:t>分类里搜索 </a:t>
            </a:r>
            <a:r>
              <a:rPr lang="en-US" altLang="zh-CN" sz="4000" dirty="0" err="1" smtClean="0">
                <a:solidFill>
                  <a:schemeClr val="bg1"/>
                </a:solidFill>
                <a:effectLst>
                  <a:outerShdw blurRad="38100" dist="38100" dir="2700000" algn="tl">
                    <a:srgbClr val="000000">
                      <a:alpha val="43137"/>
                    </a:srgbClr>
                  </a:outerShdw>
                </a:effectLst>
              </a:rPr>
              <a:t>econo</a:t>
            </a:r>
            <a:r>
              <a:rPr lang="en-US" altLang="zh-CN" sz="4000" dirty="0" smtClean="0">
                <a:solidFill>
                  <a:schemeClr val="bg1"/>
                </a:solidFill>
                <a:effectLst>
                  <a:outerShdw blurRad="38100" dist="38100" dir="2700000" algn="tl">
                    <a:srgbClr val="000000">
                      <a:alpha val="43137"/>
                    </a:srgbClr>
                  </a:outerShdw>
                </a:effectLst>
              </a:rPr>
              <a:t>*</a:t>
            </a:r>
            <a:endParaRPr lang="en-US" altLang="zh-CN" sz="40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5CA1A72-29A7-490E-8B5C-F66E040B4369}"/>
              </a:ext>
            </a:extLst>
          </p:cNvPr>
          <p:cNvPicPr>
            <a:picLocks noChangeAspect="1"/>
          </p:cNvPicPr>
          <p:nvPr/>
        </p:nvPicPr>
        <p:blipFill rotWithShape="1">
          <a:blip r:embed="rId2"/>
          <a:srcRect l="2604" t="8923" r="2500" b="966"/>
          <a:stretch/>
        </p:blipFill>
        <p:spPr>
          <a:xfrm>
            <a:off x="1757362" y="1066801"/>
            <a:ext cx="8677276" cy="5286375"/>
          </a:xfrm>
          <a:prstGeom prst="rect">
            <a:avLst/>
          </a:prstGeom>
        </p:spPr>
      </p:pic>
      <p:sp>
        <p:nvSpPr>
          <p:cNvPr id="3" name="文本框 2">
            <a:extLst>
              <a:ext uri="{FF2B5EF4-FFF2-40B4-BE49-F238E27FC236}">
                <a16:creationId xmlns="" xmlns:a16="http://schemas.microsoft.com/office/drawing/2014/main" id="{35405AAB-B1F7-4338-B6D5-674561285F75}"/>
              </a:ext>
            </a:extLst>
          </p:cNvPr>
          <p:cNvSpPr txBox="1"/>
          <p:nvPr/>
        </p:nvSpPr>
        <p:spPr>
          <a:xfrm>
            <a:off x="4716130" y="137976"/>
            <a:ext cx="3603872" cy="707886"/>
          </a:xfrm>
          <a:prstGeom prst="rect">
            <a:avLst/>
          </a:prstGeom>
          <a:noFill/>
        </p:spPr>
        <p:txBody>
          <a:bodyPr wrap="none">
            <a:spAutoFit/>
          </a:bodyPr>
          <a:lstStyle/>
          <a:p>
            <a:pPr>
              <a:defRPr/>
            </a:pPr>
            <a:r>
              <a:rPr lang="en-US" altLang="zh-CN"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91B30</a:t>
            </a: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最新文献</a:t>
            </a:r>
          </a:p>
        </p:txBody>
      </p:sp>
      <p:grpSp>
        <p:nvGrpSpPr>
          <p:cNvPr id="4" name="组合 3">
            <a:extLst>
              <a:ext uri="{FF2B5EF4-FFF2-40B4-BE49-F238E27FC236}">
                <a16:creationId xmlns="" xmlns:a16="http://schemas.microsoft.com/office/drawing/2014/main" id="{22527417-4241-44CF-9C03-DBBD4C680BFF}"/>
              </a:ext>
            </a:extLst>
          </p:cNvPr>
          <p:cNvGrpSpPr/>
          <p:nvPr/>
        </p:nvGrpSpPr>
        <p:grpSpPr>
          <a:xfrm>
            <a:off x="4703949" y="2997836"/>
            <a:ext cx="4220975" cy="1316989"/>
            <a:chOff x="-12317" y="1067835"/>
            <a:chExt cx="4636367" cy="1291271"/>
          </a:xfrm>
        </p:grpSpPr>
        <p:sp>
          <p:nvSpPr>
            <p:cNvPr id="5" name="圆角矩形 4">
              <a:extLst>
                <a:ext uri="{FF2B5EF4-FFF2-40B4-BE49-F238E27FC236}">
                  <a16:creationId xmlns="" xmlns:a16="http://schemas.microsoft.com/office/drawing/2014/main" id="{50FD14D6-7F41-44F4-8BEC-F67F096D1105}"/>
                </a:ext>
              </a:extLst>
            </p:cNvPr>
            <p:cNvSpPr/>
            <p:nvPr/>
          </p:nvSpPr>
          <p:spPr>
            <a:xfrm>
              <a:off x="-12317" y="1067835"/>
              <a:ext cx="4636367" cy="1291271"/>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dirty="0">
                <a:solidFill>
                  <a:srgbClr val="FF0000"/>
                </a:solidFill>
                <a:latin typeface="Adobe 黑体 Std R" panose="020B0400000000000000" pitchFamily="34" charset="-122"/>
                <a:ea typeface="Adobe 黑体 Std R" panose="020B0400000000000000" pitchFamily="34" charset="-122"/>
              </a:endParaRPr>
            </a:p>
            <a:p>
              <a:pPr>
                <a:defRPr/>
              </a:pPr>
              <a:endParaRPr lang="en-US" altLang="zh-CN" dirty="0">
                <a:solidFill>
                  <a:srgbClr val="FF0000"/>
                </a:solidFill>
                <a:latin typeface="Adobe 黑体 Std R" panose="020B0400000000000000" pitchFamily="34" charset="-122"/>
                <a:ea typeface="Adobe 黑体 Std R" panose="020B0400000000000000" pitchFamily="34" charset="-122"/>
              </a:endParaRPr>
            </a:p>
          </p:txBody>
        </p:sp>
        <p:sp>
          <p:nvSpPr>
            <p:cNvPr id="6" name="圆角矩形 8">
              <a:extLst>
                <a:ext uri="{FF2B5EF4-FFF2-40B4-BE49-F238E27FC236}">
                  <a16:creationId xmlns="" xmlns:a16="http://schemas.microsoft.com/office/drawing/2014/main" id="{C524A83E-AAD3-4569-835D-B5668F6CA066}"/>
                </a:ext>
              </a:extLst>
            </p:cNvPr>
            <p:cNvSpPr/>
            <p:nvPr/>
          </p:nvSpPr>
          <p:spPr>
            <a:xfrm>
              <a:off x="74266" y="1267492"/>
              <a:ext cx="4495007" cy="891956"/>
            </a:xfrm>
            <a:prstGeom prst="roundRect">
              <a:avLst/>
            </a:prstGeom>
            <a:solidFill>
              <a:srgbClr val="FFFF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2000" dirty="0">
                  <a:solidFill>
                    <a:srgbClr val="0066FF"/>
                  </a:solidFill>
                  <a:latin typeface="Adobe 黑体 Std R" panose="020B0400000000000000" pitchFamily="34" charset="-122"/>
                  <a:ea typeface="Adobe 黑体 Std R" panose="020B0400000000000000" pitchFamily="34" charset="-122"/>
                </a:rPr>
                <a:t>91B30:Risk theory, insurance</a:t>
              </a:r>
            </a:p>
            <a:p>
              <a:pPr algn="ctr">
                <a:defRPr/>
              </a:pPr>
              <a:r>
                <a:rPr lang="zh-CN" altLang="en-US" sz="2000" dirty="0">
                  <a:solidFill>
                    <a:srgbClr val="0066FF"/>
                  </a:solidFill>
                  <a:latin typeface="Adobe 黑体 Std R" panose="020B0400000000000000" pitchFamily="34" charset="-122"/>
                  <a:ea typeface="Adobe 黑体 Std R" panose="020B0400000000000000" pitchFamily="34" charset="-122"/>
                </a:rPr>
                <a:t>风险理论，保险</a:t>
              </a:r>
              <a:endParaRPr lang="zh-CN" altLang="en-US" sz="2000" dirty="0"/>
            </a:p>
          </p:txBody>
        </p:sp>
      </p:grpSp>
      <p:sp>
        <p:nvSpPr>
          <p:cNvPr id="7" name="标题 1"/>
          <p:cNvSpPr txBox="1">
            <a:spLocks/>
          </p:cNvSpPr>
          <p:nvPr/>
        </p:nvSpPr>
        <p:spPr bwMode="auto">
          <a:xfrm>
            <a:off x="610473" y="26999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en-US" altLang="zh-CN" sz="4000" dirty="0" smtClean="0">
                <a:solidFill>
                  <a:schemeClr val="bg1"/>
                </a:solidFill>
                <a:effectLst>
                  <a:outerShdw blurRad="38100" dist="38100" dir="2700000" algn="tl">
                    <a:srgbClr val="000000">
                      <a:alpha val="43137"/>
                    </a:srgbClr>
                  </a:outerShdw>
                </a:effectLst>
              </a:rPr>
              <a:t>91</a:t>
            </a:r>
            <a:r>
              <a:rPr lang="en-US" altLang="zh-CN" sz="4000" dirty="0" smtClean="0">
                <a:solidFill>
                  <a:schemeClr val="bg1"/>
                </a:solidFill>
                <a:effectLst>
                  <a:outerShdw blurRad="38100" dist="38100" dir="2700000" algn="tl">
                    <a:srgbClr val="000000">
                      <a:alpha val="43137"/>
                    </a:srgbClr>
                  </a:outerShdw>
                </a:effectLst>
              </a:rPr>
              <a:t>B30</a:t>
            </a:r>
            <a:r>
              <a:rPr lang="zh-CN" altLang="en-US" sz="4000" dirty="0" smtClean="0">
                <a:solidFill>
                  <a:schemeClr val="bg1"/>
                </a:solidFill>
                <a:effectLst>
                  <a:outerShdw blurRad="38100" dist="38100" dir="2700000" algn="tl">
                    <a:srgbClr val="000000">
                      <a:alpha val="43137"/>
                    </a:srgbClr>
                  </a:outerShdw>
                </a:effectLst>
              </a:rPr>
              <a:t>最新文献</a:t>
            </a:r>
            <a:endParaRPr lang="en-US" altLang="zh-CN" sz="40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bwMode="auto">
          <a:xfrm>
            <a:off x="623473" y="2852936"/>
            <a:ext cx="10974229" cy="1143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eaLnBrk="1" fontAlgn="auto" hangingPunct="1">
              <a:spcAft>
                <a:spcPts val="0"/>
              </a:spcAft>
              <a:defRPr/>
            </a:pPr>
            <a:r>
              <a:rPr lang="zh-CN" altLang="en-US" sz="4000" dirty="0" smtClean="0">
                <a:solidFill>
                  <a:schemeClr val="bg1"/>
                </a:solidFill>
                <a:effectLst>
                  <a:outerShdw blurRad="38100" dist="38100" dir="2700000" algn="tl">
                    <a:srgbClr val="000000">
                      <a:alpha val="43137"/>
                    </a:srgbClr>
                  </a:outerShdw>
                </a:effectLst>
              </a:rPr>
              <a:t>搜索技巧</a:t>
            </a:r>
            <a:r>
              <a:rPr lang="en-US" altLang="zh-CN" sz="4000" dirty="0" smtClean="0">
                <a:solidFill>
                  <a:schemeClr val="bg1"/>
                </a:solidFill>
                <a:effectLst>
                  <a:outerShdw blurRad="38100" dist="38100" dir="2700000" algn="tl">
                    <a:srgbClr val="000000">
                      <a:alpha val="43137"/>
                    </a:srgbClr>
                  </a:outerShdw>
                </a:effectLst>
              </a:rPr>
              <a:t>——</a:t>
            </a:r>
            <a:r>
              <a:rPr lang="zh-CN" altLang="en-US" sz="4000" dirty="0" smtClean="0">
                <a:solidFill>
                  <a:schemeClr val="bg1"/>
                </a:solidFill>
                <a:effectLst>
                  <a:outerShdw blurRad="38100" dist="38100" dir="2700000" algn="tl">
                    <a:srgbClr val="000000">
                      <a:alpha val="43137"/>
                    </a:srgbClr>
                  </a:outerShdw>
                </a:effectLst>
              </a:rPr>
              <a:t>引号的应用</a:t>
            </a:r>
            <a:endParaRPr lang="en-US" altLang="zh-CN" sz="4000" dirty="0" smtClean="0">
              <a:solidFill>
                <a:schemeClr val="bg1"/>
              </a:solidFill>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733289" y="4215170"/>
            <a:ext cx="10754595" cy="1584176"/>
          </a:xfrm>
        </p:spPr>
        <p:txBody>
          <a:bodyPr/>
          <a:lstStyle/>
          <a:p>
            <a:pPr lvl="0" eaLnBrk="1" fontAlgn="auto" hangingPunct="1">
              <a:lnSpc>
                <a:spcPct val="150000"/>
              </a:lnSpc>
              <a:spcAft>
                <a:spcPts val="0"/>
              </a:spcAft>
              <a:buClr>
                <a:srgbClr val="2F2F2F"/>
              </a:buClr>
              <a:buSzPct val="50000"/>
              <a:buNone/>
            </a:pPr>
            <a:r>
              <a:rPr lang="en-US" altLang="zh-CN" sz="1600" b="1" dirty="0" smtClean="0">
                <a:solidFill>
                  <a:prstClr val="black"/>
                </a:solidFill>
                <a:latin typeface="Franklin Gothic Book"/>
                <a:ea typeface="黑体"/>
              </a:rPr>
              <a:t>	</a:t>
            </a:r>
          </a:p>
          <a:p>
            <a:pPr lvl="0" eaLnBrk="1" fontAlgn="auto" hangingPunct="1">
              <a:lnSpc>
                <a:spcPct val="150000"/>
              </a:lnSpc>
              <a:spcAft>
                <a:spcPts val="0"/>
              </a:spcAft>
              <a:buClr>
                <a:srgbClr val="2F2F2F"/>
              </a:buClr>
              <a:buSzPct val="50000"/>
              <a:buNone/>
            </a:pPr>
            <a:r>
              <a:rPr lang="zh-CN" altLang="en-US" sz="1600" b="1" dirty="0" smtClean="0">
                <a:solidFill>
                  <a:prstClr val="black"/>
                </a:solidFill>
                <a:latin typeface="Franklin Gothic Book"/>
                <a:ea typeface="黑体"/>
              </a:rPr>
              <a:t>例：我们对</a:t>
            </a:r>
            <a:r>
              <a:rPr lang="en-US" sz="1600" b="1" dirty="0" smtClean="0">
                <a:solidFill>
                  <a:prstClr val="black"/>
                </a:solidFill>
                <a:latin typeface="Franklin Gothic Book"/>
              </a:rPr>
              <a:t>fundamental lemma </a:t>
            </a:r>
            <a:r>
              <a:rPr lang="zh-CN" altLang="en-US" sz="1600" b="1" dirty="0" smtClean="0">
                <a:solidFill>
                  <a:prstClr val="black"/>
                </a:solidFill>
                <a:latin typeface="Franklin Gothic Book"/>
                <a:ea typeface="黑体"/>
              </a:rPr>
              <a:t>进行检索。</a:t>
            </a:r>
            <a:endParaRPr lang="en-US" altLang="zh-CN" sz="1600" b="1" dirty="0" smtClean="0">
              <a:solidFill>
                <a:prstClr val="black"/>
              </a:solidFill>
              <a:latin typeface="Franklin Gothic Book"/>
              <a:ea typeface="黑体"/>
            </a:endParaRPr>
          </a:p>
          <a:p>
            <a:pPr lvl="0" eaLnBrk="1" fontAlgn="auto" hangingPunct="1">
              <a:lnSpc>
                <a:spcPct val="150000"/>
              </a:lnSpc>
              <a:spcAft>
                <a:spcPts val="0"/>
              </a:spcAft>
              <a:buClr>
                <a:srgbClr val="2F2F2F"/>
              </a:buClr>
              <a:buSzPct val="50000"/>
              <a:buNone/>
            </a:pPr>
            <a:r>
              <a:rPr lang="zh-CN" altLang="en-US" sz="1600" b="1" dirty="0" smtClean="0">
                <a:solidFill>
                  <a:prstClr val="black"/>
                </a:solidFill>
                <a:latin typeface="Franklin Gothic Book"/>
                <a:ea typeface="黑体"/>
              </a:rPr>
              <a:t>        现在系统会对</a:t>
            </a:r>
            <a:r>
              <a:rPr lang="en-US" altLang="zh-CN" sz="1600" b="1" dirty="0" smtClean="0">
                <a:solidFill>
                  <a:prstClr val="black"/>
                </a:solidFill>
                <a:latin typeface="Franklin Gothic Book"/>
                <a:ea typeface="黑体"/>
              </a:rPr>
              <a:t>fundamental lemma</a:t>
            </a:r>
            <a:r>
              <a:rPr lang="zh-CN" altLang="en-US" sz="1600" b="1" dirty="0" smtClean="0">
                <a:solidFill>
                  <a:prstClr val="black"/>
                </a:solidFill>
                <a:latin typeface="Franklin Gothic Book"/>
                <a:ea typeface="黑体"/>
              </a:rPr>
              <a:t>进行分开检索。这样搜索的结果为</a:t>
            </a:r>
            <a:r>
              <a:rPr lang="en-US" altLang="zh-CN" sz="1600" b="1" dirty="0" smtClean="0">
                <a:solidFill>
                  <a:prstClr val="black"/>
                </a:solidFill>
                <a:latin typeface="Franklin Gothic Book"/>
                <a:ea typeface="黑体"/>
              </a:rPr>
              <a:t>2,961</a:t>
            </a:r>
            <a:r>
              <a:rPr lang="zh-CN" altLang="en-US" sz="1600" b="1" dirty="0" smtClean="0">
                <a:solidFill>
                  <a:prstClr val="black"/>
                </a:solidFill>
                <a:latin typeface="Franklin Gothic Book"/>
                <a:ea typeface="黑体"/>
              </a:rPr>
              <a:t>条。</a:t>
            </a:r>
            <a:endParaRPr lang="en-US" altLang="zh-CN" sz="1600" b="1" dirty="0" smtClean="0">
              <a:solidFill>
                <a:prstClr val="black"/>
              </a:solidFill>
              <a:latin typeface="Franklin Gothic Book"/>
              <a:ea typeface="黑体"/>
            </a:endParaRPr>
          </a:p>
          <a:p>
            <a:pPr lvl="0" eaLnBrk="1" fontAlgn="auto" hangingPunct="1">
              <a:lnSpc>
                <a:spcPct val="150000"/>
              </a:lnSpc>
              <a:spcAft>
                <a:spcPts val="0"/>
              </a:spcAft>
              <a:buClr>
                <a:srgbClr val="2F2F2F"/>
              </a:buClr>
              <a:buSzPct val="50000"/>
              <a:buNone/>
            </a:pPr>
            <a:r>
              <a:rPr lang="zh-CN" altLang="en-US" sz="1600" b="1" dirty="0" smtClean="0">
                <a:solidFill>
                  <a:prstClr val="black"/>
                </a:solidFill>
                <a:latin typeface="Franklin Gothic Book"/>
                <a:ea typeface="黑体"/>
              </a:rPr>
              <a:t>        如果我们想对</a:t>
            </a:r>
            <a:r>
              <a:rPr lang="en-US" altLang="zh-CN" sz="1600" b="1" dirty="0" smtClean="0">
                <a:solidFill>
                  <a:prstClr val="black"/>
                </a:solidFill>
                <a:latin typeface="Franklin Gothic Book"/>
                <a:ea typeface="黑体"/>
              </a:rPr>
              <a:t>fundamental lemma </a:t>
            </a:r>
            <a:r>
              <a:rPr lang="zh-CN" altLang="en-US" sz="1600" b="1" dirty="0" smtClean="0">
                <a:solidFill>
                  <a:prstClr val="black"/>
                </a:solidFill>
                <a:latin typeface="Franklin Gothic Book"/>
                <a:ea typeface="黑体"/>
              </a:rPr>
              <a:t>整体进行检索，就要加用引号，输入</a:t>
            </a:r>
            <a:r>
              <a:rPr lang="zh-CN" altLang="en-US" sz="1600" b="1" dirty="0" smtClean="0">
                <a:solidFill>
                  <a:srgbClr val="FF0000"/>
                </a:solidFill>
                <a:latin typeface="Franklin Gothic Book"/>
                <a:ea typeface="黑体"/>
              </a:rPr>
              <a:t>“</a:t>
            </a:r>
            <a:r>
              <a:rPr lang="en-US" altLang="zh-CN" sz="1600" b="1" dirty="0" smtClean="0">
                <a:solidFill>
                  <a:prstClr val="black"/>
                </a:solidFill>
                <a:latin typeface="Franklin Gothic Book"/>
                <a:ea typeface="黑体"/>
              </a:rPr>
              <a:t>fundamental lemma</a:t>
            </a:r>
            <a:r>
              <a:rPr lang="en-US" altLang="zh-CN" sz="1600" b="1" dirty="0" smtClean="0">
                <a:solidFill>
                  <a:srgbClr val="FF0000"/>
                </a:solidFill>
                <a:latin typeface="Franklin Gothic Book"/>
                <a:ea typeface="黑体"/>
              </a:rPr>
              <a:t>”</a:t>
            </a:r>
            <a:r>
              <a:rPr lang="zh-CN" altLang="en-US" sz="1600" b="1" dirty="0" smtClean="0">
                <a:solidFill>
                  <a:prstClr val="black"/>
                </a:solidFill>
                <a:latin typeface="Franklin Gothic Book"/>
                <a:ea typeface="黑体"/>
              </a:rPr>
              <a:t>，检索结果就会变成</a:t>
            </a:r>
            <a:r>
              <a:rPr lang="en-US" altLang="zh-CN" sz="1600" b="1" dirty="0" smtClean="0">
                <a:solidFill>
                  <a:prstClr val="black"/>
                </a:solidFill>
                <a:latin typeface="Franklin Gothic Book"/>
                <a:ea typeface="黑体"/>
              </a:rPr>
              <a:t>515</a:t>
            </a:r>
            <a:r>
              <a:rPr lang="zh-CN" altLang="en-US" sz="1600" b="1" dirty="0" smtClean="0">
                <a:solidFill>
                  <a:prstClr val="black"/>
                </a:solidFill>
                <a:latin typeface="Franklin Gothic Book"/>
                <a:ea typeface="黑体"/>
              </a:rPr>
              <a:t>条。</a:t>
            </a:r>
          </a:p>
          <a:p>
            <a:pPr>
              <a:lnSpc>
                <a:spcPct val="150000"/>
              </a:lnSpc>
              <a:buNone/>
            </a:pPr>
            <a:endParaRPr lang="zh-CN" altLang="en-US" sz="1600" b="1"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jpg"/>
          <p:cNvPicPr>
            <a:picLocks noChangeAspect="1"/>
          </p:cNvPicPr>
          <p:nvPr/>
        </p:nvPicPr>
        <p:blipFill>
          <a:blip r:embed="rId2" cstate="print"/>
          <a:stretch>
            <a:fillRect/>
          </a:stretch>
        </p:blipFill>
        <p:spPr>
          <a:xfrm>
            <a:off x="0" y="0"/>
            <a:ext cx="12193588" cy="6858000"/>
          </a:xfrm>
          <a:prstGeom prst="rect">
            <a:avLst/>
          </a:prstGeom>
        </p:spPr>
      </p:pic>
      <p:sp>
        <p:nvSpPr>
          <p:cNvPr id="3" name="矩形 2"/>
          <p:cNvSpPr/>
          <p:nvPr/>
        </p:nvSpPr>
        <p:spPr>
          <a:xfrm>
            <a:off x="476273" y="2714620"/>
            <a:ext cx="5811047" cy="285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5746" y="1142984"/>
            <a:ext cx="666842" cy="285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标注 6"/>
          <p:cNvSpPr/>
          <p:nvPr/>
        </p:nvSpPr>
        <p:spPr>
          <a:xfrm>
            <a:off x="6961003" y="3645024"/>
            <a:ext cx="2976718" cy="704120"/>
          </a:xfrm>
          <a:prstGeom prst="wedgeRoundRectCallout">
            <a:avLst>
              <a:gd name="adj1" fmla="val -60634"/>
              <a:gd name="adj2" fmla="val -111952"/>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056266" y="3716463"/>
            <a:ext cx="3083383" cy="584775"/>
          </a:xfrm>
          <a:prstGeom prst="rect">
            <a:avLst/>
          </a:prstGeom>
          <a:noFill/>
        </p:spPr>
        <p:txBody>
          <a:bodyPr wrap="square" rtlCol="0">
            <a:spAutoFit/>
          </a:bodyPr>
          <a:lstStyle/>
          <a:p>
            <a:r>
              <a:rPr lang="zh-CN" altLang="en-US" sz="1600" b="1" dirty="0" smtClean="0"/>
              <a:t>检索词输入</a:t>
            </a:r>
            <a:r>
              <a:rPr lang="en-US" altLang="zh-CN" sz="1600" b="1" dirty="0" smtClean="0"/>
              <a:t>fundamental lemma </a:t>
            </a:r>
            <a:endParaRPr lang="zh-CN" altLang="en-US" sz="16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3.jpg"/>
          <p:cNvPicPr>
            <a:picLocks noChangeAspect="1"/>
          </p:cNvPicPr>
          <p:nvPr/>
        </p:nvPicPr>
        <p:blipFill>
          <a:blip r:embed="rId2" cstate="print"/>
          <a:stretch>
            <a:fillRect/>
          </a:stretch>
        </p:blipFill>
        <p:spPr>
          <a:xfrm>
            <a:off x="0" y="0"/>
            <a:ext cx="12193588" cy="6858000"/>
          </a:xfrm>
          <a:prstGeom prst="rect">
            <a:avLst/>
          </a:prstGeom>
        </p:spPr>
      </p:pic>
      <p:sp>
        <p:nvSpPr>
          <p:cNvPr id="6" name="矩形 5"/>
          <p:cNvSpPr/>
          <p:nvPr/>
        </p:nvSpPr>
        <p:spPr>
          <a:xfrm>
            <a:off x="190484" y="1071546"/>
            <a:ext cx="1428946" cy="285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标注 4"/>
          <p:cNvSpPr/>
          <p:nvPr/>
        </p:nvSpPr>
        <p:spPr>
          <a:xfrm>
            <a:off x="2735983" y="620688"/>
            <a:ext cx="2880695" cy="432048"/>
          </a:xfrm>
          <a:prstGeom prst="wedgeRoundRectCallout">
            <a:avLst>
              <a:gd name="adj1" fmla="val -70128"/>
              <a:gd name="adj2" fmla="val 49177"/>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检索结果为</a:t>
            </a:r>
            <a:r>
              <a:rPr lang="en-US" altLang="zh-CN" sz="1600" b="1" dirty="0" smtClean="0">
                <a:solidFill>
                  <a:schemeClr val="tx1"/>
                </a:solidFill>
              </a:rPr>
              <a:t>2961</a:t>
            </a:r>
            <a:r>
              <a:rPr lang="zh-CN" altLang="en-US" sz="1600" b="1" dirty="0" smtClean="0">
                <a:solidFill>
                  <a:schemeClr val="tx1"/>
                </a:solidFill>
              </a:rPr>
              <a:t>条</a:t>
            </a:r>
            <a:endParaRPr lang="zh-CN" altLang="en-US" sz="1600" b="1"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5.jpg"/>
          <p:cNvPicPr>
            <a:picLocks noChangeAspect="1"/>
          </p:cNvPicPr>
          <p:nvPr/>
        </p:nvPicPr>
        <p:blipFill>
          <a:blip r:embed="rId2" cstate="print"/>
          <a:stretch>
            <a:fillRect/>
          </a:stretch>
        </p:blipFill>
        <p:spPr>
          <a:xfrm>
            <a:off x="0" y="0"/>
            <a:ext cx="12193588" cy="6858000"/>
          </a:xfrm>
          <a:prstGeom prst="rect">
            <a:avLst/>
          </a:prstGeom>
        </p:spPr>
      </p:pic>
      <p:sp>
        <p:nvSpPr>
          <p:cNvPr id="3" name="矩形 2"/>
          <p:cNvSpPr/>
          <p:nvPr/>
        </p:nvSpPr>
        <p:spPr>
          <a:xfrm>
            <a:off x="190483" y="1142984"/>
            <a:ext cx="762105" cy="357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009" y="2643182"/>
            <a:ext cx="5906311" cy="357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6961003" y="3645024"/>
            <a:ext cx="2976718" cy="704120"/>
          </a:xfrm>
          <a:prstGeom prst="wedgeRoundRectCallout">
            <a:avLst>
              <a:gd name="adj1" fmla="val -60634"/>
              <a:gd name="adj2" fmla="val -111952"/>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600" b="1" dirty="0" smtClean="0">
                <a:solidFill>
                  <a:prstClr val="black"/>
                </a:solidFill>
                <a:latin typeface="Arial" charset="0"/>
                <a:ea typeface="宋体" charset="-122"/>
              </a:rPr>
              <a:t>注意：在输入检索词时加入“”引号。</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jpg"/>
          <p:cNvPicPr>
            <a:picLocks noChangeAspect="1"/>
          </p:cNvPicPr>
          <p:nvPr/>
        </p:nvPicPr>
        <p:blipFill>
          <a:blip r:embed="rId2" cstate="print"/>
          <a:stretch>
            <a:fillRect/>
          </a:stretch>
        </p:blipFill>
        <p:spPr>
          <a:xfrm>
            <a:off x="0" y="0"/>
            <a:ext cx="12193588" cy="6715148"/>
          </a:xfrm>
          <a:prstGeom prst="rect">
            <a:avLst/>
          </a:prstGeom>
        </p:spPr>
      </p:pic>
      <p:sp>
        <p:nvSpPr>
          <p:cNvPr id="3" name="矩形 2"/>
          <p:cNvSpPr/>
          <p:nvPr/>
        </p:nvSpPr>
        <p:spPr>
          <a:xfrm>
            <a:off x="190483" y="1000108"/>
            <a:ext cx="1238420" cy="357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标注 3"/>
          <p:cNvSpPr/>
          <p:nvPr/>
        </p:nvSpPr>
        <p:spPr>
          <a:xfrm>
            <a:off x="2735983" y="620688"/>
            <a:ext cx="2880695" cy="432048"/>
          </a:xfrm>
          <a:prstGeom prst="wedgeRoundRectCallout">
            <a:avLst>
              <a:gd name="adj1" fmla="val -70128"/>
              <a:gd name="adj2" fmla="val 49177"/>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检索结果为</a:t>
            </a:r>
            <a:r>
              <a:rPr lang="en-US" altLang="zh-CN" sz="1600" b="1" dirty="0" smtClean="0">
                <a:solidFill>
                  <a:schemeClr val="tx1"/>
                </a:solidFill>
              </a:rPr>
              <a:t>515</a:t>
            </a:r>
            <a:r>
              <a:rPr lang="zh-CN" altLang="en-US" sz="1600" b="1" dirty="0" smtClean="0">
                <a:solidFill>
                  <a:schemeClr val="tx1"/>
                </a:solidFill>
              </a:rPr>
              <a:t>条</a:t>
            </a:r>
            <a:endParaRPr lang="zh-CN" altLang="en-US" sz="1600" b="1"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23473" y="4485448"/>
            <a:ext cx="10974229" cy="1853208"/>
          </a:xfrm>
        </p:spPr>
        <p:txBody>
          <a:bodyPr/>
          <a:lstStyle/>
          <a:p>
            <a:pPr eaLnBrk="1" hangingPunct="1">
              <a:lnSpc>
                <a:spcPct val="150000"/>
              </a:lnSpc>
            </a:pPr>
            <a:r>
              <a:rPr lang="zh-CN" altLang="en-US" sz="1600" b="1" dirty="0" smtClean="0"/>
              <a:t>检索结果：与该作者相关的数据</a:t>
            </a:r>
          </a:p>
          <a:p>
            <a:pPr lvl="3" eaLnBrk="1" hangingPunct="1">
              <a:lnSpc>
                <a:spcPct val="150000"/>
              </a:lnSpc>
            </a:pPr>
            <a:r>
              <a:rPr lang="zh-CN" altLang="en-US" sz="1600" b="1" dirty="0" smtClean="0"/>
              <a:t>该作者的文章</a:t>
            </a:r>
          </a:p>
          <a:p>
            <a:pPr lvl="3" eaLnBrk="1" hangingPunct="1">
              <a:lnSpc>
                <a:spcPct val="150000"/>
              </a:lnSpc>
            </a:pPr>
            <a:r>
              <a:rPr lang="en-US" altLang="zh-CN" sz="1600" b="1" dirty="0" smtClean="0"/>
              <a:t>Co-Authors</a:t>
            </a:r>
          </a:p>
          <a:p>
            <a:pPr lvl="3" eaLnBrk="1" hangingPunct="1">
              <a:lnSpc>
                <a:spcPct val="150000"/>
              </a:lnSpc>
            </a:pPr>
            <a:r>
              <a:rPr lang="en-US" altLang="zh-CN" sz="1600" b="1" dirty="0" smtClean="0"/>
              <a:t>Co-Authors</a:t>
            </a:r>
            <a:r>
              <a:rPr lang="zh-CN" altLang="en-US" sz="1600" b="1" dirty="0" smtClean="0"/>
              <a:t>之间的相互“合作者距离”</a:t>
            </a:r>
          </a:p>
          <a:p>
            <a:pPr lvl="1" eaLnBrk="1" hangingPunct="1">
              <a:lnSpc>
                <a:spcPct val="150000"/>
              </a:lnSpc>
            </a:pPr>
            <a:endParaRPr lang="en-US" altLang="zh-CN" sz="1600" b="1" dirty="0" smtClean="0"/>
          </a:p>
        </p:txBody>
      </p:sp>
      <p:sp>
        <p:nvSpPr>
          <p:cNvPr id="4" name="标题 1"/>
          <p:cNvSpPr>
            <a:spLocks noGrp="1"/>
          </p:cNvSpPr>
          <p:nvPr/>
        </p:nvSpPr>
        <p:spPr bwMode="auto">
          <a:xfrm>
            <a:off x="623473" y="3068960"/>
            <a:ext cx="10974229" cy="1143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eaLnBrk="1" fontAlgn="auto" hangingPunct="1">
              <a:spcAft>
                <a:spcPts val="0"/>
              </a:spcAft>
              <a:defRPr/>
            </a:pPr>
            <a:r>
              <a:rPr lang="zh-CN" altLang="en-US" sz="4000" dirty="0" smtClean="0">
                <a:solidFill>
                  <a:schemeClr val="bg1"/>
                </a:solidFill>
                <a:effectLst>
                  <a:outerShdw blurRad="38100" dist="38100" dir="2700000" algn="tl">
                    <a:srgbClr val="000000">
                      <a:alpha val="43137"/>
                    </a:srgbClr>
                  </a:outerShdw>
                </a:effectLst>
              </a:rPr>
              <a:t>对</a:t>
            </a:r>
            <a:r>
              <a:rPr lang="en-US" altLang="zh-CN" sz="4000" dirty="0" smtClean="0">
                <a:solidFill>
                  <a:schemeClr val="bg1"/>
                </a:solidFill>
                <a:effectLst>
                  <a:outerShdw blurRad="38100" dist="38100" dir="2700000" algn="tl">
                    <a:srgbClr val="000000">
                      <a:alpha val="43137"/>
                    </a:srgbClr>
                  </a:outerShdw>
                </a:effectLst>
              </a:rPr>
              <a:t>Author</a:t>
            </a:r>
            <a:r>
              <a:rPr lang="zh-CN" altLang="en-US" sz="4000" smtClean="0">
                <a:solidFill>
                  <a:schemeClr val="bg1"/>
                </a:solidFill>
                <a:effectLst>
                  <a:outerShdw blurRad="38100" dist="38100" dir="2700000" algn="tl">
                    <a:srgbClr val="000000">
                      <a:alpha val="43137"/>
                    </a:srgbClr>
                  </a:outerShdw>
                </a:effectLst>
              </a:rPr>
              <a:t>作者检</a:t>
            </a:r>
            <a:r>
              <a:rPr lang="zh-CN" altLang="en-US" sz="4000" dirty="0" smtClean="0">
                <a:solidFill>
                  <a:schemeClr val="bg1"/>
                </a:solidFill>
                <a:effectLst>
                  <a:outerShdw blurRad="38100" dist="38100" dir="2700000" algn="tl">
                    <a:srgbClr val="000000">
                      <a:alpha val="43137"/>
                    </a:srgbClr>
                  </a:outerShdw>
                </a:effectLst>
              </a:rPr>
              <a:t>索</a:t>
            </a:r>
            <a:endParaRPr lang="en-US" altLang="zh-CN" sz="400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内容占位符 16" descr="360截图20170215133431315.jpg"/>
          <p:cNvPicPr>
            <a:picLocks noGrp="1" noChangeAspect="1"/>
          </p:cNvPicPr>
          <p:nvPr>
            <p:ph idx="1"/>
          </p:nvPr>
        </p:nvPicPr>
        <p:blipFill>
          <a:blip r:embed="rId2" cstate="print"/>
          <a:stretch>
            <a:fillRect/>
          </a:stretch>
        </p:blipFill>
        <p:spPr>
          <a:xfrm>
            <a:off x="794" y="1"/>
            <a:ext cx="12193588" cy="6857999"/>
          </a:xfrm>
        </p:spPr>
      </p:pic>
      <p:sp>
        <p:nvSpPr>
          <p:cNvPr id="4" name="矩形 3"/>
          <p:cNvSpPr/>
          <p:nvPr/>
        </p:nvSpPr>
        <p:spPr>
          <a:xfrm>
            <a:off x="1047851" y="1357298"/>
            <a:ext cx="762105" cy="357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5144163" y="714356"/>
            <a:ext cx="3685205" cy="717769"/>
          </a:xfrm>
          <a:prstGeom prst="wedgeRoundRectCallout">
            <a:avLst>
              <a:gd name="adj1" fmla="val -81577"/>
              <a:gd name="adj2" fmla="val 126751"/>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334689" y="785794"/>
            <a:ext cx="3248872" cy="646331"/>
          </a:xfrm>
          <a:prstGeom prst="rect">
            <a:avLst/>
          </a:prstGeom>
          <a:noFill/>
        </p:spPr>
        <p:txBody>
          <a:bodyPr wrap="square" rtlCol="0">
            <a:spAutoFit/>
          </a:bodyPr>
          <a:lstStyle/>
          <a:p>
            <a:r>
              <a:rPr lang="zh-CN" altLang="en-US" sz="1600" b="1" dirty="0" smtClean="0"/>
              <a:t>注意：检索词</a:t>
            </a:r>
            <a:r>
              <a:rPr lang="en-US" altLang="zh-CN" sz="1600" b="1" dirty="0" smtClean="0"/>
              <a:t>Hua</a:t>
            </a:r>
            <a:r>
              <a:rPr lang="zh-CN" altLang="en-US" sz="1600" b="1" dirty="0" smtClean="0"/>
              <a:t>可以作为姓，也可以作为名进行检索</a:t>
            </a:r>
            <a:r>
              <a:rPr lang="zh-CN" altLang="en-US" sz="2000" dirty="0" smtClean="0"/>
              <a:t>。</a:t>
            </a:r>
            <a:endParaRPr lang="zh-CN" altLang="en-US" sz="2000"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677" y="2365311"/>
            <a:ext cx="1399592" cy="1399592"/>
          </a:xfrm>
          <a:prstGeom prst="rect">
            <a:avLst/>
          </a:prstGeom>
          <a:no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6933" b="1" dirty="0">
                <a:solidFill>
                  <a:schemeClr val="bg1">
                    <a:lumMod val="95000"/>
                  </a:schemeClr>
                </a:solidFill>
              </a:rPr>
              <a:t>01</a:t>
            </a:r>
            <a:endParaRPr kumimoji="1" lang="zh-CN" altLang="en-US" sz="6933" b="1" dirty="0">
              <a:solidFill>
                <a:schemeClr val="bg1">
                  <a:lumMod val="95000"/>
                </a:schemeClr>
              </a:solidFill>
            </a:endParaRPr>
          </a:p>
        </p:txBody>
      </p:sp>
      <p:sp>
        <p:nvSpPr>
          <p:cNvPr id="4" name="矩形 3"/>
          <p:cNvSpPr/>
          <p:nvPr/>
        </p:nvSpPr>
        <p:spPr>
          <a:xfrm>
            <a:off x="4056180" y="2365311"/>
            <a:ext cx="4224233" cy="769441"/>
          </a:xfrm>
          <a:prstGeom prst="rect">
            <a:avLst/>
          </a:prstGeom>
        </p:spPr>
        <p:txBody>
          <a:bodyPr wrap="none">
            <a:spAutoFit/>
          </a:bodyPr>
          <a:lstStyle/>
          <a:p>
            <a:r>
              <a:rPr kumimoji="1" lang="en-US" altLang="zh-CN" sz="4400" b="1" dirty="0" smtClean="0">
                <a:solidFill>
                  <a:schemeClr val="bg1"/>
                </a:solidFill>
              </a:rPr>
              <a:t>AMS</a:t>
            </a:r>
            <a:r>
              <a:rPr kumimoji="1" lang="zh-CN" altLang="en-US" sz="4400" b="1" dirty="0" smtClean="0">
                <a:solidFill>
                  <a:schemeClr val="bg1"/>
                </a:solidFill>
              </a:rPr>
              <a:t>出版物介绍</a:t>
            </a:r>
            <a:endParaRPr kumimoji="1" lang="zh-CN" altLang="en-US" sz="4400" b="1" dirty="0">
              <a:solidFill>
                <a:schemeClr val="bg1"/>
              </a:solidFill>
            </a:endParaRPr>
          </a:p>
        </p:txBody>
      </p:sp>
      <p:sp>
        <p:nvSpPr>
          <p:cNvPr id="5" name="矩形 4"/>
          <p:cNvSpPr/>
          <p:nvPr/>
        </p:nvSpPr>
        <p:spPr>
          <a:xfrm>
            <a:off x="4056178" y="3118572"/>
            <a:ext cx="8137409" cy="372410"/>
          </a:xfrm>
          <a:prstGeom prst="rect">
            <a:avLst/>
          </a:prstGeom>
        </p:spPr>
        <p:txBody>
          <a:bodyPr wrap="square">
            <a:spAutoFit/>
          </a:bodyPr>
          <a:lstStyle/>
          <a:p>
            <a:pPr>
              <a:lnSpc>
                <a:spcPct val="130000"/>
              </a:lnSpc>
            </a:pPr>
            <a:r>
              <a:rPr lang="zh-CN" altLang="en-US" sz="1400" dirty="0" smtClean="0">
                <a:solidFill>
                  <a:schemeClr val="bg1"/>
                </a:solidFill>
              </a:rPr>
              <a:t>涉及学科：</a:t>
            </a:r>
            <a:r>
              <a:rPr lang="zh-CN" altLang="zh-CN" sz="1400" dirty="0" smtClean="0">
                <a:solidFill>
                  <a:schemeClr val="bg1"/>
                </a:solidFill>
              </a:rPr>
              <a:t>数学及统计学、工程学、物理学、经济学、生物学、运筹学、计算机科学</a:t>
            </a:r>
            <a:r>
              <a:rPr lang="zh-CN" altLang="en-US" sz="1400" dirty="0" smtClean="0">
                <a:solidFill>
                  <a:schemeClr val="bg1"/>
                </a:solidFill>
              </a:rPr>
              <a:t>等</a:t>
            </a:r>
            <a:endParaRPr lang="en-US" altLang="zh-CN" sz="1400" dirty="0">
              <a:solidFill>
                <a:schemeClr val="bg1"/>
              </a:solidFill>
            </a:endParaRPr>
          </a:p>
        </p:txBody>
      </p:sp>
    </p:spTree>
    <p:extLst>
      <p:ext uri="{BB962C8B-B14F-4D97-AF65-F5344CB8AC3E}">
        <p14:creationId xmlns="" xmlns:p14="http://schemas.microsoft.com/office/powerpoint/2010/main" val="315235992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jpg"/>
          <p:cNvPicPr>
            <a:picLocks noChangeAspect="1"/>
          </p:cNvPicPr>
          <p:nvPr/>
        </p:nvPicPr>
        <p:blipFill>
          <a:blip r:embed="rId2" cstate="print"/>
          <a:stretch>
            <a:fillRect/>
          </a:stretch>
        </p:blipFill>
        <p:spPr>
          <a:xfrm>
            <a:off x="0" y="0"/>
            <a:ext cx="12193588" cy="6858000"/>
          </a:xfrm>
          <a:prstGeom prst="rect">
            <a:avLst/>
          </a:prstGeom>
        </p:spPr>
      </p:pic>
      <p:sp>
        <p:nvSpPr>
          <p:cNvPr id="3" name="矩形 2"/>
          <p:cNvSpPr/>
          <p:nvPr/>
        </p:nvSpPr>
        <p:spPr>
          <a:xfrm>
            <a:off x="2476797" y="1928802"/>
            <a:ext cx="1333683" cy="5000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标注 3"/>
          <p:cNvSpPr/>
          <p:nvPr/>
        </p:nvSpPr>
        <p:spPr>
          <a:xfrm>
            <a:off x="2381534" y="548680"/>
            <a:ext cx="2370935" cy="576064"/>
          </a:xfrm>
          <a:prstGeom prst="wedgeRoundRectCallout">
            <a:avLst>
              <a:gd name="adj1" fmla="val -53788"/>
              <a:gd name="adj2" fmla="val 89591"/>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476797" y="714357"/>
            <a:ext cx="2275672" cy="338554"/>
          </a:xfrm>
          <a:prstGeom prst="rect">
            <a:avLst/>
          </a:prstGeom>
          <a:noFill/>
        </p:spPr>
        <p:txBody>
          <a:bodyPr wrap="square" rtlCol="0">
            <a:spAutoFit/>
          </a:bodyPr>
          <a:lstStyle/>
          <a:p>
            <a:r>
              <a:rPr lang="zh-CN" altLang="en-US" sz="1600" b="1" dirty="0" smtClean="0"/>
              <a:t>按引用次数排序</a:t>
            </a:r>
            <a:endParaRPr lang="zh-CN" altLang="en-US" sz="16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C:\Documents and Settings\Administrator\Application Data\Tencent\Users\476588387\QQ\WinTemp\RichOle\O[ZRI7@HCBQ$UB@MRLXN~DM.jpg"/>
          <p:cNvPicPr>
            <a:picLocks noChangeAspect="1" noChangeArrowheads="1"/>
          </p:cNvPicPr>
          <p:nvPr/>
        </p:nvPicPr>
        <p:blipFill>
          <a:blip r:embed="rId2" cstate="print"/>
          <a:srcRect/>
          <a:stretch>
            <a:fillRect/>
          </a:stretch>
        </p:blipFill>
        <p:spPr bwMode="auto">
          <a:xfrm>
            <a:off x="171474" y="404813"/>
            <a:ext cx="11926853" cy="6096000"/>
          </a:xfrm>
          <a:prstGeom prst="rect">
            <a:avLst/>
          </a:prstGeom>
          <a:noFill/>
          <a:ln w="9525">
            <a:noFill/>
            <a:miter lim="800000"/>
            <a:headEnd/>
            <a:tailEnd/>
          </a:ln>
        </p:spPr>
      </p:pic>
      <p:sp>
        <p:nvSpPr>
          <p:cNvPr id="4" name="矩形 3"/>
          <p:cNvSpPr/>
          <p:nvPr/>
        </p:nvSpPr>
        <p:spPr>
          <a:xfrm>
            <a:off x="4477334" y="1785938"/>
            <a:ext cx="3143659" cy="5000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8133" name="Picture 5" descr="C:\Documents and Settings\Administrator\Application Data\Tencent\Users\476588387\QQ\WinTemp\RichOle\O%FIMXOLG@`BKBH7Y[L{(CK.jpg"/>
          <p:cNvPicPr>
            <a:picLocks noChangeAspect="1" noChangeArrowheads="1"/>
          </p:cNvPicPr>
          <p:nvPr/>
        </p:nvPicPr>
        <p:blipFill>
          <a:blip r:embed="rId3" cstate="print"/>
          <a:srcRect/>
          <a:stretch>
            <a:fillRect/>
          </a:stretch>
        </p:blipFill>
        <p:spPr bwMode="auto">
          <a:xfrm>
            <a:off x="8017258" y="1124744"/>
            <a:ext cx="2426016" cy="3429000"/>
          </a:xfrm>
          <a:prstGeom prst="rect">
            <a:avLst/>
          </a:prstGeom>
          <a:noFill/>
          <a:ln w="50800">
            <a:solidFill>
              <a:srgbClr val="FF0000"/>
            </a:solidFill>
            <a:miter lim="800000"/>
            <a:headEnd/>
            <a:tailEnd/>
          </a:ln>
        </p:spPr>
      </p:pic>
      <p:sp>
        <p:nvSpPr>
          <p:cNvPr id="6" name="矩形 5"/>
          <p:cNvSpPr/>
          <p:nvPr/>
        </p:nvSpPr>
        <p:spPr>
          <a:xfrm>
            <a:off x="4763121" y="4000501"/>
            <a:ext cx="285788" cy="21431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1524199" y="5429250"/>
            <a:ext cx="3905759" cy="2857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1524199" y="5715000"/>
            <a:ext cx="3905759" cy="2857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49238" y="681038"/>
            <a:ext cx="11695112" cy="5495925"/>
          </a:xfrm>
          <a:prstGeom prst="rect">
            <a:avLst/>
          </a:prstGeom>
          <a:noFill/>
          <a:ln w="9525">
            <a:noFill/>
            <a:miter lim="800000"/>
            <a:headEnd/>
            <a:tailEnd/>
          </a:ln>
        </p:spPr>
      </p:pic>
      <p:pic>
        <p:nvPicPr>
          <p:cNvPr id="8195" name="Picture 3"/>
          <p:cNvPicPr>
            <a:picLocks noChangeAspect="1" noChangeArrowheads="1"/>
          </p:cNvPicPr>
          <p:nvPr/>
        </p:nvPicPr>
        <p:blipFill>
          <a:blip r:embed="rId3"/>
          <a:srcRect/>
          <a:stretch>
            <a:fillRect/>
          </a:stretch>
        </p:blipFill>
        <p:spPr bwMode="auto">
          <a:xfrm>
            <a:off x="344488" y="9525"/>
            <a:ext cx="11504612" cy="6837363"/>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2137456" y="-231415"/>
            <a:ext cx="7920264" cy="7301780"/>
          </a:xfrm>
          <a:prstGeom prst="rect">
            <a:avLst/>
          </a:prstGeom>
          <a:noFill/>
          <a:ln w="9525">
            <a:noFill/>
            <a:miter lim="800000"/>
            <a:headEnd/>
            <a:tailEnd/>
          </a:ln>
        </p:spPr>
      </p:pic>
      <p:sp>
        <p:nvSpPr>
          <p:cNvPr id="6" name="TextBox 5"/>
          <p:cNvSpPr txBox="1"/>
          <p:nvPr/>
        </p:nvSpPr>
        <p:spPr>
          <a:xfrm>
            <a:off x="7158502" y="2482506"/>
            <a:ext cx="2133600" cy="707886"/>
          </a:xfrm>
          <a:prstGeom prst="rect">
            <a:avLst/>
          </a:prstGeom>
          <a:noFill/>
        </p:spPr>
        <p:txBody>
          <a:bodyPr wrap="square" rtlCol="0">
            <a:spAutoFit/>
          </a:bodyPr>
          <a:lstStyle/>
          <a:p>
            <a:pPr algn="ctr"/>
            <a:r>
              <a:rPr lang="zh-CN" altLang="en-US" sz="2000" dirty="0" smtClean="0">
                <a:solidFill>
                  <a:srgbClr val="FF0000"/>
                </a:solidFill>
              </a:rPr>
              <a:t>字体大小，</a:t>
            </a:r>
            <a:endParaRPr lang="en-US" altLang="zh-CN" sz="2000" dirty="0" smtClean="0">
              <a:solidFill>
                <a:srgbClr val="FF0000"/>
              </a:solidFill>
            </a:endParaRPr>
          </a:p>
          <a:p>
            <a:pPr algn="ctr"/>
            <a:r>
              <a:rPr lang="zh-CN" altLang="en-US" sz="2000" smtClean="0">
                <a:solidFill>
                  <a:srgbClr val="FF0000"/>
                </a:solidFill>
              </a:rPr>
              <a:t>反映频次</a:t>
            </a:r>
            <a:endParaRPr lang="zh-CN" altLang="en-US" sz="2000" dirty="0">
              <a:solidFill>
                <a:srgbClr val="FF0000"/>
              </a:solidFill>
            </a:endParaRPr>
          </a:p>
        </p:txBody>
      </p:sp>
      <p:sp>
        <p:nvSpPr>
          <p:cNvPr id="7" name="TextBox 6"/>
          <p:cNvSpPr txBox="1"/>
          <p:nvPr/>
        </p:nvSpPr>
        <p:spPr>
          <a:xfrm>
            <a:off x="4064000" y="6200745"/>
            <a:ext cx="4455886" cy="400110"/>
          </a:xfrm>
          <a:prstGeom prst="rect">
            <a:avLst/>
          </a:prstGeom>
          <a:noFill/>
        </p:spPr>
        <p:txBody>
          <a:bodyPr wrap="square" rtlCol="0">
            <a:spAutoFit/>
          </a:bodyPr>
          <a:lstStyle/>
          <a:p>
            <a:r>
              <a:rPr lang="en-US" altLang="zh-CN" sz="2000" dirty="0" smtClean="0">
                <a:solidFill>
                  <a:srgbClr val="FF0000"/>
                </a:solidFill>
              </a:rPr>
              <a:t>PRIMAYR CLASS: 34; </a:t>
            </a:r>
            <a:r>
              <a:rPr lang="zh-CN" altLang="en-US" sz="2000" dirty="0" smtClean="0">
                <a:solidFill>
                  <a:srgbClr val="FF0000"/>
                </a:solidFill>
              </a:rPr>
              <a:t>频次</a:t>
            </a:r>
            <a:r>
              <a:rPr lang="en-US" altLang="zh-CN" sz="2000" dirty="0" smtClean="0">
                <a:solidFill>
                  <a:srgbClr val="FF0000"/>
                </a:solidFill>
              </a:rPr>
              <a:t>10</a:t>
            </a:r>
            <a:endParaRPr lang="zh-CN" altLang="en-US" sz="20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8"/>
          <p:cNvSpPr txBox="1">
            <a:spLocks/>
          </p:cNvSpPr>
          <p:nvPr/>
        </p:nvSpPr>
        <p:spPr bwMode="auto">
          <a:xfrm>
            <a:off x="372582" y="1951039"/>
            <a:ext cx="11537336" cy="472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只要您的有共同署名的文章被</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收录过</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您就可能会有</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Erdős</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number</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Erdős</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number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的算法为通过</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N</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次合著关系与</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Erdos,Paul</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教授实现关联</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				</a:t>
            </a:r>
            <a:r>
              <a:rPr lang="en-US" altLang="zh-CN"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Why </a:t>
            </a:r>
            <a:r>
              <a:rPr lang="en-US" altLang="zh-CN" sz="4400"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Erdős,Paul</a:t>
            </a:r>
            <a:r>
              <a:rPr lang="zh-CN" altLang="en-US"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endParaRPr lang="zh-CN" altLang="en-US" sz="1600" dirty="0">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59395" name="文本框 2"/>
          <p:cNvSpPr txBox="1">
            <a:spLocks noChangeArrowheads="1"/>
          </p:cNvSpPr>
          <p:nvPr/>
        </p:nvSpPr>
        <p:spPr bwMode="auto">
          <a:xfrm>
            <a:off x="0" y="993775"/>
            <a:ext cx="122825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最有趣的功能：</a:t>
            </a: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The Erdős number </a:t>
            </a:r>
          </a:p>
        </p:txBody>
      </p:sp>
      <p:sp>
        <p:nvSpPr>
          <p:cNvPr id="5"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合作者距离</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64218" y="923502"/>
            <a:ext cx="9791266" cy="5652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矩形 2"/>
          <p:cNvSpPr/>
          <p:nvPr/>
        </p:nvSpPr>
        <p:spPr>
          <a:xfrm>
            <a:off x="6617562" y="2228850"/>
            <a:ext cx="596978" cy="190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3"/>
          <p:cNvSpPr/>
          <p:nvPr/>
        </p:nvSpPr>
        <p:spPr>
          <a:xfrm>
            <a:off x="6617562" y="2476500"/>
            <a:ext cx="596978" cy="190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合作者距离</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610473" y="1970088"/>
            <a:ext cx="10974229" cy="390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1">
              <a:lnSpc>
                <a:spcPct val="200000"/>
              </a:lnSpc>
              <a:spcBef>
                <a:spcPct val="20000"/>
              </a:spcBef>
              <a:buFontTx/>
              <a:buNone/>
            </a:pPr>
            <a:r>
              <a:rPr lang="en-US" altLang="zh-CN" sz="2000" b="1" dirty="0" err="1" smtClean="0">
                <a:latin typeface="Adobe 黑体 Std R" panose="020B0400000000000000" pitchFamily="34" charset="-122"/>
                <a:ea typeface="Adobe 黑体 Std R" panose="020B0400000000000000" pitchFamily="34" charset="-122"/>
              </a:rPr>
              <a:t>Erdos,Paul</a:t>
            </a:r>
            <a:r>
              <a:rPr lang="zh-CN" altLang="en-US" sz="2000" b="1" dirty="0">
                <a:latin typeface="Adobe 黑体 Std R" panose="020B0400000000000000" pitchFamily="34" charset="-122"/>
                <a:ea typeface="Adobe 黑体 Std R" panose="020B0400000000000000" pitchFamily="34" charset="-122"/>
              </a:rPr>
              <a:t>一生共发表了</a:t>
            </a:r>
            <a:r>
              <a:rPr lang="en-US" altLang="zh-CN" sz="2000" b="1" dirty="0">
                <a:latin typeface="Adobe 黑体 Std R" panose="020B0400000000000000" pitchFamily="34" charset="-122"/>
                <a:ea typeface="Adobe 黑体 Std R" panose="020B0400000000000000" pitchFamily="34" charset="-122"/>
              </a:rPr>
              <a:t>1640+</a:t>
            </a:r>
            <a:r>
              <a:rPr lang="zh-CN" altLang="en-US" sz="2000" b="1" dirty="0">
                <a:latin typeface="Adobe 黑体 Std R" panose="020B0400000000000000" pitchFamily="34" charset="-122"/>
                <a:ea typeface="Adobe 黑体 Std R" panose="020B0400000000000000" pitchFamily="34" charset="-122"/>
              </a:rPr>
              <a:t>篇文献，在数学领域拥有最多的合著者（</a:t>
            </a:r>
            <a:r>
              <a:rPr lang="en-US" altLang="zh-CN" sz="2000" b="1" dirty="0">
                <a:latin typeface="Adobe 黑体 Std R" panose="020B0400000000000000" pitchFamily="34" charset="-122"/>
                <a:ea typeface="Adobe 黑体 Std R" panose="020B0400000000000000" pitchFamily="34" charset="-122"/>
              </a:rPr>
              <a:t>500+</a:t>
            </a:r>
            <a:r>
              <a:rPr lang="zh-CN" altLang="en-US" sz="2000" b="1" dirty="0">
                <a:latin typeface="Adobe 黑体 Std R" panose="020B0400000000000000" pitchFamily="34" charset="-122"/>
                <a:ea typeface="Adobe 黑体 Std R" panose="020B0400000000000000" pitchFamily="34" charset="-122"/>
              </a:rPr>
              <a:t>），在数学的多个研究领域以及与全球多个国家的近千位学者均有合著。</a:t>
            </a:r>
            <a:endParaRPr lang="en-US" altLang="zh-CN" sz="2000" b="1" dirty="0">
              <a:latin typeface="Adobe 黑体 Std R" panose="020B0400000000000000" pitchFamily="34" charset="-122"/>
              <a:ea typeface="Adobe 黑体 Std R" panose="020B0400000000000000" pitchFamily="34" charset="-122"/>
            </a:endParaRPr>
          </a:p>
          <a:p>
            <a:pPr marL="0" lvl="1">
              <a:lnSpc>
                <a:spcPct val="200000"/>
              </a:lnSpc>
              <a:spcBef>
                <a:spcPct val="20000"/>
              </a:spcBef>
              <a:buFontTx/>
              <a:buNone/>
            </a:pPr>
            <a:r>
              <a:rPr lang="zh-CN" altLang="en-US" sz="2000" b="1" dirty="0" smtClean="0">
                <a:latin typeface="Adobe 黑体 Std R" panose="020B0400000000000000" pitchFamily="34" charset="-122"/>
                <a:ea typeface="Adobe 黑体 Std R" panose="020B0400000000000000" pitchFamily="34" charset="-122"/>
              </a:rPr>
              <a:t>实现</a:t>
            </a:r>
            <a:r>
              <a:rPr lang="zh-CN" altLang="en-US" sz="2000" b="1" dirty="0">
                <a:latin typeface="Adobe 黑体 Std R" panose="020B0400000000000000" pitchFamily="34" charset="-122"/>
                <a:ea typeface="Adobe 黑体 Std R" panose="020B0400000000000000" pitchFamily="34" charset="-122"/>
              </a:rPr>
              <a:t>这一功能的基础是</a:t>
            </a:r>
            <a:r>
              <a:rPr lang="en-US" altLang="zh-CN" sz="2000" b="1" dirty="0">
                <a:latin typeface="Adobe 黑体 Std R" panose="020B0400000000000000" pitchFamily="34" charset="-122"/>
                <a:ea typeface="Adobe 黑体 Std R" panose="020B0400000000000000" pitchFamily="34" charset="-122"/>
              </a:rPr>
              <a:t>AMS</a:t>
            </a:r>
            <a:r>
              <a:rPr lang="zh-CN" altLang="en-US" sz="2000" b="1" dirty="0">
                <a:latin typeface="Adobe 黑体 Std R" panose="020B0400000000000000" pitchFamily="34" charset="-122"/>
                <a:ea typeface="Adobe 黑体 Std R" panose="020B0400000000000000" pitchFamily="34" charset="-122"/>
              </a:rPr>
              <a:t>对收录作者分配了唯一的</a:t>
            </a:r>
            <a:r>
              <a:rPr lang="en-US" altLang="zh-CN" sz="2000" b="1" dirty="0">
                <a:latin typeface="Adobe 黑体 Std R" panose="020B0400000000000000" pitchFamily="34" charset="-122"/>
                <a:ea typeface="Adobe 黑体 Std R" panose="020B0400000000000000" pitchFamily="34" charset="-122"/>
              </a:rPr>
              <a:t>MRID</a:t>
            </a:r>
            <a:r>
              <a:rPr lang="zh-CN" altLang="en-US" sz="2000" b="1" dirty="0">
                <a:latin typeface="Adobe 黑体 Std R" panose="020B0400000000000000" pitchFamily="34" charset="-122"/>
                <a:ea typeface="Adobe 黑体 Std R" panose="020B0400000000000000" pitchFamily="34" charset="-122"/>
              </a:rPr>
              <a:t>，该</a:t>
            </a:r>
            <a:r>
              <a:rPr lang="en-US" altLang="zh-CN" sz="2000" b="1" dirty="0">
                <a:latin typeface="Adobe 黑体 Std R" panose="020B0400000000000000" pitchFamily="34" charset="-122"/>
                <a:ea typeface="Adobe 黑体 Std R" panose="020B0400000000000000" pitchFamily="34" charset="-122"/>
              </a:rPr>
              <a:t>ID</a:t>
            </a:r>
            <a:r>
              <a:rPr lang="zh-CN" altLang="en-US" sz="2000" b="1" dirty="0">
                <a:latin typeface="Adobe 黑体 Std R" panose="020B0400000000000000" pitchFamily="34" charset="-122"/>
                <a:ea typeface="Adobe 黑体 Std R" panose="020B0400000000000000" pitchFamily="34" charset="-122"/>
              </a:rPr>
              <a:t>会永远伴随作者，无论是更改了工作单位，还是更改了姓名写法，基本都会关联到该唯一</a:t>
            </a:r>
            <a:r>
              <a:rPr lang="en-US" altLang="zh-CN" sz="2000" b="1" dirty="0">
                <a:latin typeface="Adobe 黑体 Std R" panose="020B0400000000000000" pitchFamily="34" charset="-122"/>
                <a:ea typeface="Adobe 黑体 Std R" panose="020B0400000000000000" pitchFamily="34" charset="-122"/>
              </a:rPr>
              <a:t>ID</a:t>
            </a:r>
            <a:r>
              <a:rPr lang="zh-CN" altLang="en-US" sz="2000" b="1" dirty="0">
                <a:latin typeface="Adobe 黑体 Std R" panose="020B0400000000000000" pitchFamily="34" charset="-122"/>
                <a:ea typeface="Adobe 黑体 Std R" panose="020B0400000000000000" pitchFamily="34" charset="-122"/>
              </a:rPr>
              <a:t>。</a:t>
            </a:r>
            <a:endParaRPr lang="en-US" altLang="zh-CN" sz="2000" b="1" dirty="0">
              <a:latin typeface="Adobe 黑体 Std R" panose="020B0400000000000000" pitchFamily="34" charset="-122"/>
              <a:ea typeface="Adobe 黑体 Std R" panose="020B0400000000000000" pitchFamily="34" charset="-122"/>
            </a:endParaRPr>
          </a:p>
          <a:p>
            <a:pPr marL="0" lvl="1">
              <a:lnSpc>
                <a:spcPct val="200000"/>
              </a:lnSpc>
              <a:spcBef>
                <a:spcPct val="20000"/>
              </a:spcBef>
              <a:buFontTx/>
              <a:buNone/>
            </a:pPr>
            <a:r>
              <a:rPr lang="zh-CN" altLang="en-US" sz="2000" b="1" dirty="0" smtClean="0">
                <a:latin typeface="Adobe 黑体 Std R" panose="020B0400000000000000" pitchFamily="34" charset="-122"/>
                <a:ea typeface="Adobe 黑体 Std R" panose="020B0400000000000000" pitchFamily="34" charset="-122"/>
              </a:rPr>
              <a:t>使用</a:t>
            </a:r>
            <a:r>
              <a:rPr lang="zh-CN" altLang="en-US" sz="2000" b="1" dirty="0">
                <a:latin typeface="Adobe 黑体 Std R" panose="020B0400000000000000" pitchFamily="34" charset="-122"/>
                <a:ea typeface="Adobe 黑体 Std R" panose="020B0400000000000000" pitchFamily="34" charset="-122"/>
              </a:rPr>
              <a:t>入口：进入</a:t>
            </a:r>
            <a:r>
              <a:rPr lang="en-US" altLang="zh-CN" sz="2000" b="1" dirty="0">
                <a:latin typeface="Adobe 黑体 Std R" panose="020B0400000000000000" pitchFamily="34" charset="-122"/>
                <a:ea typeface="Adobe 黑体 Std R" panose="020B0400000000000000" pitchFamily="34" charset="-122"/>
              </a:rPr>
              <a:t>MathSciNet</a:t>
            </a:r>
            <a:r>
              <a:rPr lang="zh-CN" altLang="en-US" sz="2000" b="1" dirty="0">
                <a:latin typeface="Adobe 黑体 Std R" panose="020B0400000000000000" pitchFamily="34" charset="-122"/>
                <a:ea typeface="Adobe 黑体 Std R" panose="020B0400000000000000" pitchFamily="34" charset="-122"/>
              </a:rPr>
              <a:t>数据库，点击右上角“</a:t>
            </a:r>
            <a:r>
              <a:rPr lang="zh-CN" altLang="en-US" sz="2000" b="1" dirty="0">
                <a:solidFill>
                  <a:srgbClr val="FF0000"/>
                </a:solidFill>
                <a:latin typeface="Adobe 黑体 Std R" panose="020B0400000000000000" pitchFamily="34" charset="-122"/>
                <a:ea typeface="Adobe 黑体 Std R" panose="020B0400000000000000" pitchFamily="34" charset="-122"/>
              </a:rPr>
              <a:t>免费工具箱</a:t>
            </a:r>
            <a:r>
              <a:rPr lang="en-US" altLang="zh-CN" sz="2000" b="1" dirty="0">
                <a:solidFill>
                  <a:srgbClr val="FF0000"/>
                </a:solidFill>
                <a:latin typeface="Adobe 黑体 Std R" panose="020B0400000000000000" pitchFamily="34" charset="-122"/>
                <a:ea typeface="Adobe 黑体 Std R" panose="020B0400000000000000" pitchFamily="34" charset="-122"/>
              </a:rPr>
              <a:t>/Free Tools</a:t>
            </a:r>
            <a:r>
              <a:rPr lang="zh-CN" altLang="en-US" sz="2000" b="1" dirty="0">
                <a:solidFill>
                  <a:srgbClr val="FF0000"/>
                </a:solidFill>
                <a:latin typeface="Adobe 黑体 Std R" panose="020B0400000000000000" pitchFamily="34" charset="-122"/>
                <a:ea typeface="Adobe 黑体 Std R" panose="020B0400000000000000" pitchFamily="34" charset="-122"/>
              </a:rPr>
              <a:t>”</a:t>
            </a:r>
            <a:r>
              <a:rPr lang="zh-CN" altLang="en-US" sz="2000" b="1" dirty="0">
                <a:latin typeface="Adobe 黑体 Std R" panose="020B0400000000000000" pitchFamily="34" charset="-122"/>
                <a:ea typeface="Adobe 黑体 Std R" panose="020B0400000000000000" pitchFamily="34" charset="-122"/>
              </a:rPr>
              <a:t>，点击“</a:t>
            </a:r>
            <a:r>
              <a:rPr lang="zh-CN" altLang="en-US" sz="2000" b="1" dirty="0" smtClean="0">
                <a:solidFill>
                  <a:srgbClr val="FF0000"/>
                </a:solidFill>
                <a:latin typeface="Adobe 黑体 Std R" panose="020B0400000000000000" pitchFamily="34" charset="-122"/>
                <a:ea typeface="Adobe 黑体 Std R" panose="020B0400000000000000" pitchFamily="34" charset="-122"/>
              </a:rPr>
              <a:t>合作者距离</a:t>
            </a:r>
            <a:r>
              <a:rPr lang="en-US" altLang="zh-CN" sz="2000" b="1" dirty="0">
                <a:solidFill>
                  <a:srgbClr val="FF0000"/>
                </a:solidFill>
                <a:latin typeface="Adobe 黑体 Std R" panose="020B0400000000000000" pitchFamily="34" charset="-122"/>
                <a:ea typeface="Adobe 黑体 Std R" panose="020B0400000000000000" pitchFamily="34" charset="-122"/>
              </a:rPr>
              <a:t>/Collaboration Distance</a:t>
            </a:r>
            <a:r>
              <a:rPr lang="en-US" altLang="zh-CN" sz="2000" b="1" dirty="0">
                <a:latin typeface="Adobe 黑体 Std R" panose="020B0400000000000000" pitchFamily="34" charset="-122"/>
                <a:ea typeface="Adobe 黑体 Std R" panose="020B0400000000000000" pitchFamily="34" charset="-122"/>
              </a:rPr>
              <a:t> </a:t>
            </a:r>
            <a:r>
              <a:rPr lang="zh-CN" altLang="en-US" sz="2000" b="1" dirty="0">
                <a:latin typeface="Adobe 黑体 Std R" panose="020B0400000000000000" pitchFamily="34" charset="-122"/>
                <a:ea typeface="Adobe 黑体 Std R" panose="020B0400000000000000" pitchFamily="34" charset="-122"/>
              </a:rPr>
              <a:t>”，输入作者姓名即可查</a:t>
            </a:r>
            <a:r>
              <a:rPr lang="zh-CN" altLang="en-US" sz="2000" b="1">
                <a:latin typeface="Adobe 黑体 Std R" panose="020B0400000000000000" pitchFamily="34" charset="-122"/>
                <a:ea typeface="Adobe 黑体 Std R" panose="020B0400000000000000" pitchFamily="34" charset="-122"/>
              </a:rPr>
              <a:t>询</a:t>
            </a:r>
            <a:r>
              <a:rPr lang="zh-CN" altLang="en-US" sz="2000" b="1" smtClean="0">
                <a:latin typeface="Adobe 黑体 Std R" panose="020B0400000000000000" pitchFamily="34" charset="-122"/>
                <a:ea typeface="Adobe 黑体 Std R" panose="020B0400000000000000" pitchFamily="34" charset="-122"/>
              </a:rPr>
              <a:t>。</a:t>
            </a:r>
            <a:endParaRPr lang="en-US" altLang="zh-CN" sz="1800" dirty="0" smtClean="0">
              <a:latin typeface="Adobe 黑体 Std R" panose="020B0400000000000000" pitchFamily="34" charset="-122"/>
              <a:ea typeface="Adobe 黑体 Std R" panose="020B0400000000000000" pitchFamily="34" charset="-122"/>
              <a:cs typeface="Times New Roman" panose="02020603050405020304" pitchFamily="18" charset="0"/>
            </a:endParaRPr>
          </a:p>
        </p:txBody>
      </p:sp>
      <p:sp>
        <p:nvSpPr>
          <p:cNvPr id="61443" name="文本框 2"/>
          <p:cNvSpPr txBox="1">
            <a:spLocks noChangeArrowheads="1"/>
          </p:cNvSpPr>
          <p:nvPr/>
        </p:nvSpPr>
        <p:spPr bwMode="auto">
          <a:xfrm>
            <a:off x="0" y="993775"/>
            <a:ext cx="12282500" cy="742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endParaRPr lang="en-US" altLang="zh-CN" sz="3200" dirty="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5"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合作者距离</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740228"/>
            <a:ext cx="11990388" cy="5010150"/>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2120900" y="2128838"/>
            <a:ext cx="7951788" cy="26003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txBox="1">
            <a:spLocks/>
          </p:cNvSpPr>
          <p:nvPr/>
        </p:nvSpPr>
        <p:spPr bwMode="auto">
          <a:xfrm>
            <a:off x="-426413" y="4625249"/>
            <a:ext cx="12422218"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endPar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11"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合作者距离</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p:cNvSpPr/>
          <p:nvPr/>
        </p:nvSpPr>
        <p:spPr>
          <a:xfrm>
            <a:off x="610473" y="2457451"/>
            <a:ext cx="10974229" cy="2000548"/>
          </a:xfrm>
          <a:prstGeom prst="rect">
            <a:avLst/>
          </a:prstGeom>
        </p:spPr>
        <p:txBody>
          <a:bodyPr wrap="square">
            <a:spAutoFit/>
          </a:bodyPr>
          <a:lstStyle/>
          <a:p>
            <a:pPr marL="0" lvl="1">
              <a:lnSpc>
                <a:spcPct val="200000"/>
              </a:lnSpc>
              <a:spcBef>
                <a:spcPct val="20000"/>
              </a:spcBef>
            </a:pPr>
            <a:r>
              <a:rPr lang="zh-CN" altLang="en-US" sz="2000" b="1" dirty="0" smtClean="0"/>
              <a:t>根据研究人员的统计，数学科研人员的平均</a:t>
            </a:r>
            <a:r>
              <a:rPr lang="en-US" altLang="zh-CN" sz="2000" b="1" dirty="0" err="1" smtClean="0"/>
              <a:t>Erdos</a:t>
            </a:r>
            <a:r>
              <a:rPr lang="en-US" altLang="zh-CN" sz="2000" b="1" dirty="0" smtClean="0"/>
              <a:t> Number</a:t>
            </a:r>
            <a:r>
              <a:rPr lang="zh-CN" altLang="en-US" sz="2000" b="1" dirty="0" smtClean="0"/>
              <a:t>为</a:t>
            </a:r>
            <a:r>
              <a:rPr lang="en-US" altLang="zh-CN" sz="2000" b="1" dirty="0" smtClean="0"/>
              <a:t>5</a:t>
            </a:r>
            <a:r>
              <a:rPr lang="zh-CN" altLang="en-US" sz="2000" b="1" dirty="0" smtClean="0"/>
              <a:t>，著名数学家往往该值较低。较早时期的数学家该值往往较高。</a:t>
            </a:r>
            <a:r>
              <a:rPr lang="en-US" altLang="zh-CN" sz="2000" b="1" dirty="0" smtClean="0"/>
              <a:t>	</a:t>
            </a:r>
          </a:p>
          <a:p>
            <a:pPr marL="0" lvl="1">
              <a:lnSpc>
                <a:spcPct val="200000"/>
              </a:lnSpc>
              <a:spcBef>
                <a:spcPct val="20000"/>
              </a:spcBef>
            </a:pPr>
            <a:r>
              <a:rPr lang="en-US" altLang="zh-CN" sz="2000" b="1" dirty="0" err="1" smtClean="0"/>
              <a:t>Erdos</a:t>
            </a:r>
            <a:r>
              <a:rPr lang="en-US" altLang="zh-CN" sz="2000" b="1" dirty="0" smtClean="0"/>
              <a:t> Number </a:t>
            </a:r>
            <a:r>
              <a:rPr lang="zh-CN" altLang="en-US" sz="2000" b="1" dirty="0" smtClean="0"/>
              <a:t>不是一个严肃的评价指标，但可反映与同领域大师的合作情况</a:t>
            </a:r>
            <a:endParaRPr lang="en-US" altLang="zh-CN" sz="20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a:grpSpLocks/>
          </p:cNvGrpSpPr>
          <p:nvPr/>
        </p:nvGrpSpPr>
        <p:grpSpPr bwMode="auto">
          <a:xfrm>
            <a:off x="154080" y="1041423"/>
            <a:ext cx="7189136" cy="1409700"/>
            <a:chOff x="304800" y="1962151"/>
            <a:chExt cx="5391150" cy="1409700"/>
          </a:xfrm>
        </p:grpSpPr>
        <p:pic>
          <p:nvPicPr>
            <p:cNvPr id="3" name="图片 2"/>
            <p:cNvPicPr>
              <a:picLocks noChangeAspect="1"/>
            </p:cNvPicPr>
            <p:nvPr/>
          </p:nvPicPr>
          <p:blipFill>
            <a:blip r:embed="rId3" cstate="print"/>
            <a:srcRect r="-2"/>
            <a:stretch>
              <a:fillRect/>
            </a:stretch>
          </p:blipFill>
          <p:spPr bwMode="auto">
            <a:xfrm>
              <a:off x="304800" y="1962151"/>
              <a:ext cx="5391150" cy="14097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29" name="Content Placeholder 8"/>
            <p:cNvSpPr txBox="1">
              <a:spLocks/>
            </p:cNvSpPr>
            <p:nvPr/>
          </p:nvSpPr>
          <p:spPr bwMode="auto">
            <a:xfrm>
              <a:off x="1943100" y="1962151"/>
              <a:ext cx="33909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陶哲轩教授    </a:t>
              </a:r>
              <a:r>
                <a:rPr lang="en-US" altLang="zh-CN" sz="1600" dirty="0" err="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a:t>
              </a:r>
              <a:r>
                <a:rPr lang="en-US" altLang="zh-CN" sz="16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 Number=2</a:t>
              </a:r>
              <a:endParaRPr lang="zh-CN" altLang="en-US" sz="16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grpSp>
        <p:nvGrpSpPr>
          <p:cNvPr id="4" name="组合 8"/>
          <p:cNvGrpSpPr>
            <a:grpSpLocks/>
          </p:cNvGrpSpPr>
          <p:nvPr/>
        </p:nvGrpSpPr>
        <p:grpSpPr bwMode="auto">
          <a:xfrm>
            <a:off x="1784584" y="2663800"/>
            <a:ext cx="7481274" cy="1381125"/>
            <a:chOff x="142875" y="3476625"/>
            <a:chExt cx="5610225" cy="1381124"/>
          </a:xfrm>
        </p:grpSpPr>
        <p:pic>
          <p:nvPicPr>
            <p:cNvPr id="7" name="图片 6"/>
            <p:cNvPicPr>
              <a:picLocks noChangeAspect="1"/>
            </p:cNvPicPr>
            <p:nvPr/>
          </p:nvPicPr>
          <p:blipFill>
            <a:blip r:embed="rId4" cstate="print"/>
            <a:srcRect/>
            <a:stretch>
              <a:fillRect/>
            </a:stretch>
          </p:blipFill>
          <p:spPr bwMode="auto">
            <a:xfrm>
              <a:off x="142875" y="3533775"/>
              <a:ext cx="5610225" cy="132397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27" name="Content Placeholder 8"/>
            <p:cNvSpPr txBox="1">
              <a:spLocks/>
            </p:cNvSpPr>
            <p:nvPr/>
          </p:nvSpPr>
          <p:spPr bwMode="auto">
            <a:xfrm>
              <a:off x="2000250" y="3476625"/>
              <a:ext cx="3390900"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陈省身教授    </a:t>
              </a:r>
              <a:r>
                <a:rPr lang="en-US" altLang="zh-CN"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 Number=2</a:t>
              </a:r>
              <a:endPar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grpSp>
        <p:nvGrpSpPr>
          <p:cNvPr id="5" name="组合 11"/>
          <p:cNvGrpSpPr>
            <a:grpSpLocks/>
          </p:cNvGrpSpPr>
          <p:nvPr/>
        </p:nvGrpSpPr>
        <p:grpSpPr bwMode="auto">
          <a:xfrm>
            <a:off x="4386305" y="4489425"/>
            <a:ext cx="6973208" cy="1695450"/>
            <a:chOff x="1362075" y="3867150"/>
            <a:chExt cx="5229225" cy="1695450"/>
          </a:xfrm>
        </p:grpSpPr>
        <p:pic>
          <p:nvPicPr>
            <p:cNvPr id="10" name="图片 9"/>
            <p:cNvPicPr>
              <a:picLocks noChangeAspect="1"/>
            </p:cNvPicPr>
            <p:nvPr/>
          </p:nvPicPr>
          <p:blipFill>
            <a:blip r:embed="rId5" cstate="print"/>
            <a:srcRect/>
            <a:stretch>
              <a:fillRect/>
            </a:stretch>
          </p:blipFill>
          <p:spPr bwMode="auto">
            <a:xfrm>
              <a:off x="1362075" y="3886200"/>
              <a:ext cx="5143500" cy="1676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25" name="Content Placeholder 8"/>
            <p:cNvSpPr txBox="1">
              <a:spLocks/>
            </p:cNvSpPr>
            <p:nvPr/>
          </p:nvSpPr>
          <p:spPr bwMode="auto">
            <a:xfrm>
              <a:off x="2638425" y="3867150"/>
              <a:ext cx="3952875"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北京大学田刚教授    </a:t>
              </a:r>
              <a:r>
                <a:rPr lang="en-US" altLang="zh-CN"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 Number=3</a:t>
              </a:r>
              <a:endPar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sp>
        <p:nvSpPr>
          <p:cNvPr id="12"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合作者距离</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8426" y="690790"/>
            <a:ext cx="12095162" cy="4895850"/>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277813" y="1062038"/>
            <a:ext cx="11637962" cy="4733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rot="18900000">
            <a:off x="3052684" y="2289102"/>
            <a:ext cx="580529" cy="580529"/>
          </a:xfrm>
          <a:prstGeom prst="rect">
            <a:avLst/>
          </a:prstGeom>
          <a:noFill/>
          <a:ln w="12700">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0" name="矩形 29"/>
          <p:cNvSpPr/>
          <p:nvPr/>
        </p:nvSpPr>
        <p:spPr>
          <a:xfrm rot="18900000">
            <a:off x="5772987" y="2289102"/>
            <a:ext cx="580529" cy="580529"/>
          </a:xfrm>
          <a:prstGeom prst="rect">
            <a:avLst/>
          </a:prstGeom>
          <a:noFill/>
          <a:ln w="12700">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1" name="矩形 30"/>
          <p:cNvSpPr/>
          <p:nvPr/>
        </p:nvSpPr>
        <p:spPr>
          <a:xfrm rot="18900000">
            <a:off x="8493290" y="2289102"/>
            <a:ext cx="580529" cy="580529"/>
          </a:xfrm>
          <a:prstGeom prst="rect">
            <a:avLst/>
          </a:prstGeom>
          <a:noFill/>
          <a:ln w="12700">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31"/>
          <p:cNvSpPr/>
          <p:nvPr/>
        </p:nvSpPr>
        <p:spPr>
          <a:xfrm>
            <a:off x="926678" y="4427044"/>
            <a:ext cx="2112235" cy="728276"/>
          </a:xfrm>
          <a:prstGeom prst="rect">
            <a:avLst/>
          </a:prstGeom>
        </p:spPr>
        <p:txBody>
          <a:bodyPr wrap="square">
            <a:spAutoFit/>
          </a:bodyPr>
          <a:lstStyle/>
          <a:p>
            <a:pPr algn="ctr">
              <a:lnSpc>
                <a:spcPct val="130000"/>
              </a:lnSpc>
              <a:spcBef>
                <a:spcPts val="800"/>
              </a:spcBef>
            </a:pPr>
            <a:r>
              <a:rPr lang="en-US" altLang="zh-CN" sz="1333" dirty="0" smtClean="0">
                <a:solidFill>
                  <a:srgbClr val="1F1F1F"/>
                </a:solidFill>
              </a:rPr>
              <a:t>《</a:t>
            </a:r>
            <a:r>
              <a:rPr lang="zh-CN" altLang="en-US" sz="1333" dirty="0" smtClean="0">
                <a:solidFill>
                  <a:srgbClr val="1F1F1F"/>
                </a:solidFill>
              </a:rPr>
              <a:t>数学评论</a:t>
            </a:r>
            <a:r>
              <a:rPr lang="en-US" altLang="zh-CN" sz="1333" dirty="0" smtClean="0">
                <a:solidFill>
                  <a:srgbClr val="1F1F1F"/>
                </a:solidFill>
              </a:rPr>
              <a:t>》</a:t>
            </a:r>
            <a:r>
              <a:rPr lang="zh-CN" altLang="en-US" sz="1333" dirty="0" smtClean="0">
                <a:solidFill>
                  <a:srgbClr val="1F1F1F"/>
                </a:solidFill>
              </a:rPr>
              <a:t>电子版</a:t>
            </a:r>
            <a:endParaRPr lang="en-US" altLang="zh-CN" sz="1333" dirty="0" smtClean="0">
              <a:solidFill>
                <a:srgbClr val="1F1F1F"/>
              </a:solidFill>
            </a:endParaRPr>
          </a:p>
          <a:p>
            <a:pPr algn="ctr">
              <a:lnSpc>
                <a:spcPct val="130000"/>
              </a:lnSpc>
              <a:spcBef>
                <a:spcPts val="800"/>
              </a:spcBef>
            </a:pPr>
            <a:r>
              <a:rPr lang="en-US" altLang="zh-CN" sz="1333" dirty="0" smtClean="0">
                <a:solidFill>
                  <a:srgbClr val="C00000"/>
                </a:solidFill>
              </a:rPr>
              <a:t>1940</a:t>
            </a:r>
            <a:r>
              <a:rPr lang="zh-CN" altLang="en-US" sz="1333" dirty="0" smtClean="0">
                <a:solidFill>
                  <a:srgbClr val="C00000"/>
                </a:solidFill>
              </a:rPr>
              <a:t>年至今</a:t>
            </a:r>
            <a:endParaRPr lang="zh-CN" altLang="en-US" sz="1333" dirty="0">
              <a:solidFill>
                <a:srgbClr val="C00000"/>
              </a:solidFill>
            </a:endParaRPr>
          </a:p>
        </p:txBody>
      </p:sp>
      <p:sp>
        <p:nvSpPr>
          <p:cNvPr id="33" name="TextBox 46"/>
          <p:cNvSpPr txBox="1"/>
          <p:nvPr/>
        </p:nvSpPr>
        <p:spPr>
          <a:xfrm>
            <a:off x="926678" y="3985982"/>
            <a:ext cx="2112235" cy="338554"/>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en-US" altLang="zh-CN" sz="1600" b="1" dirty="0" err="1" smtClean="0">
                <a:solidFill>
                  <a:srgbClr val="1F1F1F"/>
                </a:solidFill>
                <a:effectLst/>
                <a:latin typeface="+mn-ea"/>
                <a:ea typeface="+mn-ea"/>
              </a:rPr>
              <a:t>MathSciNet</a:t>
            </a:r>
            <a:endParaRPr lang="zh-CN" altLang="en-US" sz="1600" b="1" dirty="0">
              <a:solidFill>
                <a:srgbClr val="1F1F1F"/>
              </a:solidFill>
              <a:effectLst/>
              <a:latin typeface="+mn-ea"/>
              <a:ea typeface="+mn-ea"/>
            </a:endParaRPr>
          </a:p>
        </p:txBody>
      </p:sp>
      <p:sp>
        <p:nvSpPr>
          <p:cNvPr id="34" name="矩形 33"/>
          <p:cNvSpPr/>
          <p:nvPr/>
        </p:nvSpPr>
        <p:spPr>
          <a:xfrm>
            <a:off x="3646982" y="4427044"/>
            <a:ext cx="2112235" cy="728276"/>
          </a:xfrm>
          <a:prstGeom prst="rect">
            <a:avLst/>
          </a:prstGeom>
        </p:spPr>
        <p:txBody>
          <a:bodyPr wrap="square">
            <a:spAutoFit/>
          </a:bodyPr>
          <a:lstStyle/>
          <a:p>
            <a:pPr algn="ctr">
              <a:lnSpc>
                <a:spcPct val="130000"/>
              </a:lnSpc>
              <a:spcBef>
                <a:spcPts val="800"/>
              </a:spcBef>
            </a:pPr>
            <a:r>
              <a:rPr lang="zh-CN" altLang="en-US" sz="1333" dirty="0" smtClean="0">
                <a:solidFill>
                  <a:srgbClr val="C00000"/>
                </a:solidFill>
              </a:rPr>
              <a:t>付费购买期刊；</a:t>
            </a:r>
            <a:endParaRPr lang="en-US" altLang="zh-CN" sz="1333" dirty="0" smtClean="0">
              <a:solidFill>
                <a:srgbClr val="C00000"/>
              </a:solidFill>
            </a:endParaRPr>
          </a:p>
          <a:p>
            <a:pPr algn="ctr">
              <a:lnSpc>
                <a:spcPct val="130000"/>
              </a:lnSpc>
              <a:spcBef>
                <a:spcPts val="800"/>
              </a:spcBef>
            </a:pPr>
            <a:r>
              <a:rPr lang="en-US" altLang="zh-CN" sz="1333" dirty="0" smtClean="0">
                <a:solidFill>
                  <a:srgbClr val="C00000"/>
                </a:solidFill>
              </a:rPr>
              <a:t>OA</a:t>
            </a:r>
            <a:r>
              <a:rPr lang="zh-CN" altLang="en-US" sz="1333" dirty="0" smtClean="0">
                <a:solidFill>
                  <a:srgbClr val="C00000"/>
                </a:solidFill>
              </a:rPr>
              <a:t>期刊（免费获取）</a:t>
            </a:r>
            <a:endParaRPr lang="en-US" altLang="zh-CN" sz="1333" dirty="0" smtClean="0">
              <a:solidFill>
                <a:srgbClr val="1F1F1F"/>
              </a:solidFill>
            </a:endParaRPr>
          </a:p>
        </p:txBody>
      </p:sp>
      <p:sp>
        <p:nvSpPr>
          <p:cNvPr id="35" name="TextBox 48"/>
          <p:cNvSpPr txBox="1"/>
          <p:nvPr/>
        </p:nvSpPr>
        <p:spPr>
          <a:xfrm>
            <a:off x="3646982" y="3985982"/>
            <a:ext cx="2112235" cy="338554"/>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en-US" altLang="zh-CN" sz="1600" b="1" dirty="0" smtClean="0">
                <a:solidFill>
                  <a:srgbClr val="1F1F1F"/>
                </a:solidFill>
                <a:effectLst/>
                <a:latin typeface="+mn-ea"/>
                <a:ea typeface="+mn-ea"/>
              </a:rPr>
              <a:t>AMS</a:t>
            </a:r>
            <a:r>
              <a:rPr lang="zh-CN" altLang="en-US" sz="1600" b="1" dirty="0" smtClean="0">
                <a:solidFill>
                  <a:srgbClr val="1F1F1F"/>
                </a:solidFill>
                <a:effectLst/>
                <a:latin typeface="+mn-ea"/>
                <a:ea typeface="+mn-ea"/>
              </a:rPr>
              <a:t>电子刊</a:t>
            </a:r>
            <a:endParaRPr lang="zh-CN" altLang="en-US" sz="1600" b="1" dirty="0">
              <a:solidFill>
                <a:srgbClr val="1F1F1F"/>
              </a:solidFill>
              <a:effectLst/>
              <a:latin typeface="+mn-ea"/>
              <a:ea typeface="+mn-ea"/>
            </a:endParaRPr>
          </a:p>
        </p:txBody>
      </p:sp>
      <p:sp>
        <p:nvSpPr>
          <p:cNvPr id="36" name="矩形 35"/>
          <p:cNvSpPr/>
          <p:nvPr/>
        </p:nvSpPr>
        <p:spPr>
          <a:xfrm>
            <a:off x="6367286" y="4427044"/>
            <a:ext cx="2112235" cy="1364220"/>
          </a:xfrm>
          <a:prstGeom prst="rect">
            <a:avLst/>
          </a:prstGeom>
        </p:spPr>
        <p:txBody>
          <a:bodyPr wrap="square">
            <a:spAutoFit/>
          </a:bodyPr>
          <a:lstStyle/>
          <a:p>
            <a:pPr algn="ctr">
              <a:lnSpc>
                <a:spcPct val="130000"/>
              </a:lnSpc>
              <a:spcBef>
                <a:spcPts val="800"/>
              </a:spcBef>
            </a:pPr>
            <a:r>
              <a:rPr lang="zh-CN" altLang="en-US" sz="1333" dirty="0" smtClean="0">
                <a:solidFill>
                  <a:srgbClr val="1F1F1F"/>
                </a:solidFill>
              </a:rPr>
              <a:t>截至</a:t>
            </a:r>
            <a:r>
              <a:rPr lang="en-US" altLang="zh-CN" sz="1333" dirty="0" smtClean="0">
                <a:solidFill>
                  <a:srgbClr val="1F1F1F"/>
                </a:solidFill>
              </a:rPr>
              <a:t>2019</a:t>
            </a:r>
            <a:r>
              <a:rPr lang="zh-CN" altLang="en-US" sz="1333" dirty="0" smtClean="0">
                <a:solidFill>
                  <a:srgbClr val="1F1F1F"/>
                </a:solidFill>
              </a:rPr>
              <a:t>年</a:t>
            </a:r>
            <a:r>
              <a:rPr lang="en-US" altLang="zh-CN" sz="1333" dirty="0" smtClean="0">
                <a:solidFill>
                  <a:srgbClr val="1F1F1F"/>
                </a:solidFill>
              </a:rPr>
              <a:t>3</a:t>
            </a:r>
            <a:r>
              <a:rPr lang="zh-CN" altLang="en-US" sz="1333" dirty="0" smtClean="0">
                <a:solidFill>
                  <a:srgbClr val="1F1F1F"/>
                </a:solidFill>
              </a:rPr>
              <a:t>月，</a:t>
            </a:r>
            <a:r>
              <a:rPr lang="en-US" altLang="zh-CN" sz="1333" dirty="0" smtClean="0">
                <a:solidFill>
                  <a:srgbClr val="C00000"/>
                </a:solidFill>
              </a:rPr>
              <a:t>3924</a:t>
            </a:r>
            <a:r>
              <a:rPr lang="zh-CN" altLang="en-US" sz="1333" dirty="0" smtClean="0">
                <a:solidFill>
                  <a:srgbClr val="1F1F1F"/>
                </a:solidFill>
              </a:rPr>
              <a:t>本</a:t>
            </a:r>
            <a:r>
              <a:rPr lang="en-US" altLang="zh-CN" sz="1333" dirty="0" smtClean="0">
                <a:solidFill>
                  <a:srgbClr val="1F1F1F"/>
                </a:solidFill>
              </a:rPr>
              <a:t>AMS </a:t>
            </a:r>
            <a:r>
              <a:rPr lang="zh-CN" altLang="en-US" sz="1333" dirty="0" smtClean="0">
                <a:solidFill>
                  <a:srgbClr val="1F1F1F"/>
                </a:solidFill>
              </a:rPr>
              <a:t>电子书；</a:t>
            </a:r>
            <a:endParaRPr lang="en-US" altLang="zh-CN" sz="1333" dirty="0" smtClean="0">
              <a:solidFill>
                <a:srgbClr val="1F1F1F"/>
              </a:solidFill>
            </a:endParaRPr>
          </a:p>
          <a:p>
            <a:pPr algn="ctr">
              <a:lnSpc>
                <a:spcPct val="130000"/>
              </a:lnSpc>
              <a:spcBef>
                <a:spcPts val="800"/>
              </a:spcBef>
            </a:pPr>
            <a:r>
              <a:rPr lang="en-US" altLang="zh-CN" sz="1333" dirty="0" smtClean="0">
                <a:solidFill>
                  <a:srgbClr val="1F1F1F"/>
                </a:solidFill>
              </a:rPr>
              <a:t>2020</a:t>
            </a:r>
            <a:r>
              <a:rPr lang="zh-CN" altLang="en-US" sz="1333" dirty="0" smtClean="0">
                <a:solidFill>
                  <a:srgbClr val="1F1F1F"/>
                </a:solidFill>
              </a:rPr>
              <a:t>年，开始售卖</a:t>
            </a:r>
            <a:endParaRPr lang="en-US" altLang="zh-CN" sz="1333" dirty="0" smtClean="0">
              <a:solidFill>
                <a:srgbClr val="1F1F1F"/>
              </a:solidFill>
            </a:endParaRPr>
          </a:p>
          <a:p>
            <a:pPr algn="ctr">
              <a:lnSpc>
                <a:spcPct val="130000"/>
              </a:lnSpc>
              <a:spcBef>
                <a:spcPts val="800"/>
              </a:spcBef>
            </a:pPr>
            <a:r>
              <a:rPr lang="en-US" altLang="zh-CN" sz="1333" dirty="0" smtClean="0">
                <a:solidFill>
                  <a:srgbClr val="C00000"/>
                </a:solidFill>
              </a:rPr>
              <a:t>MAA press Books</a:t>
            </a:r>
            <a:endParaRPr lang="en-US" altLang="zh-CN" sz="1333" dirty="0" smtClean="0">
              <a:solidFill>
                <a:srgbClr val="1F1F1F"/>
              </a:solidFill>
            </a:endParaRPr>
          </a:p>
        </p:txBody>
      </p:sp>
      <p:sp>
        <p:nvSpPr>
          <p:cNvPr id="37" name="TextBox 51"/>
          <p:cNvSpPr txBox="1"/>
          <p:nvPr/>
        </p:nvSpPr>
        <p:spPr>
          <a:xfrm>
            <a:off x="6367286" y="3985982"/>
            <a:ext cx="2112235" cy="338554"/>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en-US" altLang="zh-CN" sz="1600" b="1" dirty="0" smtClean="0">
                <a:solidFill>
                  <a:srgbClr val="1F1F1F"/>
                </a:solidFill>
                <a:effectLst/>
                <a:latin typeface="+mn-ea"/>
                <a:ea typeface="+mn-ea"/>
              </a:rPr>
              <a:t>AMS</a:t>
            </a:r>
            <a:r>
              <a:rPr lang="zh-CN" altLang="en-US" sz="1600" b="1" dirty="0" smtClean="0">
                <a:solidFill>
                  <a:srgbClr val="1F1F1F"/>
                </a:solidFill>
                <a:effectLst/>
                <a:latin typeface="+mn-ea"/>
                <a:ea typeface="+mn-ea"/>
              </a:rPr>
              <a:t>电子书</a:t>
            </a:r>
            <a:endParaRPr lang="zh-CN" altLang="en-US" sz="1600" b="1" dirty="0">
              <a:solidFill>
                <a:srgbClr val="1F1F1F"/>
              </a:solidFill>
              <a:effectLst/>
              <a:latin typeface="+mn-ea"/>
              <a:ea typeface="+mn-ea"/>
            </a:endParaRPr>
          </a:p>
        </p:txBody>
      </p:sp>
      <p:sp>
        <p:nvSpPr>
          <p:cNvPr id="38" name="矩形 37"/>
          <p:cNvSpPr/>
          <p:nvPr/>
        </p:nvSpPr>
        <p:spPr>
          <a:xfrm>
            <a:off x="9087590" y="4427044"/>
            <a:ext cx="2112235" cy="1897571"/>
          </a:xfrm>
          <a:prstGeom prst="rect">
            <a:avLst/>
          </a:prstGeom>
        </p:spPr>
        <p:txBody>
          <a:bodyPr wrap="square">
            <a:spAutoFit/>
          </a:bodyPr>
          <a:lstStyle/>
          <a:p>
            <a:pPr algn="ctr">
              <a:lnSpc>
                <a:spcPct val="130000"/>
              </a:lnSpc>
              <a:spcBef>
                <a:spcPts val="800"/>
              </a:spcBef>
            </a:pPr>
            <a:r>
              <a:rPr lang="zh-CN" altLang="en-US" sz="1333" dirty="0" smtClean="0">
                <a:solidFill>
                  <a:srgbClr val="C00000"/>
                </a:solidFill>
              </a:rPr>
              <a:t>免费获取</a:t>
            </a:r>
            <a:endParaRPr lang="en-US" altLang="zh-CN" sz="1333" dirty="0" smtClean="0">
              <a:solidFill>
                <a:srgbClr val="C00000"/>
              </a:solidFill>
            </a:endParaRPr>
          </a:p>
          <a:p>
            <a:pPr algn="ctr">
              <a:lnSpc>
                <a:spcPct val="130000"/>
              </a:lnSpc>
              <a:spcBef>
                <a:spcPts val="800"/>
              </a:spcBef>
            </a:pPr>
            <a:r>
              <a:rPr lang="zh-CN" altLang="en-US" sz="1333" dirty="0" smtClean="0">
                <a:solidFill>
                  <a:srgbClr val="1F1F1F"/>
                </a:solidFill>
              </a:rPr>
              <a:t>服务对象：研究人员、教师及学生</a:t>
            </a:r>
            <a:endParaRPr lang="en-US" altLang="zh-CN" sz="1333" dirty="0" smtClean="0">
              <a:solidFill>
                <a:srgbClr val="1F1F1F"/>
              </a:solidFill>
            </a:endParaRPr>
          </a:p>
          <a:p>
            <a:pPr algn="ctr">
              <a:lnSpc>
                <a:spcPct val="130000"/>
              </a:lnSpc>
              <a:spcBef>
                <a:spcPts val="800"/>
              </a:spcBef>
            </a:pPr>
            <a:r>
              <a:rPr lang="zh-CN" altLang="en-US" sz="1333" dirty="0" smtClean="0">
                <a:solidFill>
                  <a:srgbClr val="1F1F1F"/>
                </a:solidFill>
              </a:rPr>
              <a:t>提供内容：课程笔记、教材及正在研究中的课题信息等</a:t>
            </a:r>
            <a:endParaRPr lang="en-US" altLang="zh-CN" sz="1333" dirty="0" smtClean="0">
              <a:solidFill>
                <a:srgbClr val="1F1F1F"/>
              </a:solidFill>
            </a:endParaRPr>
          </a:p>
        </p:txBody>
      </p:sp>
      <p:sp>
        <p:nvSpPr>
          <p:cNvPr id="39" name="TextBox 67"/>
          <p:cNvSpPr txBox="1"/>
          <p:nvPr/>
        </p:nvSpPr>
        <p:spPr>
          <a:xfrm>
            <a:off x="9087590" y="3985982"/>
            <a:ext cx="2112235" cy="338554"/>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en-US" altLang="zh-CN" sz="1600" b="1" dirty="0" smtClean="0">
                <a:solidFill>
                  <a:srgbClr val="1F1F1F"/>
                </a:solidFill>
                <a:effectLst/>
                <a:latin typeface="+mn-ea"/>
                <a:ea typeface="+mn-ea"/>
              </a:rPr>
              <a:t>Open Math Notes</a:t>
            </a:r>
            <a:endParaRPr lang="zh-CN" altLang="en-US" sz="1600" b="1" dirty="0">
              <a:solidFill>
                <a:srgbClr val="1F1F1F"/>
              </a:solidFill>
              <a:effectLst/>
              <a:latin typeface="+mn-ea"/>
              <a:ea typeface="+mn-ea"/>
            </a:endParaRPr>
          </a:p>
        </p:txBody>
      </p:sp>
      <p:grpSp>
        <p:nvGrpSpPr>
          <p:cNvPr id="2" name="组合 1"/>
          <p:cNvGrpSpPr/>
          <p:nvPr/>
        </p:nvGrpSpPr>
        <p:grpSpPr>
          <a:xfrm>
            <a:off x="1195678" y="1769192"/>
            <a:ext cx="1566363" cy="1582358"/>
            <a:chOff x="896162" y="1326894"/>
            <a:chExt cx="1174772" cy="1186769"/>
          </a:xfrm>
        </p:grpSpPr>
        <p:sp>
          <p:nvSpPr>
            <p:cNvPr id="40" name="矩形 39"/>
            <p:cNvSpPr/>
            <p:nvPr/>
          </p:nvSpPr>
          <p:spPr>
            <a:xfrm rot="18900000">
              <a:off x="896162" y="1338891"/>
              <a:ext cx="1174772" cy="1174772"/>
            </a:xfrm>
            <a:prstGeom prst="rect">
              <a:avLst/>
            </a:prstGeom>
            <a:noFill/>
            <a:ln w="12700">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4" name="矩形 43"/>
            <p:cNvSpPr/>
            <p:nvPr/>
          </p:nvSpPr>
          <p:spPr>
            <a:xfrm>
              <a:off x="970115" y="1326894"/>
              <a:ext cx="1085874" cy="1084913"/>
            </a:xfrm>
            <a:prstGeom prst="rect">
              <a:avLst/>
            </a:prstGeom>
          </p:spPr>
          <p:txBody>
            <a:bodyPr wrap="none">
              <a:spAutoFit/>
            </a:bodyPr>
            <a:lstStyle/>
            <a:p>
              <a:pPr algn="ctr"/>
              <a:r>
                <a:rPr lang="en-US" altLang="zh-CN" sz="8800" b="1" dirty="0">
                  <a:solidFill>
                    <a:srgbClr val="1F1F1F"/>
                  </a:solidFill>
                </a:rPr>
                <a:t>01</a:t>
              </a:r>
              <a:endParaRPr lang="zh-CN" altLang="en-US" sz="8800" b="1" dirty="0">
                <a:solidFill>
                  <a:srgbClr val="1F1F1F"/>
                </a:solidFill>
              </a:endParaRPr>
            </a:p>
          </p:txBody>
        </p:sp>
      </p:grpSp>
      <p:grpSp>
        <p:nvGrpSpPr>
          <p:cNvPr id="3" name="组合 2"/>
          <p:cNvGrpSpPr/>
          <p:nvPr/>
        </p:nvGrpSpPr>
        <p:grpSpPr>
          <a:xfrm>
            <a:off x="3930917" y="1800827"/>
            <a:ext cx="1566363" cy="1572717"/>
            <a:chOff x="2947591" y="1350620"/>
            <a:chExt cx="1174772" cy="1179538"/>
          </a:xfrm>
        </p:grpSpPr>
        <p:sp>
          <p:nvSpPr>
            <p:cNvPr id="41" name="矩形 40"/>
            <p:cNvSpPr/>
            <p:nvPr/>
          </p:nvSpPr>
          <p:spPr>
            <a:xfrm rot="18900000">
              <a:off x="2947591" y="1355386"/>
              <a:ext cx="1174772" cy="1174772"/>
            </a:xfrm>
            <a:prstGeom prst="rect">
              <a:avLst/>
            </a:prstGeom>
            <a:noFill/>
            <a:ln w="12700">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5" name="矩形 44"/>
            <p:cNvSpPr/>
            <p:nvPr/>
          </p:nvSpPr>
          <p:spPr>
            <a:xfrm>
              <a:off x="2982743" y="1350620"/>
              <a:ext cx="1085874" cy="1084913"/>
            </a:xfrm>
            <a:prstGeom prst="rect">
              <a:avLst/>
            </a:prstGeom>
          </p:spPr>
          <p:txBody>
            <a:bodyPr wrap="none">
              <a:spAutoFit/>
            </a:bodyPr>
            <a:lstStyle/>
            <a:p>
              <a:pPr algn="ctr"/>
              <a:r>
                <a:rPr lang="en-US" altLang="zh-CN" sz="8800" b="1" dirty="0">
                  <a:solidFill>
                    <a:srgbClr val="1F1F1F"/>
                  </a:solidFill>
                </a:rPr>
                <a:t>02</a:t>
              </a:r>
              <a:endParaRPr lang="zh-CN" altLang="en-US" sz="8800" b="1" dirty="0">
                <a:solidFill>
                  <a:srgbClr val="1F1F1F"/>
                </a:solidFill>
              </a:endParaRPr>
            </a:p>
          </p:txBody>
        </p:sp>
      </p:grpSp>
      <p:grpSp>
        <p:nvGrpSpPr>
          <p:cNvPr id="4" name="组合 3"/>
          <p:cNvGrpSpPr/>
          <p:nvPr/>
        </p:nvGrpSpPr>
        <p:grpSpPr>
          <a:xfrm>
            <a:off x="6651218" y="1785187"/>
            <a:ext cx="1566363" cy="1566363"/>
            <a:chOff x="4987817" y="1338890"/>
            <a:chExt cx="1174772" cy="1174772"/>
          </a:xfrm>
        </p:grpSpPr>
        <p:sp>
          <p:nvSpPr>
            <p:cNvPr id="42" name="矩形 41"/>
            <p:cNvSpPr/>
            <p:nvPr/>
          </p:nvSpPr>
          <p:spPr>
            <a:xfrm rot="18900000">
              <a:off x="4987817" y="1338890"/>
              <a:ext cx="1174772" cy="1174772"/>
            </a:xfrm>
            <a:prstGeom prst="rect">
              <a:avLst/>
            </a:prstGeom>
            <a:noFill/>
            <a:ln w="12700">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6" name="矩形 45"/>
            <p:cNvSpPr/>
            <p:nvPr/>
          </p:nvSpPr>
          <p:spPr>
            <a:xfrm>
              <a:off x="5040568" y="1342081"/>
              <a:ext cx="1085874" cy="1084913"/>
            </a:xfrm>
            <a:prstGeom prst="rect">
              <a:avLst/>
            </a:prstGeom>
          </p:spPr>
          <p:txBody>
            <a:bodyPr wrap="none">
              <a:spAutoFit/>
            </a:bodyPr>
            <a:lstStyle/>
            <a:p>
              <a:pPr algn="ctr"/>
              <a:r>
                <a:rPr lang="en-US" altLang="zh-CN" sz="8800" b="1" dirty="0">
                  <a:solidFill>
                    <a:srgbClr val="1F1F1F"/>
                  </a:solidFill>
                </a:rPr>
                <a:t>03</a:t>
              </a:r>
              <a:endParaRPr lang="zh-CN" altLang="en-US" sz="8800" b="1" dirty="0">
                <a:solidFill>
                  <a:srgbClr val="1F1F1F"/>
                </a:solidFill>
              </a:endParaRPr>
            </a:p>
          </p:txBody>
        </p:sp>
      </p:grpSp>
      <p:grpSp>
        <p:nvGrpSpPr>
          <p:cNvPr id="5" name="组合 4"/>
          <p:cNvGrpSpPr/>
          <p:nvPr/>
        </p:nvGrpSpPr>
        <p:grpSpPr>
          <a:xfrm>
            <a:off x="9370496" y="1775446"/>
            <a:ext cx="1566363" cy="1576102"/>
            <a:chOff x="7027275" y="1331584"/>
            <a:chExt cx="1174772" cy="1182077"/>
          </a:xfrm>
        </p:grpSpPr>
        <p:sp>
          <p:nvSpPr>
            <p:cNvPr id="43" name="矩形 42"/>
            <p:cNvSpPr/>
            <p:nvPr/>
          </p:nvSpPr>
          <p:spPr>
            <a:xfrm rot="18900000">
              <a:off x="7027275" y="1338889"/>
              <a:ext cx="1174772" cy="1174772"/>
            </a:xfrm>
            <a:prstGeom prst="rect">
              <a:avLst/>
            </a:prstGeom>
            <a:noFill/>
            <a:ln w="12700">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7" name="矩形 46"/>
            <p:cNvSpPr/>
            <p:nvPr/>
          </p:nvSpPr>
          <p:spPr>
            <a:xfrm>
              <a:off x="7091857" y="1331584"/>
              <a:ext cx="1085874" cy="1084913"/>
            </a:xfrm>
            <a:prstGeom prst="rect">
              <a:avLst/>
            </a:prstGeom>
          </p:spPr>
          <p:txBody>
            <a:bodyPr wrap="none">
              <a:spAutoFit/>
            </a:bodyPr>
            <a:lstStyle/>
            <a:p>
              <a:pPr algn="ctr"/>
              <a:r>
                <a:rPr lang="en-US" altLang="zh-CN" sz="8800" b="1" dirty="0">
                  <a:solidFill>
                    <a:srgbClr val="1F1F1F"/>
                  </a:solidFill>
                </a:rPr>
                <a:t>04</a:t>
              </a:r>
              <a:endParaRPr lang="zh-CN" altLang="en-US" sz="8800" b="1" dirty="0">
                <a:solidFill>
                  <a:srgbClr val="1F1F1F"/>
                </a:solidFill>
              </a:endParaRPr>
            </a:p>
          </p:txBody>
        </p:sp>
      </p:grpSp>
      <p:sp>
        <p:nvSpPr>
          <p:cNvPr id="48" name="文本框 47"/>
          <p:cNvSpPr txBox="1"/>
          <p:nvPr/>
        </p:nvSpPr>
        <p:spPr>
          <a:xfrm>
            <a:off x="1245711" y="274783"/>
            <a:ext cx="2879983" cy="597064"/>
          </a:xfrm>
          <a:prstGeom prst="rect">
            <a:avLst/>
          </a:prstGeom>
          <a:noFill/>
        </p:spPr>
        <p:txBody>
          <a:bodyPr wrap="square" lIns="121899" tIns="60949" rIns="121899" bIns="60949" rtlCol="0" anchor="ctr">
            <a:spAutoFit/>
          </a:bodyPr>
          <a:lstStyle/>
          <a:p>
            <a:pPr>
              <a:lnSpc>
                <a:spcPct val="110000"/>
              </a:lnSpc>
            </a:pPr>
            <a:r>
              <a:rPr kumimoji="1" lang="en-US" altLang="zh-CN" sz="2800" b="1" dirty="0" smtClean="0">
                <a:solidFill>
                  <a:srgbClr val="1F1F1F"/>
                </a:solidFill>
                <a:latin typeface="微软雅黑"/>
                <a:cs typeface="微软雅黑"/>
              </a:rPr>
              <a:t>AMS</a:t>
            </a:r>
            <a:r>
              <a:rPr kumimoji="1" lang="zh-CN" altLang="en-US" sz="2800" b="1" dirty="0" smtClean="0">
                <a:solidFill>
                  <a:srgbClr val="1F1F1F"/>
                </a:solidFill>
                <a:latin typeface="微软雅黑"/>
                <a:cs typeface="微软雅黑"/>
              </a:rPr>
              <a:t>出版物介绍</a:t>
            </a:r>
            <a:endParaRPr kumimoji="1" lang="zh-CN" altLang="en-US" sz="2800" b="1" dirty="0">
              <a:solidFill>
                <a:srgbClr val="1F1F1F"/>
              </a:solidFill>
              <a:latin typeface="微软雅黑"/>
              <a:cs typeface="微软雅黑"/>
            </a:endParaRPr>
          </a:p>
        </p:txBody>
      </p:sp>
      <p:sp>
        <p:nvSpPr>
          <p:cNvPr id="49" name="矩形 48"/>
          <p:cNvSpPr/>
          <p:nvPr/>
        </p:nvSpPr>
        <p:spPr>
          <a:xfrm>
            <a:off x="493530" y="292590"/>
            <a:ext cx="660901" cy="632007"/>
          </a:xfrm>
          <a:prstGeom prst="rect">
            <a:avLst/>
          </a:prstGeom>
          <a:noFill/>
          <a:ln>
            <a:solidFill>
              <a:srgbClr val="1F1F1F"/>
            </a:solid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kumimoji="1" lang="en-US" altLang="zh-CN" sz="2800" b="1" dirty="0" smtClean="0">
                <a:solidFill>
                  <a:srgbClr val="1F1F1F"/>
                </a:solidFill>
                <a:latin typeface="Calibri"/>
                <a:ea typeface="宋体"/>
              </a:rPr>
              <a:t>01</a:t>
            </a:r>
            <a:endParaRPr kumimoji="1" lang="zh-CN" altLang="en-US" sz="2800" b="1" dirty="0">
              <a:solidFill>
                <a:srgbClr val="1F1F1F"/>
              </a:solidFill>
              <a:latin typeface="Calibri"/>
              <a:ea typeface="宋体"/>
            </a:endParaRPr>
          </a:p>
        </p:txBody>
      </p:sp>
      <p:pic>
        <p:nvPicPr>
          <p:cNvPr id="27" name="图片 26" descr="logo.png"/>
          <p:cNvPicPr>
            <a:picLocks noChangeAspect="1"/>
          </p:cNvPicPr>
          <p:nvPr/>
        </p:nvPicPr>
        <p:blipFill>
          <a:blip r:embed="rId3"/>
          <a:stretch>
            <a:fillRect/>
          </a:stretch>
        </p:blipFill>
        <p:spPr>
          <a:xfrm>
            <a:off x="9872137" y="162118"/>
            <a:ext cx="2006082" cy="527313"/>
          </a:xfrm>
          <a:prstGeom prst="rect">
            <a:avLst/>
          </a:prstGeom>
        </p:spPr>
      </p:pic>
    </p:spTree>
    <p:extLst>
      <p:ext uri="{BB962C8B-B14F-4D97-AF65-F5344CB8AC3E}">
        <p14:creationId xmlns="" xmlns:p14="http://schemas.microsoft.com/office/powerpoint/2010/main" val="2689717865"/>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0901FB70-97B8-4D46-B84D-A3117FFEB471}"/>
              </a:ext>
            </a:extLst>
          </p:cNvPr>
          <p:cNvPicPr>
            <a:picLocks noChangeAspect="1"/>
          </p:cNvPicPr>
          <p:nvPr/>
        </p:nvPicPr>
        <p:blipFill rotWithShape="1">
          <a:blip r:embed="rId2" cstate="print"/>
          <a:srcRect l="3750" t="8519" r="38021" b="19630"/>
          <a:stretch/>
        </p:blipFill>
        <p:spPr>
          <a:xfrm>
            <a:off x="1" y="981075"/>
            <a:ext cx="10357545" cy="5391150"/>
          </a:xfrm>
          <a:prstGeom prst="rect">
            <a:avLst/>
          </a:prstGeom>
        </p:spPr>
      </p:pic>
      <p:sp>
        <p:nvSpPr>
          <p:cNvPr id="3" name="文本框 2">
            <a:extLst>
              <a:ext uri="{FF2B5EF4-FFF2-40B4-BE49-F238E27FC236}">
                <a16:creationId xmlns="" xmlns:a16="http://schemas.microsoft.com/office/drawing/2014/main" id="{0E5B8859-01CD-4969-908E-3C1D3FE59FEB}"/>
              </a:ext>
            </a:extLst>
          </p:cNvPr>
          <p:cNvSpPr txBox="1"/>
          <p:nvPr/>
        </p:nvSpPr>
        <p:spPr>
          <a:xfrm>
            <a:off x="4470983" y="485775"/>
            <a:ext cx="60967" cy="461665"/>
          </a:xfrm>
          <a:prstGeom prst="rect">
            <a:avLst/>
          </a:prstGeom>
          <a:noFill/>
        </p:spPr>
        <p:txBody>
          <a:bodyPr wrap="square" rtlCol="0">
            <a:spAutoFit/>
          </a:bodyPr>
          <a:lstStyle/>
          <a:p>
            <a:endParaRPr lang="en-US" altLang="zh-CN" dirty="0" err="1"/>
          </a:p>
        </p:txBody>
      </p:sp>
      <p:sp>
        <p:nvSpPr>
          <p:cNvPr id="7" name="矩形: 圆角 6">
            <a:extLst>
              <a:ext uri="{FF2B5EF4-FFF2-40B4-BE49-F238E27FC236}">
                <a16:creationId xmlns="" xmlns:a16="http://schemas.microsoft.com/office/drawing/2014/main" id="{98FC4858-703B-4606-81AD-99EA433B54F1}"/>
              </a:ext>
            </a:extLst>
          </p:cNvPr>
          <p:cNvSpPr/>
          <p:nvPr/>
        </p:nvSpPr>
        <p:spPr>
          <a:xfrm>
            <a:off x="4953646" y="2105026"/>
            <a:ext cx="1460690" cy="438150"/>
          </a:xfrm>
          <a:prstGeom prst="roundRect">
            <a:avLst/>
          </a:prstGeom>
          <a:noFill/>
          <a:ln w="2540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 xmlns:a16="http://schemas.microsoft.com/office/drawing/2014/main" id="{8355FEB4-B688-4C88-A178-A15ED0B393EC}"/>
              </a:ext>
            </a:extLst>
          </p:cNvPr>
          <p:cNvPicPr>
            <a:picLocks noChangeAspect="1"/>
          </p:cNvPicPr>
          <p:nvPr/>
        </p:nvPicPr>
        <p:blipFill>
          <a:blip r:embed="rId3" cstate="print"/>
          <a:stretch>
            <a:fillRect/>
          </a:stretch>
        </p:blipFill>
        <p:spPr>
          <a:xfrm>
            <a:off x="0" y="2850010"/>
            <a:ext cx="12193588" cy="2929631"/>
          </a:xfrm>
          <a:prstGeom prst="rect">
            <a:avLst/>
          </a:prstGeom>
          <a:ln>
            <a:noFill/>
          </a:ln>
          <a:effectLst>
            <a:outerShdw blurRad="292100" dist="139700" dir="2700000" algn="tl" rotWithShape="0">
              <a:srgbClr val="333333">
                <a:alpha val="65000"/>
              </a:srgbClr>
            </a:outerShdw>
          </a:effectLst>
        </p:spPr>
      </p:pic>
      <p:sp>
        <p:nvSpPr>
          <p:cNvPr id="9" name="矩形: 圆角 8">
            <a:extLst>
              <a:ext uri="{FF2B5EF4-FFF2-40B4-BE49-F238E27FC236}">
                <a16:creationId xmlns="" xmlns:a16="http://schemas.microsoft.com/office/drawing/2014/main" id="{02A674B9-FF8B-4D15-A65E-C97F32A9B0CA}"/>
              </a:ext>
            </a:extLst>
          </p:cNvPr>
          <p:cNvSpPr/>
          <p:nvPr/>
        </p:nvSpPr>
        <p:spPr>
          <a:xfrm>
            <a:off x="4531949" y="2954784"/>
            <a:ext cx="2146580" cy="245617"/>
          </a:xfrm>
          <a:prstGeom prst="roundRect">
            <a:avLst/>
          </a:prstGeom>
          <a:noFill/>
          <a:ln w="2540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检索高被引文献</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 xmlns:p14="http://schemas.microsoft.com/office/powerpoint/2010/main" val="4055139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434589" y="950637"/>
            <a:ext cx="7322820" cy="5609468"/>
          </a:xfrm>
          <a:prstGeom prst="rect">
            <a:avLst/>
          </a:prstGeom>
          <a:ln>
            <a:noFill/>
          </a:ln>
          <a:effectLst>
            <a:outerShdw blurRad="292100" dist="139700" dir="2700000" algn="tl" rotWithShape="0">
              <a:srgbClr val="333333">
                <a:alpha val="65000"/>
              </a:srgbClr>
            </a:outerShdw>
          </a:effectLst>
        </p:spPr>
      </p:pic>
      <p:sp>
        <p:nvSpPr>
          <p:cNvPr id="3"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en-US" altLang="zh-CN"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91B</a:t>
            </a: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高被</a:t>
            </a: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引文献</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524200" y="936764"/>
            <a:ext cx="5678729" cy="5387802"/>
            <a:chOff x="0" y="931818"/>
            <a:chExt cx="5677989" cy="5387802"/>
          </a:xfrm>
        </p:grpSpPr>
        <p:pic>
          <p:nvPicPr>
            <p:cNvPr id="7" name="图片 6"/>
            <p:cNvPicPr>
              <a:picLocks noChangeAspect="1"/>
            </p:cNvPicPr>
            <p:nvPr/>
          </p:nvPicPr>
          <p:blipFill rotWithShape="1">
            <a:blip r:embed="rId3">
              <a:extLst>
                <a:ext uri="{28A0092B-C50C-407E-A947-70E740481C1C}">
                  <a14:useLocalDpi xmlns:a14="http://schemas.microsoft.com/office/drawing/2010/main" xmlns="" val="0"/>
                </a:ext>
              </a:extLst>
            </a:blip>
            <a:srcRect l="6343" t="2286" r="7373" b="26984"/>
            <a:stretch/>
          </p:blipFill>
          <p:spPr>
            <a:xfrm>
              <a:off x="0" y="931818"/>
              <a:ext cx="5677989" cy="5387802"/>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bwMode="auto">
            <a:xfrm>
              <a:off x="1097280" y="988424"/>
              <a:ext cx="2508068" cy="370114"/>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a:solidFill>
                    <a:srgbClr val="C41981"/>
                  </a:solidFill>
                  <a:latin typeface="Times New Roman" panose="02020603050405020304" pitchFamily="18" charset="0"/>
                  <a:ea typeface="黑体" panose="02010609060101010101" pitchFamily="49" charset="-122"/>
                  <a:cs typeface="Times New Roman" panose="02020603050405020304" pitchFamily="18" charset="0"/>
                </a:rPr>
                <a:t>帝国理工学院数学系教授</a:t>
              </a:r>
              <a:endParaRPr lang="en-US" altLang="zh-CN" sz="1600">
                <a:solidFill>
                  <a:srgbClr val="C41981"/>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3" name="组合 10"/>
          <p:cNvGrpSpPr/>
          <p:nvPr/>
        </p:nvGrpSpPr>
        <p:grpSpPr>
          <a:xfrm>
            <a:off x="4729370" y="936764"/>
            <a:ext cx="5940021" cy="5421986"/>
            <a:chOff x="3204753" y="936764"/>
            <a:chExt cx="5840445" cy="5331789"/>
          </a:xfrm>
        </p:grpSpPr>
        <p:pic>
          <p:nvPicPr>
            <p:cNvPr id="9" name="图片 8"/>
            <p:cNvPicPr>
              <a:picLocks noChangeAspect="1"/>
            </p:cNvPicPr>
            <p:nvPr/>
          </p:nvPicPr>
          <p:blipFill rotWithShape="1">
            <a:blip r:embed="rId4">
              <a:extLst>
                <a:ext uri="{28A0092B-C50C-407E-A947-70E740481C1C}">
                  <a14:useLocalDpi xmlns:a14="http://schemas.microsoft.com/office/drawing/2010/main" xmlns="" val="0"/>
                </a:ext>
              </a:extLst>
            </a:blip>
            <a:srcRect l="7508" t="12570" r="6573" b="12889"/>
            <a:stretch/>
          </p:blipFill>
          <p:spPr>
            <a:xfrm>
              <a:off x="3204753" y="936764"/>
              <a:ext cx="5840445" cy="5331789"/>
            </a:xfrm>
            <a:prstGeom prst="rect">
              <a:avLst/>
            </a:prstGeom>
            <a:ln>
              <a:noFill/>
            </a:ln>
            <a:effectLst>
              <a:outerShdw blurRad="292100" dist="139700" dir="2700000" algn="tl" rotWithShape="0">
                <a:srgbClr val="333333">
                  <a:alpha val="65000"/>
                </a:srgbClr>
              </a:outerShdw>
            </a:effectLst>
          </p:spPr>
        </p:pic>
        <p:sp>
          <p:nvSpPr>
            <p:cNvPr id="10" name="矩形 9"/>
            <p:cNvSpPr/>
            <p:nvPr/>
          </p:nvSpPr>
          <p:spPr bwMode="auto">
            <a:xfrm>
              <a:off x="4519751" y="2199508"/>
              <a:ext cx="4481906" cy="370114"/>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a:solidFill>
                    <a:srgbClr val="C41981"/>
                  </a:solidFill>
                  <a:latin typeface="Times New Roman" panose="02020603050405020304" pitchFamily="18" charset="0"/>
                  <a:ea typeface="黑体" panose="02010609060101010101" pitchFamily="49" charset="-122"/>
                  <a:cs typeface="Times New Roman" panose="02020603050405020304" pitchFamily="18" charset="0"/>
                </a:rPr>
                <a:t>巴黎高科国立统计与经济管理学校计量金融教授</a:t>
              </a:r>
              <a:endParaRPr lang="en-US" altLang="zh-CN" sz="1600">
                <a:solidFill>
                  <a:srgbClr val="C41981"/>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1" name="标题 1"/>
          <p:cNvSpPr txBox="1">
            <a:spLocks/>
          </p:cNvSpPr>
          <p:nvPr/>
        </p:nvSpPr>
        <p:spPr bwMode="auto">
          <a:xfrm>
            <a:off x="610473" y="176627"/>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en-US" altLang="zh-CN"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91B</a:t>
            </a: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高被</a:t>
            </a: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引学者</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12840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1524200" y="1000530"/>
            <a:ext cx="5442738" cy="5381897"/>
            <a:chOff x="0" y="1000528"/>
            <a:chExt cx="5442029" cy="5381897"/>
          </a:xfrm>
        </p:grpSpPr>
        <p:pic>
          <p:nvPicPr>
            <p:cNvPr id="6" name="图片 5"/>
            <p:cNvPicPr>
              <a:picLocks noChangeAspect="1"/>
            </p:cNvPicPr>
            <p:nvPr/>
          </p:nvPicPr>
          <p:blipFill rotWithShape="1">
            <a:blip r:embed="rId3">
              <a:extLst>
                <a:ext uri="{28A0092B-C50C-407E-A947-70E740481C1C}">
                  <a14:useLocalDpi xmlns:a14="http://schemas.microsoft.com/office/drawing/2010/main" xmlns="" val="0"/>
                </a:ext>
              </a:extLst>
            </a:blip>
            <a:srcRect l="6142" t="2158" r="6944" b="29651"/>
            <a:stretch/>
          </p:blipFill>
          <p:spPr>
            <a:xfrm>
              <a:off x="0" y="1000528"/>
              <a:ext cx="5442029" cy="5381897"/>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bwMode="auto">
            <a:xfrm>
              <a:off x="1079862" y="1063039"/>
              <a:ext cx="2508068" cy="370114"/>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a:solidFill>
                    <a:srgbClr val="C41981"/>
                  </a:solidFill>
                  <a:latin typeface="Times New Roman" panose="02020603050405020304" pitchFamily="18" charset="0"/>
                  <a:ea typeface="黑体" panose="02010609060101010101" pitchFamily="49" charset="-122"/>
                  <a:cs typeface="Times New Roman" panose="02020603050405020304" pitchFamily="18" charset="0"/>
                </a:rPr>
                <a:t>山东大学彭实戈教授</a:t>
              </a:r>
              <a:endParaRPr lang="en-US" altLang="zh-CN" sz="1600">
                <a:solidFill>
                  <a:srgbClr val="C41981"/>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3" name="组合 11"/>
          <p:cNvGrpSpPr/>
          <p:nvPr/>
        </p:nvGrpSpPr>
        <p:grpSpPr>
          <a:xfrm>
            <a:off x="4768151" y="861191"/>
            <a:ext cx="5761885" cy="5626432"/>
            <a:chOff x="3243528" y="861191"/>
            <a:chExt cx="5761135" cy="5626432"/>
          </a:xfrm>
        </p:grpSpPr>
        <p:pic>
          <p:nvPicPr>
            <p:cNvPr id="10" name="图片 9"/>
            <p:cNvPicPr>
              <a:picLocks noChangeAspect="1"/>
            </p:cNvPicPr>
            <p:nvPr/>
          </p:nvPicPr>
          <p:blipFill rotWithShape="1">
            <a:blip r:embed="rId4">
              <a:extLst>
                <a:ext uri="{28A0092B-C50C-407E-A947-70E740481C1C}">
                  <a14:useLocalDpi xmlns:a14="http://schemas.microsoft.com/office/drawing/2010/main" xmlns="" val="0"/>
                </a:ext>
              </a:extLst>
            </a:blip>
            <a:srcRect l="6816" t="2286" r="7433" b="28761"/>
            <a:stretch/>
          </p:blipFill>
          <p:spPr>
            <a:xfrm>
              <a:off x="3243528" y="861191"/>
              <a:ext cx="5761135" cy="5626432"/>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bwMode="auto">
            <a:xfrm>
              <a:off x="4497562" y="930856"/>
              <a:ext cx="3035352" cy="370114"/>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a:solidFill>
                    <a:srgbClr val="C41981"/>
                  </a:solidFill>
                  <a:latin typeface="Times New Roman" panose="02020603050405020304" pitchFamily="18" charset="0"/>
                  <a:ea typeface="黑体" panose="02010609060101010101" pitchFamily="49" charset="-122"/>
                  <a:cs typeface="Times New Roman" panose="02020603050405020304" pitchFamily="18" charset="0"/>
                </a:rPr>
                <a:t>牛津大学财金系周迅宇教授</a:t>
              </a:r>
              <a:endParaRPr lang="en-US" altLang="zh-CN" sz="1600">
                <a:solidFill>
                  <a:srgbClr val="C41981"/>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9" name="标题 1"/>
          <p:cNvSpPr txBox="1">
            <a:spLocks/>
          </p:cNvSpPr>
          <p:nvPr/>
        </p:nvSpPr>
        <p:spPr bwMode="auto">
          <a:xfrm>
            <a:off x="610473" y="176627"/>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en-US" altLang="zh-CN"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91B</a:t>
            </a: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高被</a:t>
            </a: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引学者</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xmlns="" val="2638767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图片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274" y="1519239"/>
            <a:ext cx="12252862" cy="4624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文本框 2"/>
          <p:cNvSpPr txBox="1">
            <a:spLocks noChangeArrowheads="1"/>
          </p:cNvSpPr>
          <p:nvPr/>
        </p:nvSpPr>
        <p:spPr bwMode="auto">
          <a:xfrm>
            <a:off x="3615738" y="1012826"/>
            <a:ext cx="3262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特定年份的高被引文献</a:t>
            </a:r>
          </a:p>
        </p:txBody>
      </p:sp>
      <p:sp>
        <p:nvSpPr>
          <p:cNvPr id="80900" name="文本框 12"/>
          <p:cNvSpPr txBox="1">
            <a:spLocks noChangeArrowheads="1"/>
          </p:cNvSpPr>
          <p:nvPr/>
        </p:nvSpPr>
        <p:spPr bwMode="auto">
          <a:xfrm>
            <a:off x="2362508" y="3422650"/>
            <a:ext cx="588494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C41981"/>
                </a:solidFill>
                <a:latin typeface="Century" panose="02040604050505020304" pitchFamily="18" charset="0"/>
                <a:ea typeface="黑体" panose="02010609060101010101" pitchFamily="49" charset="-122"/>
              </a:rPr>
              <a:t>检索</a:t>
            </a:r>
            <a:r>
              <a:rPr lang="en-US" altLang="zh-CN" sz="2000">
                <a:solidFill>
                  <a:srgbClr val="C41981"/>
                </a:solidFill>
                <a:latin typeface="Century" panose="02040604050505020304" pitchFamily="18" charset="0"/>
                <a:ea typeface="黑体" panose="02010609060101010101" pitchFamily="49" charset="-122"/>
              </a:rPr>
              <a:t>2015</a:t>
            </a:r>
            <a:r>
              <a:rPr lang="zh-CN" altLang="en-US" sz="2000">
                <a:solidFill>
                  <a:srgbClr val="C41981"/>
                </a:solidFill>
                <a:latin typeface="Century" panose="02040604050505020304" pitchFamily="18" charset="0"/>
                <a:ea typeface="黑体" panose="02010609060101010101" pitchFamily="49" charset="-122"/>
              </a:rPr>
              <a:t>年出版的所有图书、期刊文章的被引数据</a:t>
            </a:r>
          </a:p>
        </p:txBody>
      </p:sp>
      <p:sp>
        <p:nvSpPr>
          <p:cNvPr id="6"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引用分析</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2"/>
          <p:cNvSpPr txBox="1">
            <a:spLocks noChangeArrowheads="1"/>
          </p:cNvSpPr>
          <p:nvPr/>
        </p:nvSpPr>
        <p:spPr bwMode="auto">
          <a:xfrm>
            <a:off x="3499306" y="1031876"/>
            <a:ext cx="39116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pic>
        <p:nvPicPr>
          <p:cNvPr id="81923" name="图片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15" y="1589088"/>
            <a:ext cx="11986128" cy="4554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4" name="文本框 4"/>
          <p:cNvSpPr txBox="1">
            <a:spLocks noChangeArrowheads="1"/>
          </p:cNvSpPr>
          <p:nvPr/>
        </p:nvSpPr>
        <p:spPr bwMode="auto">
          <a:xfrm>
            <a:off x="3717352" y="2946400"/>
            <a:ext cx="43460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C41981"/>
                </a:solidFill>
                <a:latin typeface="Century" panose="02040604050505020304" pitchFamily="18" charset="0"/>
                <a:ea typeface="黑体" panose="02010609060101010101" pitchFamily="49" charset="-122"/>
              </a:rPr>
              <a:t>在</a:t>
            </a:r>
            <a:r>
              <a:rPr lang="en-US" altLang="zh-CN" sz="2000">
                <a:solidFill>
                  <a:srgbClr val="C41981"/>
                </a:solidFill>
                <a:latin typeface="Century" panose="02040604050505020304" pitchFamily="18" charset="0"/>
                <a:ea typeface="黑体" panose="02010609060101010101" pitchFamily="49" charset="-122"/>
              </a:rPr>
              <a:t>2015</a:t>
            </a:r>
            <a:r>
              <a:rPr lang="zh-CN" altLang="en-US" sz="2000">
                <a:solidFill>
                  <a:srgbClr val="C41981"/>
                </a:solidFill>
                <a:latin typeface="Century" panose="02040604050505020304" pitchFamily="18" charset="0"/>
                <a:ea typeface="黑体" panose="02010609060101010101" pitchFamily="49" charset="-122"/>
              </a:rPr>
              <a:t>年当年引用过的全部图书排行</a:t>
            </a:r>
          </a:p>
        </p:txBody>
      </p:sp>
      <p:sp>
        <p:nvSpPr>
          <p:cNvPr id="6" name="矩形 5"/>
          <p:cNvSpPr/>
          <p:nvPr/>
        </p:nvSpPr>
        <p:spPr>
          <a:xfrm>
            <a:off x="410688" y="3840163"/>
            <a:ext cx="732462" cy="20796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引用分析</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807" y="2038351"/>
            <a:ext cx="12132197" cy="427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47" name="文本框 2"/>
          <p:cNvSpPr txBox="1">
            <a:spLocks noChangeArrowheads="1"/>
          </p:cNvSpPr>
          <p:nvPr/>
        </p:nvSpPr>
        <p:spPr bwMode="auto">
          <a:xfrm>
            <a:off x="2993356" y="1012826"/>
            <a:ext cx="39116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sp>
        <p:nvSpPr>
          <p:cNvPr id="82948" name="文本框 4"/>
          <p:cNvSpPr txBox="1">
            <a:spLocks noChangeArrowheads="1"/>
          </p:cNvSpPr>
          <p:nvPr/>
        </p:nvSpPr>
        <p:spPr bwMode="auto">
          <a:xfrm>
            <a:off x="304841" y="1620838"/>
            <a:ext cx="85202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下列图书全部被引次数在</a:t>
            </a:r>
            <a:r>
              <a:rPr lang="en-US" altLang="zh-CN" sz="1800">
                <a:solidFill>
                  <a:srgbClr val="C41981"/>
                </a:solidFill>
                <a:latin typeface="Century" panose="02040604050505020304" pitchFamily="18" charset="0"/>
                <a:ea typeface="黑体" panose="02010609060101010101" pitchFamily="49" charset="-122"/>
              </a:rPr>
              <a:t>4021</a:t>
            </a:r>
            <a:r>
              <a:rPr lang="zh-CN" altLang="en-US" sz="1800">
                <a:solidFill>
                  <a:srgbClr val="C41981"/>
                </a:solidFill>
                <a:latin typeface="Century" panose="02040604050505020304" pitchFamily="18" charset="0"/>
                <a:ea typeface="黑体" panose="02010609060101010101" pitchFamily="49" charset="-122"/>
              </a:rPr>
              <a:t>次，其中在</a:t>
            </a:r>
            <a:r>
              <a:rPr lang="en-US" altLang="zh-CN" sz="1800">
                <a:solidFill>
                  <a:srgbClr val="C41981"/>
                </a:solidFill>
                <a:latin typeface="Century" panose="02040604050505020304" pitchFamily="18" charset="0"/>
                <a:ea typeface="黑体" panose="02010609060101010101" pitchFamily="49" charset="-122"/>
              </a:rPr>
              <a:t>2015</a:t>
            </a:r>
            <a:r>
              <a:rPr lang="zh-CN" altLang="en-US" sz="1800">
                <a:solidFill>
                  <a:srgbClr val="C41981"/>
                </a:solidFill>
                <a:latin typeface="Century" panose="02040604050505020304" pitchFamily="18" charset="0"/>
                <a:ea typeface="黑体" panose="02010609060101010101" pitchFamily="49" charset="-122"/>
              </a:rPr>
              <a:t>年被引</a:t>
            </a:r>
            <a:r>
              <a:rPr lang="en-US" altLang="zh-CN" sz="1800">
                <a:solidFill>
                  <a:srgbClr val="C41981"/>
                </a:solidFill>
                <a:latin typeface="Century" panose="02040604050505020304" pitchFamily="18" charset="0"/>
                <a:ea typeface="黑体" panose="02010609060101010101" pitchFamily="49" charset="-122"/>
              </a:rPr>
              <a:t>287</a:t>
            </a:r>
            <a:r>
              <a:rPr lang="zh-CN" altLang="en-US" sz="1800">
                <a:solidFill>
                  <a:srgbClr val="C41981"/>
                </a:solidFill>
                <a:latin typeface="Century" panose="02040604050505020304" pitchFamily="18" charset="0"/>
                <a:ea typeface="黑体" panose="02010609060101010101" pitchFamily="49" charset="-122"/>
              </a:rPr>
              <a:t>次，位列图书排行榜第一</a:t>
            </a:r>
          </a:p>
        </p:txBody>
      </p:sp>
      <p:sp>
        <p:nvSpPr>
          <p:cNvPr id="7"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引用分析</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19263"/>
            <a:ext cx="12193588"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文本框 2"/>
          <p:cNvSpPr txBox="1">
            <a:spLocks noChangeArrowheads="1"/>
          </p:cNvSpPr>
          <p:nvPr/>
        </p:nvSpPr>
        <p:spPr bwMode="auto">
          <a:xfrm>
            <a:off x="2993356" y="1012826"/>
            <a:ext cx="39116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sp>
        <p:nvSpPr>
          <p:cNvPr id="83972" name="文本框 4"/>
          <p:cNvSpPr txBox="1">
            <a:spLocks noChangeArrowheads="1"/>
          </p:cNvSpPr>
          <p:nvPr/>
        </p:nvSpPr>
        <p:spPr bwMode="auto">
          <a:xfrm>
            <a:off x="2205854" y="2803525"/>
            <a:ext cx="706154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C41981"/>
                </a:solidFill>
                <a:latin typeface="Century" panose="02040604050505020304" pitchFamily="18" charset="0"/>
                <a:ea typeface="黑体" panose="02010609060101010101" pitchFamily="49" charset="-122"/>
              </a:rPr>
              <a:t>在</a:t>
            </a:r>
            <a:r>
              <a:rPr lang="en-US" altLang="zh-CN" sz="2000" dirty="0">
                <a:solidFill>
                  <a:srgbClr val="C41981"/>
                </a:solidFill>
                <a:latin typeface="Century" panose="02040604050505020304" pitchFamily="18" charset="0"/>
                <a:ea typeface="黑体" panose="02010609060101010101" pitchFamily="49" charset="-122"/>
              </a:rPr>
              <a:t>2015</a:t>
            </a:r>
            <a:r>
              <a:rPr lang="zh-CN" altLang="en-US" sz="2000" dirty="0">
                <a:solidFill>
                  <a:srgbClr val="C41981"/>
                </a:solidFill>
                <a:latin typeface="Century" panose="02040604050505020304" pitchFamily="18" charset="0"/>
                <a:ea typeface="黑体" panose="02010609060101010101" pitchFamily="49" charset="-122"/>
              </a:rPr>
              <a:t>年当年引用过的</a:t>
            </a:r>
            <a:r>
              <a:rPr lang="en-US" altLang="zh-CN" sz="2000" dirty="0">
                <a:solidFill>
                  <a:srgbClr val="C41981"/>
                </a:solidFill>
                <a:latin typeface="Century" panose="02040604050505020304" pitchFamily="18" charset="0"/>
                <a:ea typeface="黑体" panose="02010609060101010101" pitchFamily="49" charset="-122"/>
              </a:rPr>
              <a:t>MathSciNet</a:t>
            </a:r>
            <a:r>
              <a:rPr lang="zh-CN" altLang="en-US" sz="2000" dirty="0">
                <a:solidFill>
                  <a:srgbClr val="C41981"/>
                </a:solidFill>
                <a:latin typeface="Century" panose="02040604050505020304" pitchFamily="18" charset="0"/>
                <a:ea typeface="黑体" panose="02010609060101010101" pitchFamily="49" charset="-122"/>
              </a:rPr>
              <a:t>收录的全部期刊文章排行</a:t>
            </a:r>
          </a:p>
        </p:txBody>
      </p:sp>
      <p:sp>
        <p:nvSpPr>
          <p:cNvPr id="7"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引用分析</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文本框 2"/>
          <p:cNvSpPr txBox="1">
            <a:spLocks noChangeArrowheads="1"/>
          </p:cNvSpPr>
          <p:nvPr/>
        </p:nvSpPr>
        <p:spPr bwMode="auto">
          <a:xfrm>
            <a:off x="2993356" y="1012826"/>
            <a:ext cx="45272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期刊文章排行榜</a:t>
            </a:r>
          </a:p>
        </p:txBody>
      </p:sp>
      <p:sp>
        <p:nvSpPr>
          <p:cNvPr id="84995" name="文本框 4"/>
          <p:cNvSpPr txBox="1">
            <a:spLocks noChangeArrowheads="1"/>
          </p:cNvSpPr>
          <p:nvPr/>
        </p:nvSpPr>
        <p:spPr bwMode="auto">
          <a:xfrm>
            <a:off x="1" y="1430339"/>
            <a:ext cx="921277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dirty="0">
                <a:solidFill>
                  <a:srgbClr val="C41981"/>
                </a:solidFill>
                <a:latin typeface="Century" panose="02040604050505020304" pitchFamily="18" charset="0"/>
                <a:ea typeface="黑体" panose="02010609060101010101" pitchFamily="49" charset="-122"/>
              </a:rPr>
              <a:t>下列文章的全部被引次数在</a:t>
            </a:r>
            <a:r>
              <a:rPr lang="en-US" altLang="zh-CN" sz="1800" dirty="0">
                <a:solidFill>
                  <a:srgbClr val="C41981"/>
                </a:solidFill>
                <a:latin typeface="Century" panose="02040604050505020304" pitchFamily="18" charset="0"/>
                <a:ea typeface="黑体" panose="02010609060101010101" pitchFamily="49" charset="-122"/>
              </a:rPr>
              <a:t>1515</a:t>
            </a:r>
            <a:r>
              <a:rPr lang="zh-CN" altLang="en-US" sz="1800" dirty="0">
                <a:solidFill>
                  <a:srgbClr val="C41981"/>
                </a:solidFill>
                <a:latin typeface="Century" panose="02040604050505020304" pitchFamily="18" charset="0"/>
                <a:ea typeface="黑体" panose="02010609060101010101" pitchFamily="49" charset="-122"/>
              </a:rPr>
              <a:t>次，其中在</a:t>
            </a:r>
            <a:r>
              <a:rPr lang="en-US" altLang="zh-CN" sz="1800" dirty="0">
                <a:solidFill>
                  <a:srgbClr val="C41981"/>
                </a:solidFill>
                <a:latin typeface="Century" panose="02040604050505020304" pitchFamily="18" charset="0"/>
                <a:ea typeface="黑体" panose="02010609060101010101" pitchFamily="49" charset="-122"/>
              </a:rPr>
              <a:t>2015</a:t>
            </a:r>
            <a:r>
              <a:rPr lang="zh-CN" altLang="en-US" sz="1800" dirty="0">
                <a:solidFill>
                  <a:srgbClr val="C41981"/>
                </a:solidFill>
                <a:latin typeface="Century" panose="02040604050505020304" pitchFamily="18" charset="0"/>
                <a:ea typeface="黑体" panose="02010609060101010101" pitchFamily="49" charset="-122"/>
              </a:rPr>
              <a:t>年被引</a:t>
            </a:r>
            <a:r>
              <a:rPr lang="en-US" altLang="zh-CN" sz="1800" dirty="0">
                <a:solidFill>
                  <a:srgbClr val="C41981"/>
                </a:solidFill>
                <a:latin typeface="Century" panose="02040604050505020304" pitchFamily="18" charset="0"/>
                <a:ea typeface="黑体" panose="02010609060101010101" pitchFamily="49" charset="-122"/>
              </a:rPr>
              <a:t>162</a:t>
            </a:r>
            <a:r>
              <a:rPr lang="zh-CN" altLang="en-US" sz="1800" dirty="0">
                <a:solidFill>
                  <a:srgbClr val="C41981"/>
                </a:solidFill>
                <a:latin typeface="Century" panose="02040604050505020304" pitchFamily="18" charset="0"/>
                <a:ea typeface="黑体" panose="02010609060101010101" pitchFamily="49" charset="-122"/>
              </a:rPr>
              <a:t>次，位列期刊文章排行榜第一</a:t>
            </a:r>
          </a:p>
        </p:txBody>
      </p:sp>
      <p:pic>
        <p:nvPicPr>
          <p:cNvPr id="84996" name="图片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7824" y="1800226"/>
            <a:ext cx="11850643" cy="194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7" name="图片 5"/>
          <p:cNvPicPr>
            <a:picLocks noChangeAspect="1"/>
          </p:cNvPicPr>
          <p:nvPr/>
        </p:nvPicPr>
        <p:blipFill>
          <a:blip r:embed="rId3" cstate="print">
            <a:extLst>
              <a:ext uri="{28A0092B-C50C-407E-A947-70E740481C1C}">
                <a14:useLocalDpi xmlns="" xmlns:a14="http://schemas.microsoft.com/office/drawing/2010/main" val="0"/>
              </a:ext>
            </a:extLst>
          </a:blip>
          <a:srcRect b="27087"/>
          <a:stretch>
            <a:fillRect/>
          </a:stretch>
        </p:blipFill>
        <p:spPr bwMode="auto">
          <a:xfrm>
            <a:off x="177823" y="3821113"/>
            <a:ext cx="11831592" cy="2913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矩形 6"/>
          <p:cNvSpPr/>
          <p:nvPr/>
        </p:nvSpPr>
        <p:spPr>
          <a:xfrm>
            <a:off x="4183079" y="3425826"/>
            <a:ext cx="1113512" cy="23177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引用分析</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文本框 2"/>
          <p:cNvSpPr txBox="1">
            <a:spLocks noChangeArrowheads="1"/>
          </p:cNvSpPr>
          <p:nvPr/>
        </p:nvSpPr>
        <p:spPr bwMode="auto">
          <a:xfrm>
            <a:off x="2993356" y="1012826"/>
            <a:ext cx="391164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期刊排行榜</a:t>
            </a:r>
          </a:p>
        </p:txBody>
      </p:sp>
      <p:pic>
        <p:nvPicPr>
          <p:cNvPr id="4" name="图片 3"/>
          <p:cNvPicPr>
            <a:picLocks noChangeAspect="1"/>
          </p:cNvPicPr>
          <p:nvPr/>
        </p:nvPicPr>
        <p:blipFill>
          <a:blip r:embed="rId2" cstate="print"/>
          <a:srcRect/>
          <a:stretch>
            <a:fillRect/>
          </a:stretch>
        </p:blipFill>
        <p:spPr bwMode="auto">
          <a:xfrm>
            <a:off x="0" y="1474788"/>
            <a:ext cx="9945395" cy="4933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矩形 6"/>
          <p:cNvSpPr/>
          <p:nvPr/>
        </p:nvSpPr>
        <p:spPr>
          <a:xfrm>
            <a:off x="4631871" y="3806826"/>
            <a:ext cx="3967150" cy="17462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4644572" y="4365626"/>
            <a:ext cx="1807869" cy="22542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6022" name="文本框 9"/>
          <p:cNvSpPr txBox="1">
            <a:spLocks noChangeArrowheads="1"/>
          </p:cNvSpPr>
          <p:nvPr/>
        </p:nvSpPr>
        <p:spPr bwMode="auto">
          <a:xfrm>
            <a:off x="486898" y="1920876"/>
            <a:ext cx="9276441"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dirty="0">
                <a:solidFill>
                  <a:srgbClr val="C41981"/>
                </a:solidFill>
                <a:latin typeface="Century" panose="02040604050505020304" pitchFamily="18" charset="0"/>
                <a:ea typeface="黑体" panose="02010609060101010101" pitchFamily="49" charset="-122"/>
              </a:rPr>
              <a:t>利用</a:t>
            </a:r>
            <a:r>
              <a:rPr lang="en-US" altLang="zh-CN" sz="1800" dirty="0">
                <a:solidFill>
                  <a:srgbClr val="C41981"/>
                </a:solidFill>
                <a:latin typeface="Century" panose="02040604050505020304" pitchFamily="18" charset="0"/>
                <a:ea typeface="黑体" panose="02010609060101010101" pitchFamily="49" charset="-122"/>
              </a:rPr>
              <a:t>TOP</a:t>
            </a:r>
            <a:r>
              <a:rPr lang="zh-CN" altLang="en-US" sz="1800" dirty="0">
                <a:solidFill>
                  <a:srgbClr val="C41981"/>
                </a:solidFill>
                <a:latin typeface="Century" panose="02040604050505020304" pitchFamily="18" charset="0"/>
                <a:ea typeface="黑体" panose="02010609060101010101" pitchFamily="49" charset="-122"/>
              </a:rPr>
              <a:t>期刊排行榜，可发现</a:t>
            </a:r>
            <a:endParaRPr lang="en-US" altLang="zh-CN" sz="1800" dirty="0">
              <a:solidFill>
                <a:srgbClr val="C41981"/>
              </a:solidFill>
              <a:latin typeface="Century" panose="02040604050505020304" pitchFamily="18" charset="0"/>
              <a:ea typeface="黑体" panose="02010609060101010101" pitchFamily="49" charset="-122"/>
            </a:endParaRPr>
          </a:p>
          <a:p>
            <a:pPr>
              <a:lnSpc>
                <a:spcPct val="100000"/>
              </a:lnSpc>
              <a:spcBef>
                <a:spcPct val="0"/>
              </a:spcBef>
              <a:buFontTx/>
              <a:buNone/>
            </a:pPr>
            <a:r>
              <a:rPr lang="zh-CN" altLang="en-US" sz="1800" dirty="0">
                <a:solidFill>
                  <a:srgbClr val="C41981"/>
                </a:solidFill>
                <a:latin typeface="Century" panose="02040604050505020304" pitchFamily="18" charset="0"/>
                <a:ea typeface="黑体" panose="02010609060101010101" pitchFamily="49" charset="-122"/>
              </a:rPr>
              <a:t>一些平时未关注的期刊 </a:t>
            </a:r>
            <a:endParaRPr lang="en-US" altLang="zh-CN" sz="1800" dirty="0">
              <a:solidFill>
                <a:srgbClr val="C41981"/>
              </a:solidFill>
              <a:latin typeface="Century" panose="02040604050505020304" pitchFamily="18" charset="0"/>
              <a:ea typeface="黑体" panose="02010609060101010101" pitchFamily="49" charset="-122"/>
            </a:endParaRPr>
          </a:p>
        </p:txBody>
      </p:sp>
      <p:sp>
        <p:nvSpPr>
          <p:cNvPr id="86023" name="矩形 5"/>
          <p:cNvSpPr>
            <a:spLocks noChangeArrowheads="1"/>
          </p:cNvSpPr>
          <p:nvPr/>
        </p:nvSpPr>
        <p:spPr bwMode="auto">
          <a:xfrm>
            <a:off x="8948981" y="3768725"/>
            <a:ext cx="287771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数学杂志</a:t>
            </a: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法国高等科学研究所</a:t>
            </a:r>
          </a:p>
        </p:txBody>
      </p:sp>
      <p:sp>
        <p:nvSpPr>
          <p:cNvPr id="86024" name="矩形 11"/>
          <p:cNvSpPr>
            <a:spLocks noChangeArrowheads="1"/>
          </p:cNvSpPr>
          <p:nvPr/>
        </p:nvSpPr>
        <p:spPr bwMode="auto">
          <a:xfrm>
            <a:off x="7612359" y="4333876"/>
            <a:ext cx="399500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剑桥数学期刊</a:t>
            </a: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，新刊物， 波士顿国际出版社</a:t>
            </a:r>
          </a:p>
        </p:txBody>
      </p:sp>
      <p:sp>
        <p:nvSpPr>
          <p:cNvPr id="10"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引用分析</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677" y="2365311"/>
            <a:ext cx="1399592" cy="1399592"/>
          </a:xfrm>
          <a:prstGeom prst="rect">
            <a:avLst/>
          </a:prstGeom>
          <a:no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6933" b="1" dirty="0">
                <a:solidFill>
                  <a:schemeClr val="bg1">
                    <a:lumMod val="95000"/>
                  </a:schemeClr>
                </a:solidFill>
              </a:rPr>
              <a:t>02</a:t>
            </a:r>
            <a:endParaRPr kumimoji="1" lang="zh-CN" altLang="en-US" sz="6933" b="1" dirty="0">
              <a:solidFill>
                <a:schemeClr val="bg1">
                  <a:lumMod val="95000"/>
                </a:schemeClr>
              </a:solidFill>
            </a:endParaRPr>
          </a:p>
        </p:txBody>
      </p:sp>
      <p:sp>
        <p:nvSpPr>
          <p:cNvPr id="4" name="矩形 3"/>
          <p:cNvSpPr/>
          <p:nvPr/>
        </p:nvSpPr>
        <p:spPr>
          <a:xfrm>
            <a:off x="4056180" y="2365311"/>
            <a:ext cx="3264035" cy="748988"/>
          </a:xfrm>
          <a:prstGeom prst="rect">
            <a:avLst/>
          </a:prstGeom>
        </p:spPr>
        <p:txBody>
          <a:bodyPr wrap="none">
            <a:spAutoFit/>
          </a:bodyPr>
          <a:lstStyle/>
          <a:p>
            <a:r>
              <a:rPr kumimoji="1" lang="en-US" altLang="zh-CN" sz="4267" dirty="0" err="1" smtClean="0">
                <a:solidFill>
                  <a:schemeClr val="bg1">
                    <a:lumMod val="95000"/>
                  </a:schemeClr>
                </a:solidFill>
              </a:rPr>
              <a:t>MathSciNet</a:t>
            </a:r>
            <a:endParaRPr kumimoji="1" lang="zh-CN" altLang="en-US" sz="4267" dirty="0">
              <a:solidFill>
                <a:schemeClr val="bg1">
                  <a:lumMod val="95000"/>
                </a:schemeClr>
              </a:solidFill>
            </a:endParaRPr>
          </a:p>
        </p:txBody>
      </p:sp>
      <p:sp>
        <p:nvSpPr>
          <p:cNvPr id="5" name="矩形 4"/>
          <p:cNvSpPr/>
          <p:nvPr/>
        </p:nvSpPr>
        <p:spPr>
          <a:xfrm>
            <a:off x="4056179" y="3118572"/>
            <a:ext cx="6375580" cy="610360"/>
          </a:xfrm>
          <a:prstGeom prst="rect">
            <a:avLst/>
          </a:prstGeom>
        </p:spPr>
        <p:txBody>
          <a:bodyPr wrap="square">
            <a:spAutoFit/>
          </a:bodyPr>
          <a:lstStyle/>
          <a:p>
            <a:pPr>
              <a:lnSpc>
                <a:spcPct val="130000"/>
              </a:lnSpc>
            </a:pPr>
            <a:r>
              <a:rPr lang="zh-CN" altLang="en-US" sz="1400" b="1" dirty="0" smtClean="0">
                <a:solidFill>
                  <a:schemeClr val="bg1"/>
                </a:solidFill>
              </a:rPr>
              <a:t>一句话总结：</a:t>
            </a:r>
            <a:r>
              <a:rPr lang="en-US" altLang="zh-CN" sz="1400" b="1" dirty="0" err="1" smtClean="0">
                <a:solidFill>
                  <a:schemeClr val="bg1"/>
                </a:solidFill>
              </a:rPr>
              <a:t>MathSciNet</a:t>
            </a:r>
            <a:r>
              <a:rPr lang="zh-CN" altLang="en-US" sz="1400" b="1" dirty="0" smtClean="0">
                <a:solidFill>
                  <a:schemeClr val="bg1"/>
                </a:solidFill>
              </a:rPr>
              <a:t>涵盖了全球数学领域的文献、人物及机构</a:t>
            </a:r>
          </a:p>
          <a:p>
            <a:pPr>
              <a:lnSpc>
                <a:spcPct val="130000"/>
              </a:lnSpc>
            </a:pPr>
            <a:endParaRPr lang="en-US" altLang="zh-CN" sz="1333" dirty="0">
              <a:solidFill>
                <a:schemeClr val="bg1">
                  <a:lumMod val="95000"/>
                </a:schemeClr>
              </a:solidFill>
            </a:endParaRPr>
          </a:p>
        </p:txBody>
      </p:sp>
    </p:spTree>
    <p:extLst>
      <p:ext uri="{BB962C8B-B14F-4D97-AF65-F5344CB8AC3E}">
        <p14:creationId xmlns="" xmlns:p14="http://schemas.microsoft.com/office/powerpoint/2010/main" val="1109407426"/>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40026" y="1604964"/>
            <a:ext cx="9589749" cy="200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3" name="文本框 6"/>
          <p:cNvSpPr txBox="1">
            <a:spLocks noChangeArrowheads="1"/>
          </p:cNvSpPr>
          <p:nvPr/>
        </p:nvSpPr>
        <p:spPr bwMode="auto">
          <a:xfrm>
            <a:off x="660486" y="1212850"/>
            <a:ext cx="11101246"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800" b="1">
                <a:solidFill>
                  <a:srgbClr val="C41981"/>
                </a:solidFill>
                <a:latin typeface="Adobe 黑体 Std R" panose="020B0400000000000000" pitchFamily="34" charset="-122"/>
                <a:ea typeface="Adobe 黑体 Std R" panose="020B0400000000000000" pitchFamily="34" charset="-122"/>
              </a:rPr>
              <a:t>Publications mathématiques de l'IHÉS    《</a:t>
            </a:r>
            <a:r>
              <a:rPr lang="zh-CN" altLang="en-US" sz="1800" b="1">
                <a:solidFill>
                  <a:srgbClr val="C41981"/>
                </a:solidFill>
                <a:latin typeface="Adobe 黑体 Std R" panose="020B0400000000000000" pitchFamily="34" charset="-122"/>
                <a:ea typeface="Adobe 黑体 Std R" panose="020B0400000000000000" pitchFamily="34" charset="-122"/>
              </a:rPr>
              <a:t>数学杂志</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法国高等科学研究所</a:t>
            </a:r>
          </a:p>
        </p:txBody>
      </p:sp>
      <p:pic>
        <p:nvPicPr>
          <p:cNvPr id="87044" name="图片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40025" y="4241800"/>
            <a:ext cx="9627854"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5" name="文本框 10"/>
          <p:cNvSpPr txBox="1">
            <a:spLocks noChangeArrowheads="1"/>
          </p:cNvSpPr>
          <p:nvPr/>
        </p:nvSpPr>
        <p:spPr bwMode="auto">
          <a:xfrm>
            <a:off x="1240528" y="3921125"/>
            <a:ext cx="9689246"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800" b="1">
                <a:solidFill>
                  <a:srgbClr val="C41981"/>
                </a:solidFill>
                <a:latin typeface="Adobe 黑体 Std R" panose="020B0400000000000000" pitchFamily="34" charset="-122"/>
                <a:ea typeface="Adobe 黑体 Std R" panose="020B0400000000000000" pitchFamily="34" charset="-122"/>
              </a:rPr>
              <a:t>波士顿国际出版社</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剑桥数学期刊</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 </a:t>
            </a:r>
            <a:r>
              <a:rPr lang="en-US" altLang="zh-CN" sz="1800" b="1">
                <a:solidFill>
                  <a:srgbClr val="C41981"/>
                </a:solidFill>
                <a:latin typeface="Adobe 黑体 Std R" panose="020B0400000000000000" pitchFamily="34" charset="-122"/>
                <a:ea typeface="Adobe 黑体 Std R" panose="020B0400000000000000" pitchFamily="34" charset="-122"/>
              </a:rPr>
              <a:t>2013</a:t>
            </a:r>
            <a:r>
              <a:rPr lang="zh-CN" altLang="en-US" sz="1800" b="1">
                <a:solidFill>
                  <a:srgbClr val="C41981"/>
                </a:solidFill>
                <a:latin typeface="Adobe 黑体 Std R" panose="020B0400000000000000" pitchFamily="34" charset="-122"/>
                <a:ea typeface="Adobe 黑体 Std R" panose="020B0400000000000000" pitchFamily="34" charset="-122"/>
              </a:rPr>
              <a:t>年创刊</a:t>
            </a:r>
          </a:p>
        </p:txBody>
      </p:sp>
      <p:sp>
        <p:nvSpPr>
          <p:cNvPr id="7"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引用分析</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图片 1"/>
          <p:cNvPicPr>
            <a:picLocks noChangeAspect="1"/>
          </p:cNvPicPr>
          <p:nvPr/>
        </p:nvPicPr>
        <p:blipFill>
          <a:blip r:embed="rId2" cstate="print">
            <a:extLst>
              <a:ext uri="{28A0092B-C50C-407E-A947-70E740481C1C}">
                <a14:useLocalDpi xmlns="" xmlns:a14="http://schemas.microsoft.com/office/drawing/2010/main" val="0"/>
              </a:ext>
            </a:extLst>
          </a:blip>
          <a:srcRect b="21370"/>
          <a:stretch>
            <a:fillRect/>
          </a:stretch>
        </p:blipFill>
        <p:spPr bwMode="auto">
          <a:xfrm>
            <a:off x="618148" y="1720851"/>
            <a:ext cx="10826043" cy="442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067" name="文本框 2"/>
          <p:cNvSpPr txBox="1">
            <a:spLocks noChangeArrowheads="1"/>
          </p:cNvSpPr>
          <p:nvPr/>
        </p:nvSpPr>
        <p:spPr bwMode="auto">
          <a:xfrm>
            <a:off x="1704140" y="1158875"/>
            <a:ext cx="710162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FF0000"/>
                </a:solidFill>
                <a:latin typeface="Century" panose="02040604050505020304" pitchFamily="18" charset="0"/>
              </a:rPr>
              <a:t>发现好期刊之</a:t>
            </a:r>
            <a:r>
              <a:rPr lang="en-US" altLang="zh-CN" sz="2000">
                <a:solidFill>
                  <a:srgbClr val="FF0000"/>
                </a:solidFill>
                <a:latin typeface="Century" panose="02040604050505020304" pitchFamily="18" charset="0"/>
              </a:rPr>
              <a:t>—《Publications mathématiques de l'IHÉS》</a:t>
            </a:r>
          </a:p>
        </p:txBody>
      </p:sp>
      <p:sp>
        <p:nvSpPr>
          <p:cNvPr id="4" name="圆角矩形 3"/>
          <p:cNvSpPr/>
          <p:nvPr/>
        </p:nvSpPr>
        <p:spPr>
          <a:xfrm>
            <a:off x="618148" y="2330451"/>
            <a:ext cx="10826043" cy="722313"/>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引用分析</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图片 1"/>
          <p:cNvPicPr>
            <a:picLocks noChangeAspect="1"/>
          </p:cNvPicPr>
          <p:nvPr/>
        </p:nvPicPr>
        <p:blipFill>
          <a:blip r:embed="rId2" cstate="print">
            <a:extLst>
              <a:ext uri="{28A0092B-C50C-407E-A947-70E740481C1C}">
                <a14:useLocalDpi xmlns="" xmlns:a14="http://schemas.microsoft.com/office/drawing/2010/main" val="0"/>
              </a:ext>
            </a:extLst>
          </a:blip>
          <a:srcRect r="12" b="-29"/>
          <a:stretch>
            <a:fillRect/>
          </a:stretch>
        </p:blipFill>
        <p:spPr bwMode="auto">
          <a:xfrm>
            <a:off x="567340" y="0"/>
            <a:ext cx="11162638" cy="655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DC63E90C-AC30-43E0-8C4E-9C751A35C533}"/>
              </a:ext>
            </a:extLst>
          </p:cNvPr>
          <p:cNvSpPr txBox="1"/>
          <p:nvPr/>
        </p:nvSpPr>
        <p:spPr>
          <a:xfrm>
            <a:off x="4890137" y="84138"/>
            <a:ext cx="1210588" cy="707886"/>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总结</a:t>
            </a:r>
          </a:p>
        </p:txBody>
      </p:sp>
      <p:sp>
        <p:nvSpPr>
          <p:cNvPr id="3" name="Rectangle 3">
            <a:extLst>
              <a:ext uri="{FF2B5EF4-FFF2-40B4-BE49-F238E27FC236}">
                <a16:creationId xmlns="" xmlns:a16="http://schemas.microsoft.com/office/drawing/2014/main" id="{F62F26E7-DA11-4BEB-A1C0-AD2BBDF2F0DA}"/>
              </a:ext>
            </a:extLst>
          </p:cNvPr>
          <p:cNvSpPr txBox="1">
            <a:spLocks noChangeArrowheads="1"/>
          </p:cNvSpPr>
          <p:nvPr/>
        </p:nvSpPr>
        <p:spPr>
          <a:xfrm>
            <a:off x="531459" y="1398114"/>
            <a:ext cx="11406085" cy="305958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380990" eaLnBrk="1" hangingPunct="1">
              <a:lnSpc>
                <a:spcPct val="150000"/>
              </a:lnSpc>
              <a:spcBef>
                <a:spcPts val="1000"/>
              </a:spcBef>
              <a:buNone/>
            </a:pPr>
            <a:r>
              <a:rPr lang="en-US" altLang="zh-CN" sz="2000" b="1" dirty="0"/>
              <a:t>MathSciNet</a:t>
            </a:r>
            <a:r>
              <a:rPr lang="zh-CN" altLang="en-US" sz="2000" b="1" dirty="0"/>
              <a:t>对数学领域的文献、作者、机构、期刊、引用关系做了较为深入标引和关联，形成一张涵盖数学及数学交叉学科、多维度的知识网。</a:t>
            </a:r>
            <a:endParaRPr lang="en-US" altLang="zh-CN" sz="2000" b="1" dirty="0"/>
          </a:p>
          <a:p>
            <a:pPr marL="0" lvl="1" indent="-380990" eaLnBrk="1" hangingPunct="1">
              <a:lnSpc>
                <a:spcPct val="150000"/>
              </a:lnSpc>
              <a:spcBef>
                <a:spcPts val="1000"/>
              </a:spcBef>
              <a:buNone/>
            </a:pPr>
            <a:r>
              <a:rPr lang="zh-CN" altLang="en-US" sz="2000" b="1" dirty="0"/>
              <a:t>通过</a:t>
            </a:r>
            <a:r>
              <a:rPr lang="en-US" altLang="zh-CN" sz="2000" b="1" dirty="0"/>
              <a:t>MathSciNet</a:t>
            </a:r>
            <a:r>
              <a:rPr lang="zh-CN" altLang="en-US" sz="2000" b="1" dirty="0"/>
              <a:t>可系统了解某个领域、学者、机构的文献</a:t>
            </a:r>
            <a:endParaRPr lang="en-US" altLang="zh-CN" sz="2000" b="1" dirty="0"/>
          </a:p>
          <a:p>
            <a:pPr marL="0" lvl="1" indent="-380990" eaLnBrk="1" hangingPunct="1">
              <a:lnSpc>
                <a:spcPct val="150000"/>
              </a:lnSpc>
              <a:spcBef>
                <a:spcPts val="1000"/>
              </a:spcBef>
              <a:buNone/>
            </a:pPr>
            <a:r>
              <a:rPr lang="en-US" altLang="zh-CN" sz="2000" b="1" dirty="0"/>
              <a:t>MathSciNet</a:t>
            </a:r>
            <a:r>
              <a:rPr lang="zh-CN" altLang="en-US" sz="2000" b="1" dirty="0"/>
              <a:t>数据库中</a:t>
            </a:r>
            <a:r>
              <a:rPr lang="en-US" altLang="zh-CN" sz="2000" b="1" dirty="0"/>
              <a:t>90%</a:t>
            </a:r>
            <a:r>
              <a:rPr lang="zh-CN" altLang="en-US" sz="2000" b="1" dirty="0"/>
              <a:t>的文献有全文</a:t>
            </a:r>
            <a:r>
              <a:rPr lang="en-US" altLang="zh-CN" sz="2000" b="1" dirty="0"/>
              <a:t>DOI</a:t>
            </a:r>
            <a:r>
              <a:rPr lang="zh-CN" altLang="en-US" sz="2000" b="1" dirty="0"/>
              <a:t>链接，读者可直接下载图书馆已订购期刊（如</a:t>
            </a:r>
            <a:r>
              <a:rPr lang="en-US" altLang="zh-CN" sz="2000" b="1" dirty="0"/>
              <a:t>Springer</a:t>
            </a:r>
            <a:r>
              <a:rPr lang="zh-CN" altLang="en-US" sz="2000" b="1" dirty="0"/>
              <a:t>等）的全文</a:t>
            </a:r>
            <a:endParaRPr lang="en-US" altLang="zh-CN" sz="2000" b="1" dirty="0"/>
          </a:p>
        </p:txBody>
      </p:sp>
      <p:sp>
        <p:nvSpPr>
          <p:cNvPr id="4" name="文本框 3">
            <a:extLst>
              <a:ext uri="{FF2B5EF4-FFF2-40B4-BE49-F238E27FC236}">
                <a16:creationId xmlns="" xmlns:a16="http://schemas.microsoft.com/office/drawing/2014/main" id="{7CFC2CD3-A76F-4A1A-9C22-E36316016D12}"/>
              </a:ext>
            </a:extLst>
          </p:cNvPr>
          <p:cNvSpPr txBox="1"/>
          <p:nvPr/>
        </p:nvSpPr>
        <p:spPr>
          <a:xfrm>
            <a:off x="531459" y="3991540"/>
            <a:ext cx="11053243" cy="2215991"/>
          </a:xfrm>
          <a:prstGeom prst="rect">
            <a:avLst/>
          </a:prstGeom>
          <a:solidFill>
            <a:srgbClr val="FFE699"/>
          </a:solidFill>
          <a:ln>
            <a:solidFill>
              <a:schemeClr val="accent1">
                <a:shade val="50000"/>
              </a:schemeClr>
            </a:solidFill>
          </a:ln>
        </p:spPr>
        <p:txBody>
          <a:bodyPr wrap="square" rtlCol="0">
            <a:spAutoFit/>
          </a:bodyPr>
          <a:lstStyle/>
          <a:p>
            <a:pPr algn="ctr">
              <a:lnSpc>
                <a:spcPct val="150000"/>
              </a:lnSpc>
            </a:pPr>
            <a:r>
              <a:rPr lang="zh-CN" altLang="en-US" sz="2300" b="1" dirty="0">
                <a:solidFill>
                  <a:srgbClr val="2575B4"/>
                </a:solidFill>
                <a:latin typeface="Century" panose="02040604050505020304" pitchFamily="18" charset="0"/>
              </a:rPr>
              <a:t>一句总结：</a:t>
            </a:r>
            <a:r>
              <a:rPr lang="en-US" altLang="zh-CN" sz="2300" b="1" dirty="0" err="1">
                <a:solidFill>
                  <a:srgbClr val="2575B4"/>
                </a:solidFill>
                <a:latin typeface="Century" panose="02040604050505020304" pitchFamily="18" charset="0"/>
              </a:rPr>
              <a:t>MathSciNet</a:t>
            </a:r>
            <a:r>
              <a:rPr lang="zh-CN" altLang="en-US" sz="2300" b="1" dirty="0">
                <a:solidFill>
                  <a:srgbClr val="2575B4"/>
                </a:solidFill>
                <a:latin typeface="Century" panose="02040604050505020304" pitchFamily="18" charset="0"/>
              </a:rPr>
              <a:t>并非对文献的简单堆砌</a:t>
            </a:r>
            <a:endParaRPr lang="en-US" altLang="zh-CN" sz="2300" b="1" dirty="0">
              <a:solidFill>
                <a:srgbClr val="2575B4"/>
              </a:solidFill>
              <a:latin typeface="Century" panose="02040604050505020304" pitchFamily="18" charset="0"/>
            </a:endParaRPr>
          </a:p>
          <a:p>
            <a:pPr algn="ctr">
              <a:lnSpc>
                <a:spcPct val="150000"/>
              </a:lnSpc>
            </a:pPr>
            <a:r>
              <a:rPr lang="zh-CN" altLang="en-US" sz="2300" b="1" dirty="0">
                <a:solidFill>
                  <a:srgbClr val="2575B4"/>
                </a:solidFill>
                <a:latin typeface="Century" panose="02040604050505020304" pitchFamily="18" charset="0"/>
              </a:rPr>
              <a:t>而是涵盖了全球数学领域的文献、人物及机构</a:t>
            </a:r>
            <a:endParaRPr lang="en-US" altLang="zh-CN" sz="2300" b="1" dirty="0">
              <a:solidFill>
                <a:srgbClr val="2575B4"/>
              </a:solidFill>
              <a:latin typeface="Century" panose="02040604050505020304" pitchFamily="18" charset="0"/>
            </a:endParaRPr>
          </a:p>
          <a:p>
            <a:pPr algn="ctr">
              <a:lnSpc>
                <a:spcPct val="150000"/>
              </a:lnSpc>
            </a:pPr>
            <a:r>
              <a:rPr lang="zh-CN" altLang="en-US" sz="2300" b="1" dirty="0">
                <a:solidFill>
                  <a:srgbClr val="2575B4"/>
                </a:solidFill>
                <a:latin typeface="Century" panose="02040604050505020304" pitchFamily="18" charset="0"/>
              </a:rPr>
              <a:t>形成了一张数学知识网</a:t>
            </a:r>
            <a:endParaRPr lang="en-US" altLang="zh-CN" sz="2300" b="1" dirty="0">
              <a:solidFill>
                <a:srgbClr val="2575B4"/>
              </a:solidFill>
              <a:latin typeface="Century" panose="02040604050505020304" pitchFamily="18" charset="0"/>
            </a:endParaRPr>
          </a:p>
          <a:p>
            <a:pPr algn="ctr">
              <a:lnSpc>
                <a:spcPct val="150000"/>
              </a:lnSpc>
            </a:pPr>
            <a:r>
              <a:rPr lang="zh-CN" altLang="en-US" sz="2300" b="1" dirty="0">
                <a:solidFill>
                  <a:srgbClr val="2575B4"/>
                </a:solidFill>
                <a:latin typeface="Century" panose="02040604050505020304" pitchFamily="18" charset="0"/>
              </a:rPr>
              <a:t>各位老师可以去</a:t>
            </a:r>
            <a:r>
              <a:rPr lang="en-US" altLang="zh-CN" sz="2300" b="1" dirty="0" err="1">
                <a:solidFill>
                  <a:srgbClr val="2575B4"/>
                </a:solidFill>
                <a:latin typeface="Century" panose="02040604050505020304" pitchFamily="18" charset="0"/>
              </a:rPr>
              <a:t>MathSciNet</a:t>
            </a:r>
            <a:r>
              <a:rPr lang="zh-CN" altLang="en-US" sz="2300" b="1" dirty="0">
                <a:solidFill>
                  <a:srgbClr val="2575B4"/>
                </a:solidFill>
                <a:latin typeface="Century" panose="02040604050505020304" pitchFamily="18" charset="0"/>
              </a:rPr>
              <a:t>中挖掘属于自己的宝藏</a:t>
            </a:r>
          </a:p>
        </p:txBody>
      </p:sp>
      <p:sp>
        <p:nvSpPr>
          <p:cNvPr id="5" name="标题 1"/>
          <p:cNvSpPr txBox="1">
            <a:spLocks/>
          </p:cNvSpPr>
          <p:nvPr/>
        </p:nvSpPr>
        <p:spPr bwMode="auto">
          <a:xfrm>
            <a:off x="610473" y="83371"/>
            <a:ext cx="10974229" cy="81674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a:defRPr/>
            </a:pPr>
            <a:r>
              <a:rPr lang="en-US" altLang="zh-CN" sz="4000" dirty="0" err="1"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MathSciNet</a:t>
            </a:r>
            <a:r>
              <a:rPr lang="en-US" altLang="zh-CN"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40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总结</a:t>
            </a:r>
            <a:endParaRPr lang="zh-CN" altLang="en-US" sz="40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 xmlns:p14="http://schemas.microsoft.com/office/powerpoint/2010/main" val="30894530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677" y="2365311"/>
            <a:ext cx="1399592" cy="1399592"/>
          </a:xfrm>
          <a:prstGeom prst="rect">
            <a:avLst/>
          </a:prstGeom>
          <a:no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6933" b="1" dirty="0" smtClean="0">
                <a:solidFill>
                  <a:schemeClr val="bg1">
                    <a:lumMod val="95000"/>
                  </a:schemeClr>
                </a:solidFill>
              </a:rPr>
              <a:t>03</a:t>
            </a:r>
            <a:endParaRPr kumimoji="1" lang="zh-CN" altLang="en-US" sz="6933" b="1" dirty="0">
              <a:solidFill>
                <a:schemeClr val="bg1">
                  <a:lumMod val="95000"/>
                </a:schemeClr>
              </a:solidFill>
            </a:endParaRPr>
          </a:p>
        </p:txBody>
      </p:sp>
      <p:sp>
        <p:nvSpPr>
          <p:cNvPr id="4" name="矩形 3"/>
          <p:cNvSpPr/>
          <p:nvPr/>
        </p:nvSpPr>
        <p:spPr>
          <a:xfrm>
            <a:off x="4056180" y="2365311"/>
            <a:ext cx="3095719" cy="769441"/>
          </a:xfrm>
          <a:prstGeom prst="rect">
            <a:avLst/>
          </a:prstGeom>
        </p:spPr>
        <p:txBody>
          <a:bodyPr wrap="none">
            <a:spAutoFit/>
          </a:bodyPr>
          <a:lstStyle/>
          <a:p>
            <a:r>
              <a:rPr kumimoji="1" lang="en-US" altLang="zh-CN" sz="4400" b="1" dirty="0" smtClean="0">
                <a:solidFill>
                  <a:schemeClr val="bg1"/>
                </a:solidFill>
              </a:rPr>
              <a:t>AMS</a:t>
            </a:r>
            <a:r>
              <a:rPr kumimoji="1" lang="zh-CN" altLang="en-US" sz="4400" b="1" dirty="0" smtClean="0">
                <a:solidFill>
                  <a:schemeClr val="bg1"/>
                </a:solidFill>
              </a:rPr>
              <a:t>电子刊</a:t>
            </a:r>
            <a:endParaRPr kumimoji="1" lang="zh-CN" altLang="en-US" sz="4400" b="1" dirty="0">
              <a:solidFill>
                <a:schemeClr val="bg1"/>
              </a:solidFill>
            </a:endParaRPr>
          </a:p>
        </p:txBody>
      </p:sp>
      <p:sp>
        <p:nvSpPr>
          <p:cNvPr id="5" name="矩形 4"/>
          <p:cNvSpPr/>
          <p:nvPr/>
        </p:nvSpPr>
        <p:spPr>
          <a:xfrm>
            <a:off x="4056179" y="3118572"/>
            <a:ext cx="6375580" cy="332527"/>
          </a:xfrm>
          <a:prstGeom prst="rect">
            <a:avLst/>
          </a:prstGeom>
        </p:spPr>
        <p:txBody>
          <a:bodyPr wrap="square">
            <a:spAutoFit/>
          </a:bodyPr>
          <a:lstStyle/>
          <a:p>
            <a:pPr>
              <a:lnSpc>
                <a:spcPct val="130000"/>
              </a:lnSpc>
            </a:pPr>
            <a:r>
              <a:rPr lang="zh-CN" altLang="en-US" sz="1333" dirty="0" smtClean="0">
                <a:solidFill>
                  <a:schemeClr val="bg1">
                    <a:lumMod val="95000"/>
                  </a:schemeClr>
                </a:solidFill>
              </a:rPr>
              <a:t>一站式检索平台，更便利！</a:t>
            </a:r>
            <a:endParaRPr lang="en-US" altLang="zh-CN" sz="1333" dirty="0">
              <a:solidFill>
                <a:schemeClr val="bg1">
                  <a:lumMod val="95000"/>
                </a:schemeClr>
              </a:solidFill>
            </a:endParaRPr>
          </a:p>
        </p:txBody>
      </p:sp>
    </p:spTree>
    <p:extLst>
      <p:ext uri="{BB962C8B-B14F-4D97-AF65-F5344CB8AC3E}">
        <p14:creationId xmlns="" xmlns:p14="http://schemas.microsoft.com/office/powerpoint/2010/main" val="1109407426"/>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8"/>
          <p:cNvSpPr txBox="1">
            <a:spLocks/>
          </p:cNvSpPr>
          <p:nvPr/>
        </p:nvSpPr>
        <p:spPr bwMode="auto">
          <a:xfrm>
            <a:off x="536980" y="1190171"/>
            <a:ext cx="11061748" cy="5141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1" defTabSz="609630">
              <a:lnSpc>
                <a:spcPct val="150000"/>
              </a:lnSpc>
              <a:spcBef>
                <a:spcPct val="20000"/>
              </a:spcBef>
              <a:buNone/>
            </a:pPr>
            <a:r>
              <a:rPr lang="zh-CN" altLang="en-US" sz="1600" dirty="0">
                <a:latin typeface="Adobe 黑体 Std R" panose="020B0400000000000000" pitchFamily="34" charset="-122"/>
                <a:ea typeface="Adobe 黑体 Std R" panose="020B0400000000000000" pitchFamily="34" charset="-122"/>
              </a:rPr>
              <a:t>美国数学学会的期刊质量非</a:t>
            </a:r>
            <a:r>
              <a:rPr lang="zh-CN" altLang="en-US" sz="1600">
                <a:latin typeface="Adobe 黑体 Std R" panose="020B0400000000000000" pitchFamily="34" charset="-122"/>
                <a:ea typeface="Adobe 黑体 Std R" panose="020B0400000000000000" pitchFamily="34" charset="-122"/>
              </a:rPr>
              <a:t>常</a:t>
            </a:r>
            <a:r>
              <a:rPr lang="zh-CN" altLang="en-US" sz="1600" smtClean="0">
                <a:latin typeface="Adobe 黑体 Std R" panose="020B0400000000000000" pitchFamily="34" charset="-122"/>
                <a:ea typeface="Adobe 黑体 Std R" panose="020B0400000000000000" pitchFamily="34" charset="-122"/>
              </a:rPr>
              <a:t>高</a:t>
            </a:r>
            <a:endParaRPr lang="en-US" altLang="zh-CN" sz="1600" dirty="0">
              <a:latin typeface="Adobe 黑体 Std R" panose="020B0400000000000000" pitchFamily="34" charset="-122"/>
              <a:ea typeface="Adobe 黑体 Std R" panose="020B0400000000000000" pitchFamily="34" charset="-122"/>
            </a:endParaRPr>
          </a:p>
          <a:p>
            <a:pPr marL="57150" lvl="1" indent="-342900" defTabSz="609630">
              <a:lnSpc>
                <a:spcPct val="150000"/>
              </a:lnSpc>
              <a:spcBef>
                <a:spcPct val="20000"/>
              </a:spcBef>
              <a:buFont typeface="+mj-lt"/>
              <a:buAutoNum type="arabicPeriod"/>
            </a:pPr>
            <a:r>
              <a:rPr lang="zh-CN" altLang="en-US" sz="1600" dirty="0">
                <a:latin typeface="Adobe 黑体 Std R" panose="020B0400000000000000" pitchFamily="34" charset="-122"/>
                <a:ea typeface="Adobe 黑体 Std R" panose="020B0400000000000000" pitchFamily="34" charset="-122"/>
              </a:rPr>
              <a:t>数学期刊</a:t>
            </a:r>
            <a:r>
              <a:rPr lang="en-US" altLang="zh-CN" sz="1600" dirty="0">
                <a:latin typeface="Adobe 黑体 Std R" panose="020B0400000000000000" pitchFamily="34" charset="-122"/>
                <a:ea typeface="Adobe 黑体 Std R" panose="020B0400000000000000" pitchFamily="34" charset="-122"/>
              </a:rPr>
              <a:t>TOP4 </a:t>
            </a:r>
            <a:r>
              <a:rPr lang="zh-CN" altLang="en-US" sz="1600" dirty="0">
                <a:latin typeface="Adobe 黑体 Std R" panose="020B0400000000000000" pitchFamily="34" charset="-122"/>
                <a:ea typeface="Adobe 黑体 Std R" panose="020B0400000000000000" pitchFamily="34" charset="-122"/>
              </a:rPr>
              <a:t>之一的</a:t>
            </a:r>
            <a:r>
              <a:rPr lang="en-US" altLang="zh-CN" sz="1600" dirty="0" smtClean="0">
                <a:latin typeface="Adobe 黑体 Std R" panose="020B0400000000000000" pitchFamily="34" charset="-122"/>
                <a:ea typeface="Adobe 黑体 Std R" panose="020B0400000000000000" pitchFamily="34" charset="-122"/>
              </a:rPr>
              <a:t>JAMS</a:t>
            </a:r>
            <a:endParaRPr lang="en-US" altLang="zh-CN" sz="1600" dirty="0">
              <a:latin typeface="Adobe 黑体 Std R" panose="020B0400000000000000" pitchFamily="34" charset="-122"/>
              <a:ea typeface="Adobe 黑体 Std R" panose="020B0400000000000000" pitchFamily="34" charset="-122"/>
            </a:endParaRPr>
          </a:p>
          <a:p>
            <a:pPr marL="57150" lvl="1" indent="-342900" defTabSz="609630">
              <a:lnSpc>
                <a:spcPct val="150000"/>
              </a:lnSpc>
              <a:spcBef>
                <a:spcPct val="20000"/>
              </a:spcBef>
              <a:buFont typeface="+mj-lt"/>
              <a:buAutoNum type="arabicPeriod"/>
            </a:pPr>
            <a:r>
              <a:rPr lang="zh-CN" altLang="en-US" sz="1600" dirty="0">
                <a:latin typeface="Adobe 黑体 Std R" panose="020B0400000000000000" pitchFamily="34" charset="-122"/>
                <a:ea typeface="Adobe 黑体 Std R" panose="020B0400000000000000" pitchFamily="34" charset="-122"/>
              </a:rPr>
              <a:t>计算数学领域的顶尖期刊</a:t>
            </a:r>
            <a:r>
              <a:rPr lang="en-US" altLang="zh-CN" sz="1600" dirty="0">
                <a:latin typeface="Adobe 黑体 Std R" panose="020B0400000000000000" pitchFamily="34" charset="-122"/>
                <a:ea typeface="Adobe 黑体 Std R" panose="020B0400000000000000" pitchFamily="34" charset="-122"/>
              </a:rPr>
              <a:t>Mathematics of Computation</a:t>
            </a:r>
          </a:p>
          <a:p>
            <a:pPr marL="57150" lvl="1" indent="-342900" defTabSz="609630">
              <a:lnSpc>
                <a:spcPct val="150000"/>
              </a:lnSpc>
              <a:spcBef>
                <a:spcPct val="20000"/>
              </a:spcBef>
              <a:buFont typeface="+mj-lt"/>
              <a:buAutoNum type="arabicPeriod"/>
            </a:pPr>
            <a:r>
              <a:rPr lang="zh-CN" altLang="en-US" sz="1600" dirty="0">
                <a:latin typeface="Adobe 黑体 Std R" panose="020B0400000000000000" pitchFamily="34" charset="-122"/>
                <a:ea typeface="Adobe 黑体 Std R" panose="020B0400000000000000" pitchFamily="34" charset="-122"/>
              </a:rPr>
              <a:t>多份高品质综合期刊</a:t>
            </a:r>
            <a:r>
              <a:rPr lang="en-US" altLang="zh-CN" sz="1600" dirty="0">
                <a:latin typeface="Adobe 黑体 Std R" panose="020B0400000000000000" pitchFamily="34" charset="-122"/>
                <a:ea typeface="Adobe 黑体 Std R" panose="020B0400000000000000" pitchFamily="34" charset="-122"/>
              </a:rPr>
              <a:t>Bulletin of the AMS</a:t>
            </a:r>
            <a:r>
              <a:rPr lang="zh-CN" altLang="en-US" sz="1600" dirty="0">
                <a:latin typeface="Adobe 黑体 Std R" panose="020B0400000000000000" pitchFamily="34" charset="-122"/>
                <a:ea typeface="Adobe 黑体 Std R" panose="020B0400000000000000" pitchFamily="34" charset="-122"/>
              </a:rPr>
              <a:t>、</a:t>
            </a:r>
            <a:r>
              <a:rPr lang="en-US" altLang="zh-CN" sz="1600" dirty="0">
                <a:latin typeface="Adobe 黑体 Std R" panose="020B0400000000000000" pitchFamily="34" charset="-122"/>
                <a:ea typeface="Adobe 黑体 Std R" panose="020B0400000000000000" pitchFamily="34" charset="-122"/>
              </a:rPr>
              <a:t>Memoirs of the AMS</a:t>
            </a:r>
            <a:r>
              <a:rPr lang="zh-CN" altLang="en-US" sz="1600" dirty="0">
                <a:latin typeface="Adobe 黑体 Std R" panose="020B0400000000000000" pitchFamily="34" charset="-122"/>
                <a:ea typeface="Adobe 黑体 Std R" panose="020B0400000000000000" pitchFamily="34" charset="-122"/>
              </a:rPr>
              <a:t>、</a:t>
            </a:r>
            <a:r>
              <a:rPr lang="en-US" altLang="zh-CN" sz="1600" dirty="0">
                <a:latin typeface="Adobe 黑体 Std R" panose="020B0400000000000000" pitchFamily="34" charset="-122"/>
                <a:ea typeface="Adobe 黑体 Std R" panose="020B0400000000000000" pitchFamily="34" charset="-122"/>
              </a:rPr>
              <a:t>Transactions of the </a:t>
            </a:r>
            <a:r>
              <a:rPr lang="en-US" altLang="zh-CN" sz="1600">
                <a:latin typeface="Adobe 黑体 Std R" panose="020B0400000000000000" pitchFamily="34" charset="-122"/>
                <a:ea typeface="Adobe 黑体 Std R" panose="020B0400000000000000" pitchFamily="34" charset="-122"/>
              </a:rPr>
              <a:t>AMS</a:t>
            </a:r>
            <a:r>
              <a:rPr lang="zh-CN" altLang="en-US" sz="1600" smtClean="0">
                <a:latin typeface="Adobe 黑体 Std R" panose="020B0400000000000000" pitchFamily="34" charset="-122"/>
                <a:ea typeface="Adobe 黑体 Std R" panose="020B0400000000000000" pitchFamily="34" charset="-122"/>
              </a:rPr>
              <a:t>、</a:t>
            </a:r>
            <a:r>
              <a:rPr lang="en-US" altLang="zh-CN" sz="1600" smtClean="0">
                <a:latin typeface="Adobe 黑体 Std R" panose="020B0400000000000000" pitchFamily="34" charset="-122"/>
                <a:ea typeface="Adobe 黑体 Std R" panose="020B0400000000000000" pitchFamily="34" charset="-122"/>
              </a:rPr>
              <a:t>Proceedings </a:t>
            </a:r>
            <a:r>
              <a:rPr lang="en-US" altLang="zh-CN" sz="1600" dirty="0">
                <a:latin typeface="Adobe 黑体 Std R" panose="020B0400000000000000" pitchFamily="34" charset="-122"/>
                <a:ea typeface="Adobe 黑体 Std R" panose="020B0400000000000000" pitchFamily="34" charset="-122"/>
              </a:rPr>
              <a:t>of the </a:t>
            </a:r>
            <a:r>
              <a:rPr lang="en-US" altLang="zh-CN" sz="1600" smtClean="0">
                <a:latin typeface="Adobe 黑体 Std R" panose="020B0400000000000000" pitchFamily="34" charset="-122"/>
                <a:ea typeface="Adobe 黑体 Std R" panose="020B0400000000000000" pitchFamily="34" charset="-122"/>
              </a:rPr>
              <a:t>AMS</a:t>
            </a:r>
            <a:r>
              <a:rPr lang="zh-CN" altLang="en-US" sz="1600" smtClean="0">
                <a:latin typeface="Adobe 黑体 Std R" panose="020B0400000000000000" pitchFamily="34" charset="-122"/>
                <a:ea typeface="Adobe 黑体 Std R" panose="020B0400000000000000" pitchFamily="34" charset="-122"/>
              </a:rPr>
              <a:t>。</a:t>
            </a:r>
            <a:endParaRPr lang="en-US" altLang="zh-CN" sz="1600" smtClean="0">
              <a:latin typeface="Adobe 黑体 Std R" panose="020B0400000000000000" pitchFamily="34" charset="-122"/>
              <a:ea typeface="Adobe 黑体 Std R" panose="020B0400000000000000" pitchFamily="34" charset="-122"/>
            </a:endParaRPr>
          </a:p>
          <a:p>
            <a:pPr marL="57150" lvl="1" indent="-342900" defTabSz="609630">
              <a:lnSpc>
                <a:spcPct val="150000"/>
              </a:lnSpc>
              <a:spcBef>
                <a:spcPct val="20000"/>
              </a:spcBef>
              <a:buFont typeface="+mj-lt"/>
              <a:buAutoNum type="arabicPeriod"/>
            </a:pPr>
            <a:r>
              <a:rPr lang="en-US" altLang="zh-CN" sz="1600" smtClean="0">
                <a:latin typeface="Adobe 黑体 Std R" panose="020B0400000000000000" pitchFamily="34" charset="-122"/>
                <a:ea typeface="Adobe 黑体 Std R" panose="020B0400000000000000" pitchFamily="34" charset="-122"/>
              </a:rPr>
              <a:t>AMS</a:t>
            </a:r>
            <a:r>
              <a:rPr lang="zh-CN" altLang="en-US" sz="1600" dirty="0">
                <a:latin typeface="Adobe 黑体 Std R" panose="020B0400000000000000" pitchFamily="34" charset="-122"/>
                <a:ea typeface="Adobe 黑体 Std R" panose="020B0400000000000000" pitchFamily="34" charset="-122"/>
              </a:rPr>
              <a:t>翻译的</a:t>
            </a:r>
            <a:r>
              <a:rPr lang="en-US" altLang="zh-CN" sz="1600" dirty="0">
                <a:latin typeface="Adobe 黑体 Std R" panose="020B0400000000000000" pitchFamily="34" charset="-122"/>
                <a:ea typeface="Adobe 黑体 Std R" panose="020B0400000000000000" pitchFamily="34" charset="-122"/>
              </a:rPr>
              <a:t>3</a:t>
            </a:r>
            <a:r>
              <a:rPr lang="zh-CN" altLang="en-US" sz="1600" dirty="0">
                <a:latin typeface="Adobe 黑体 Std R" panose="020B0400000000000000" pitchFamily="34" charset="-122"/>
                <a:ea typeface="Adobe 黑体 Std R" panose="020B0400000000000000" pitchFamily="34" charset="-122"/>
              </a:rPr>
              <a:t>份俄文刊，</a:t>
            </a:r>
            <a:r>
              <a:rPr lang="en-US" altLang="zh-CN" sz="1600" dirty="0">
                <a:latin typeface="Adobe 黑体 Std R" panose="020B0400000000000000" pitchFamily="34" charset="-122"/>
                <a:ea typeface="Adobe 黑体 Std R" panose="020B0400000000000000" pitchFamily="34" charset="-122"/>
              </a:rPr>
              <a:t>1</a:t>
            </a:r>
            <a:r>
              <a:rPr lang="zh-CN" altLang="en-US" sz="1600" dirty="0">
                <a:latin typeface="Adobe 黑体 Std R" panose="020B0400000000000000" pitchFamily="34" charset="-122"/>
                <a:ea typeface="Adobe 黑体 Std R" panose="020B0400000000000000" pitchFamily="34" charset="-122"/>
              </a:rPr>
              <a:t>份日文</a:t>
            </a:r>
            <a:r>
              <a:rPr lang="zh-CN" altLang="en-US" sz="1600">
                <a:latin typeface="Adobe 黑体 Std R" panose="020B0400000000000000" pitchFamily="34" charset="-122"/>
                <a:ea typeface="Adobe 黑体 Std R" panose="020B0400000000000000" pitchFamily="34" charset="-122"/>
              </a:rPr>
              <a:t>刊</a:t>
            </a:r>
            <a:r>
              <a:rPr lang="zh-CN" altLang="en-US" sz="1600" smtClean="0">
                <a:latin typeface="Adobe 黑体 Std R" panose="020B0400000000000000" pitchFamily="34" charset="-122"/>
                <a:ea typeface="Adobe 黑体 Std R" panose="020B0400000000000000" pitchFamily="34" charset="-122"/>
              </a:rPr>
              <a:t>。</a:t>
            </a:r>
            <a:endParaRPr lang="en-US" altLang="zh-CN" sz="1600" smtClean="0">
              <a:latin typeface="Adobe 黑体 Std R" panose="020B0400000000000000" pitchFamily="34" charset="-122"/>
              <a:ea typeface="Adobe 黑体 Std R" panose="020B0400000000000000" pitchFamily="34" charset="-122"/>
            </a:endParaRPr>
          </a:p>
          <a:p>
            <a:pPr marL="0" lvl="1" indent="-285750" defTabSz="609630">
              <a:lnSpc>
                <a:spcPct val="150000"/>
              </a:lnSpc>
              <a:spcBef>
                <a:spcPct val="20000"/>
              </a:spcBef>
              <a:buNone/>
            </a:pPr>
            <a:endParaRPr lang="en-US" altLang="zh-CN" sz="1600" dirty="0">
              <a:latin typeface="Adobe 黑体 Std R" panose="020B0400000000000000" pitchFamily="34" charset="-122"/>
              <a:ea typeface="Adobe 黑体 Std R" panose="020B0400000000000000" pitchFamily="34" charset="-122"/>
            </a:endParaRPr>
          </a:p>
          <a:p>
            <a:pPr marL="0" lvl="1" indent="-342900" defTabSz="609630">
              <a:lnSpc>
                <a:spcPct val="150000"/>
              </a:lnSpc>
              <a:spcBef>
                <a:spcPct val="20000"/>
              </a:spcBef>
            </a:pPr>
            <a:r>
              <a:rPr lang="en-US" altLang="zh-CN" sz="1600" smtClean="0">
                <a:latin typeface="Adobe 黑体 Std R" panose="020B0400000000000000" pitchFamily="34" charset="-122"/>
                <a:ea typeface="Adobe 黑体 Std R" panose="020B0400000000000000" pitchFamily="34" charset="-122"/>
              </a:rPr>
              <a:t>Notice </a:t>
            </a:r>
            <a:r>
              <a:rPr lang="en-US" altLang="zh-CN" sz="1600" dirty="0">
                <a:latin typeface="Adobe 黑体 Std R" panose="020B0400000000000000" pitchFamily="34" charset="-122"/>
                <a:ea typeface="Adobe 黑体 Std R" panose="020B0400000000000000" pitchFamily="34" charset="-122"/>
              </a:rPr>
              <a:t>of the AMS</a:t>
            </a:r>
            <a:r>
              <a:rPr lang="zh-CN" altLang="en-US" sz="1600" dirty="0">
                <a:latin typeface="Adobe 黑体 Std R" panose="020B0400000000000000" pitchFamily="34" charset="-122"/>
                <a:ea typeface="Adobe 黑体 Std R" panose="020B0400000000000000" pitchFamily="34" charset="-122"/>
              </a:rPr>
              <a:t> </a:t>
            </a:r>
            <a:r>
              <a:rPr lang="en-US" altLang="zh-CN" sz="1600" dirty="0">
                <a:latin typeface="Adobe 黑体 Std R" panose="020B0400000000000000" pitchFamily="34" charset="-122"/>
                <a:ea typeface="Adobe 黑体 Std R" panose="020B0400000000000000" pitchFamily="34" charset="-122"/>
              </a:rPr>
              <a:t>《</a:t>
            </a:r>
            <a:r>
              <a:rPr lang="zh-CN" altLang="en-US" sz="1600" dirty="0">
                <a:latin typeface="Adobe 黑体 Std R" panose="020B0400000000000000" pitchFamily="34" charset="-122"/>
                <a:ea typeface="Adobe 黑体 Std R" panose="020B0400000000000000" pitchFamily="34" charset="-122"/>
              </a:rPr>
              <a:t>美国数学会通告</a:t>
            </a:r>
            <a:r>
              <a:rPr lang="en-US" altLang="zh-CN" sz="1600" dirty="0">
                <a:latin typeface="Adobe 黑体 Std R" panose="020B0400000000000000" pitchFamily="34" charset="-122"/>
                <a:ea typeface="Adobe 黑体 Std R" panose="020B0400000000000000" pitchFamily="34" charset="-122"/>
              </a:rPr>
              <a:t>》 </a:t>
            </a:r>
            <a:r>
              <a:rPr lang="zh-CN" altLang="en-US" sz="1600" dirty="0">
                <a:latin typeface="Adobe 黑体 Std R" panose="020B0400000000000000" pitchFamily="34" charset="-122"/>
                <a:ea typeface="Adobe 黑体 Std R" panose="020B0400000000000000" pitchFamily="34" charset="-122"/>
              </a:rPr>
              <a:t>（目前数学领域</a:t>
            </a:r>
            <a:r>
              <a:rPr lang="zh-CN" altLang="en-US" sz="1600">
                <a:latin typeface="Adobe 黑体 Std R" panose="020B0400000000000000" pitchFamily="34" charset="-122"/>
                <a:ea typeface="Adobe 黑体 Std R" panose="020B0400000000000000" pitchFamily="34" charset="-122"/>
              </a:rPr>
              <a:t>读</a:t>
            </a:r>
            <a:r>
              <a:rPr lang="zh-CN" altLang="en-US" sz="1600" smtClean="0">
                <a:latin typeface="Adobe 黑体 Std R" panose="020B0400000000000000" pitchFamily="34" charset="-122"/>
                <a:ea typeface="Adobe 黑体 Std R" panose="020B0400000000000000" pitchFamily="34" charset="-122"/>
              </a:rPr>
              <a:t>者群</a:t>
            </a:r>
            <a:r>
              <a:rPr lang="zh-CN" altLang="en-US" sz="1600" dirty="0">
                <a:latin typeface="Adobe 黑体 Std R" panose="020B0400000000000000" pitchFamily="34" charset="-122"/>
                <a:ea typeface="Adobe 黑体 Std R" panose="020B0400000000000000" pitchFamily="34" charset="-122"/>
              </a:rPr>
              <a:t>最多的期刊之一）</a:t>
            </a:r>
            <a:endParaRPr lang="en-US" altLang="zh-CN" sz="1600" dirty="0">
              <a:latin typeface="Adobe 黑体 Std R" panose="020B0400000000000000" pitchFamily="34" charset="-122"/>
              <a:ea typeface="Adobe 黑体 Std R" panose="020B0400000000000000" pitchFamily="34" charset="-122"/>
            </a:endParaRPr>
          </a:p>
          <a:p>
            <a:pPr marL="0" lvl="1" indent="-342900" defTabSz="609630">
              <a:lnSpc>
                <a:spcPct val="150000"/>
              </a:lnSpc>
              <a:spcBef>
                <a:spcPct val="20000"/>
              </a:spcBef>
            </a:pPr>
            <a:r>
              <a:rPr lang="en-US" altLang="zh-CN" sz="1600" dirty="0">
                <a:latin typeface="Adobe 黑体 Std R" panose="020B0400000000000000" pitchFamily="34" charset="-122"/>
                <a:ea typeface="Adobe 黑体 Std R" panose="020B0400000000000000" pitchFamily="34" charset="-122"/>
              </a:rPr>
              <a:t>Bulletin of  the AMS 《</a:t>
            </a:r>
            <a:r>
              <a:rPr lang="zh-CN" altLang="en-US" sz="1600" dirty="0">
                <a:latin typeface="Adobe 黑体 Std R" panose="020B0400000000000000" pitchFamily="34" charset="-122"/>
                <a:ea typeface="Adobe 黑体 Std R" panose="020B0400000000000000" pitchFamily="34" charset="-122"/>
              </a:rPr>
              <a:t>美国数学会通报（新辑）</a:t>
            </a:r>
            <a:r>
              <a:rPr lang="en-US" altLang="zh-CN" sz="1600" dirty="0">
                <a:latin typeface="Adobe 黑体 Std R" panose="020B0400000000000000" pitchFamily="34" charset="-122"/>
                <a:ea typeface="Adobe 黑体 Std R" panose="020B0400000000000000" pitchFamily="34" charset="-122"/>
              </a:rPr>
              <a:t>》 </a:t>
            </a:r>
            <a:r>
              <a:rPr lang="zh-CN" altLang="en-US" sz="1600" dirty="0">
                <a:latin typeface="Adobe 黑体 Std R" panose="020B0400000000000000" pitchFamily="34" charset="-122"/>
                <a:ea typeface="Adobe 黑体 Std R" panose="020B0400000000000000" pitchFamily="34" charset="-122"/>
              </a:rPr>
              <a:t>（</a:t>
            </a:r>
            <a:r>
              <a:rPr lang="en-US" altLang="zh-CN" sz="1600" dirty="0">
                <a:latin typeface="Adobe 黑体 Std R" panose="020B0400000000000000" pitchFamily="34" charset="-122"/>
                <a:ea typeface="Adobe 黑体 Std R" panose="020B0400000000000000" pitchFamily="34" charset="-122"/>
              </a:rPr>
              <a:t>1891</a:t>
            </a:r>
            <a:r>
              <a:rPr lang="zh-CN" altLang="en-US" sz="1600" dirty="0">
                <a:latin typeface="Adobe 黑体 Std R" panose="020B0400000000000000" pitchFamily="34" charset="-122"/>
                <a:ea typeface="Adobe 黑体 Std R" panose="020B0400000000000000" pitchFamily="34" charset="-122"/>
              </a:rPr>
              <a:t>年创刊，中科院一区期刊）</a:t>
            </a:r>
            <a:endParaRPr lang="en-US" altLang="zh-CN" sz="1600" dirty="0">
              <a:latin typeface="Adobe 黑体 Std R" panose="020B0400000000000000" pitchFamily="34" charset="-122"/>
              <a:ea typeface="Adobe 黑体 Std R" panose="020B0400000000000000" pitchFamily="34" charset="-122"/>
            </a:endParaRPr>
          </a:p>
          <a:p>
            <a:pPr marL="0" lvl="1" indent="-342900" defTabSz="609630">
              <a:lnSpc>
                <a:spcPct val="150000"/>
              </a:lnSpc>
              <a:spcBef>
                <a:spcPct val="20000"/>
              </a:spcBef>
            </a:pPr>
            <a:r>
              <a:rPr lang="en-US" altLang="zh-CN" sz="1600" dirty="0">
                <a:latin typeface="Adobe 黑体 Std R" panose="020B0400000000000000" pitchFamily="34" charset="-122"/>
                <a:ea typeface="Adobe 黑体 Std R" panose="020B0400000000000000" pitchFamily="34" charset="-122"/>
              </a:rPr>
              <a:t>Conformal Geometry and Dynamics 《</a:t>
            </a:r>
            <a:r>
              <a:rPr lang="zh-CN" altLang="en-US" sz="1600" dirty="0">
                <a:latin typeface="Adobe 黑体 Std R" panose="020B0400000000000000" pitchFamily="34" charset="-122"/>
                <a:ea typeface="Adobe 黑体 Std R" panose="020B0400000000000000" pitchFamily="34" charset="-122"/>
              </a:rPr>
              <a:t>共形几何与动力学</a:t>
            </a:r>
            <a:r>
              <a:rPr lang="en-US" altLang="zh-CN" sz="1600" dirty="0">
                <a:latin typeface="Adobe 黑体 Std R" panose="020B0400000000000000" pitchFamily="34" charset="-122"/>
                <a:ea typeface="Adobe 黑体 Std R" panose="020B0400000000000000" pitchFamily="34" charset="-122"/>
              </a:rPr>
              <a:t>》</a:t>
            </a:r>
          </a:p>
          <a:p>
            <a:pPr marL="0" lvl="1" indent="-342900" defTabSz="609630">
              <a:lnSpc>
                <a:spcPct val="150000"/>
              </a:lnSpc>
              <a:spcBef>
                <a:spcPct val="20000"/>
              </a:spcBef>
            </a:pPr>
            <a:r>
              <a:rPr lang="en-US" altLang="zh-CN" sz="1600" dirty="0">
                <a:latin typeface="Adobe 黑体 Std R" panose="020B0400000000000000" pitchFamily="34" charset="-122"/>
                <a:ea typeface="Adobe 黑体 Std R" panose="020B0400000000000000" pitchFamily="34" charset="-122"/>
              </a:rPr>
              <a:t>Representation </a:t>
            </a:r>
            <a:r>
              <a:rPr lang="en-US" altLang="zh-CN" sz="1600" dirty="0" smtClean="0">
                <a:latin typeface="Adobe 黑体 Std R" panose="020B0400000000000000" pitchFamily="34" charset="-122"/>
                <a:ea typeface="Adobe 黑体 Std R" panose="020B0400000000000000" pitchFamily="34" charset="-122"/>
              </a:rPr>
              <a:t>Theory《</a:t>
            </a:r>
            <a:r>
              <a:rPr lang="zh-CN" altLang="en-US" sz="1600" dirty="0">
                <a:latin typeface="Adobe 黑体 Std R" panose="020B0400000000000000" pitchFamily="34" charset="-122"/>
                <a:ea typeface="Adobe 黑体 Std R" panose="020B0400000000000000" pitchFamily="34" charset="-122"/>
              </a:rPr>
              <a:t>表示论</a:t>
            </a:r>
            <a:r>
              <a:rPr lang="en-US" altLang="zh-CN" sz="1600" dirty="0">
                <a:latin typeface="Adobe 黑体 Std R" panose="020B0400000000000000" pitchFamily="34" charset="-122"/>
                <a:ea typeface="Adobe 黑体 Std R" panose="020B0400000000000000" pitchFamily="34" charset="-122"/>
              </a:rPr>
              <a:t>》</a:t>
            </a:r>
          </a:p>
          <a:p>
            <a:pPr marL="0" lvl="1" indent="-342900" defTabSz="609630">
              <a:lnSpc>
                <a:spcPct val="150000"/>
              </a:lnSpc>
              <a:spcBef>
                <a:spcPct val="20000"/>
              </a:spcBef>
            </a:pPr>
            <a:r>
              <a:rPr lang="en-US" altLang="zh-CN" sz="1600" dirty="0">
                <a:latin typeface="Adobe 黑体 Std R" panose="020B0400000000000000" pitchFamily="34" charset="-122"/>
                <a:ea typeface="Adobe 黑体 Std R" panose="020B0400000000000000" pitchFamily="34" charset="-122"/>
              </a:rPr>
              <a:t>Proceedings of the American Mathematical Society, Series B	《</a:t>
            </a:r>
            <a:r>
              <a:rPr lang="zh-CN" altLang="en-US" sz="1600" dirty="0">
                <a:latin typeface="Adobe 黑体 Std R" panose="020B0400000000000000" pitchFamily="34" charset="-122"/>
                <a:ea typeface="Adobe 黑体 Std R" panose="020B0400000000000000" pitchFamily="34" charset="-122"/>
              </a:rPr>
              <a:t>美国数学会会报</a:t>
            </a:r>
            <a:r>
              <a:rPr lang="en-US" altLang="zh-CN" sz="1600" dirty="0">
                <a:latin typeface="Adobe 黑体 Std R" panose="020B0400000000000000" pitchFamily="34" charset="-122"/>
                <a:ea typeface="Adobe 黑体 Std R" panose="020B0400000000000000" pitchFamily="34" charset="-122"/>
              </a:rPr>
              <a:t>》</a:t>
            </a:r>
            <a:r>
              <a:rPr lang="zh-CN" altLang="en-US" sz="1600" dirty="0">
                <a:latin typeface="Adobe 黑体 Std R" panose="020B0400000000000000" pitchFamily="34" charset="-122"/>
                <a:ea typeface="Adobe 黑体 Std R" panose="020B0400000000000000" pitchFamily="34" charset="-122"/>
              </a:rPr>
              <a:t>（</a:t>
            </a:r>
            <a:r>
              <a:rPr lang="en-US" altLang="zh-CN" sz="1600" dirty="0">
                <a:latin typeface="Adobe 黑体 Std R" panose="020B0400000000000000" pitchFamily="34" charset="-122"/>
                <a:ea typeface="Adobe 黑体 Std R" panose="020B0400000000000000" pitchFamily="34" charset="-122"/>
              </a:rPr>
              <a:t>B</a:t>
            </a:r>
            <a:r>
              <a:rPr lang="zh-CN" altLang="en-US" sz="1600" dirty="0">
                <a:latin typeface="Adobe 黑体 Std R" panose="020B0400000000000000" pitchFamily="34" charset="-122"/>
                <a:ea typeface="Adobe 黑体 Std R" panose="020B0400000000000000" pitchFamily="34" charset="-122"/>
              </a:rPr>
              <a:t>辑）</a:t>
            </a:r>
          </a:p>
          <a:p>
            <a:pPr marL="0" lvl="1" indent="-342900" defTabSz="609630">
              <a:lnSpc>
                <a:spcPct val="150000"/>
              </a:lnSpc>
              <a:spcBef>
                <a:spcPct val="20000"/>
              </a:spcBef>
            </a:pPr>
            <a:r>
              <a:rPr lang="en-US" altLang="zh-CN" sz="1600" dirty="0">
                <a:latin typeface="Adobe 黑体 Std R" panose="020B0400000000000000" pitchFamily="34" charset="-122"/>
                <a:ea typeface="Adobe 黑体 Std R" panose="020B0400000000000000" pitchFamily="34" charset="-122"/>
              </a:rPr>
              <a:t>Transactions of the American Mathematical Society, Series B	《</a:t>
            </a:r>
            <a:r>
              <a:rPr lang="zh-CN" altLang="en-US" sz="1600" dirty="0">
                <a:latin typeface="Adobe 黑体 Std R" panose="020B0400000000000000" pitchFamily="34" charset="-122"/>
                <a:ea typeface="Adobe 黑体 Std R" panose="020B0400000000000000" pitchFamily="34" charset="-122"/>
              </a:rPr>
              <a:t>美国数学会汇刊</a:t>
            </a:r>
            <a:r>
              <a:rPr lang="en-US" altLang="zh-CN" sz="1600" dirty="0">
                <a:latin typeface="Adobe 黑体 Std R" panose="020B0400000000000000" pitchFamily="34" charset="-122"/>
                <a:ea typeface="Adobe 黑体 Std R" panose="020B0400000000000000" pitchFamily="34" charset="-122"/>
              </a:rPr>
              <a:t>》</a:t>
            </a:r>
            <a:r>
              <a:rPr lang="zh-CN" altLang="en-US" sz="1600" dirty="0">
                <a:latin typeface="Adobe 黑体 Std R" panose="020B0400000000000000" pitchFamily="34" charset="-122"/>
                <a:ea typeface="Adobe 黑体 Std R" panose="020B0400000000000000" pitchFamily="34" charset="-122"/>
              </a:rPr>
              <a:t>（</a:t>
            </a:r>
            <a:r>
              <a:rPr lang="en-US" altLang="zh-CN" sz="1600" dirty="0">
                <a:latin typeface="Adobe 黑体 Std R" panose="020B0400000000000000" pitchFamily="34" charset="-122"/>
                <a:ea typeface="Adobe 黑体 Std R" panose="020B0400000000000000" pitchFamily="34" charset="-122"/>
              </a:rPr>
              <a:t>B</a:t>
            </a:r>
            <a:r>
              <a:rPr lang="zh-CN" altLang="en-US" sz="1600" dirty="0" smtClean="0">
                <a:latin typeface="Adobe 黑体 Std R" panose="020B0400000000000000" pitchFamily="34" charset="-122"/>
                <a:ea typeface="Adobe 黑体 Std R" panose="020B0400000000000000" pitchFamily="34" charset="-122"/>
              </a:rPr>
              <a:t>辑）</a:t>
            </a:r>
            <a:endParaRPr lang="zh-CN" altLang="en-US" sz="1600" dirty="0">
              <a:latin typeface="Adobe 黑体 Std R" panose="020B0400000000000000" pitchFamily="34" charset="-122"/>
              <a:ea typeface="Adobe 黑体 Std R" panose="020B0400000000000000" pitchFamily="34" charset="-122"/>
            </a:endParaRPr>
          </a:p>
        </p:txBody>
      </p:sp>
      <p:sp>
        <p:nvSpPr>
          <p:cNvPr id="4" name="标题 1"/>
          <p:cNvSpPr txBox="1"/>
          <p:nvPr/>
        </p:nvSpPr>
        <p:spPr>
          <a:xfrm>
            <a:off x="624499" y="0"/>
            <a:ext cx="10974229"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lnSpc>
                <a:spcPct val="150000"/>
              </a:lnSpc>
              <a:defRPr/>
            </a:pPr>
            <a:r>
              <a:rPr lang="en-US" altLang="zh-CN" sz="4000">
                <a:solidFill>
                  <a:schemeClr val="bg1"/>
                </a:solidFill>
                <a:ea typeface="宋体" pitchFamily="2" charset="-122"/>
              </a:rPr>
              <a:t>AMS </a:t>
            </a:r>
            <a:r>
              <a:rPr lang="en-US" altLang="zh-CN" sz="4000" smtClean="0">
                <a:solidFill>
                  <a:schemeClr val="bg1"/>
                </a:solidFill>
                <a:ea typeface="宋体" pitchFamily="2" charset="-122"/>
              </a:rPr>
              <a:t>ejournals</a:t>
            </a:r>
            <a:endParaRPr lang="zh-CN" altLang="en-US" sz="4000" dirty="0">
              <a:solidFill>
                <a:schemeClr val="bg1"/>
              </a:solidFill>
              <a:ea typeface="宋体" pitchFamily="2" charset="-122"/>
            </a:endParaRP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5AC168D-99D5-4E50-BA22-0E78AF92020D}"/>
              </a:ext>
            </a:extLst>
          </p:cNvPr>
          <p:cNvSpPr txBox="1"/>
          <p:nvPr/>
        </p:nvSpPr>
        <p:spPr>
          <a:xfrm flipH="1">
            <a:off x="236058" y="5206908"/>
            <a:ext cx="11649959" cy="1776384"/>
          </a:xfrm>
          <a:prstGeom prst="rect">
            <a:avLst/>
          </a:prstGeom>
          <a:solidFill>
            <a:srgbClr val="FFE699"/>
          </a:solidFill>
        </p:spPr>
        <p:txBody>
          <a:bodyPr wrap="square" rtlCol="0">
            <a:spAutoFit/>
          </a:bodyPr>
          <a:lstStyle/>
          <a:p>
            <a:pPr algn="ctr">
              <a:lnSpc>
                <a:spcPct val="114000"/>
              </a:lnSpc>
            </a:pP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WOS</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的</a:t>
            </a: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IF</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不是数学领域期刊评价的金标准。</a:t>
            </a:r>
            <a:endPar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endParaRPr>
          </a:p>
          <a:p>
            <a:pPr algn="ctr">
              <a:lnSpc>
                <a:spcPct val="114000"/>
              </a:lnSpc>
            </a:pP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部分</a:t>
            </a: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JCR</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一区期刊的引用数据（参考文献）并未被</a:t>
            </a: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列入引用统计范围。</a:t>
            </a:r>
            <a:endPar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endParaRPr>
          </a:p>
          <a:p>
            <a:pPr algn="ctr">
              <a:lnSpc>
                <a:spcPct val="114000"/>
              </a:lnSpc>
            </a:pP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在近</a:t>
            </a: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2000</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种期刊中选择了</a:t>
            </a: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600</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余种期刊，将这些期刊的引用数据作为统计来源，所以</a:t>
            </a:r>
            <a:r>
              <a:rPr lang="en-US" altLang="zh-CN" dirty="0" err="1">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和</a:t>
            </a: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WOS</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中同一篇文章引用数量会有出入。</a:t>
            </a:r>
          </a:p>
        </p:txBody>
      </p:sp>
      <p:pic>
        <p:nvPicPr>
          <p:cNvPr id="6" name="图片 5"/>
          <p:cNvPicPr>
            <a:picLocks noChangeAspect="1"/>
          </p:cNvPicPr>
          <p:nvPr/>
        </p:nvPicPr>
        <p:blipFill>
          <a:blip r:embed="rId3"/>
          <a:stretch>
            <a:fillRect/>
          </a:stretch>
        </p:blipFill>
        <p:spPr>
          <a:xfrm>
            <a:off x="794" y="0"/>
            <a:ext cx="12193588" cy="4818687"/>
          </a:xfrm>
          <a:prstGeom prst="rect">
            <a:avLst/>
          </a:prstGeom>
          <a:ln>
            <a:noFill/>
          </a:ln>
          <a:effectLst>
            <a:outerShdw blurRad="292100" dist="139700" dir="2700000" algn="tl" rotWithShape="0">
              <a:srgbClr val="333333">
                <a:alpha val="65000"/>
              </a:srgbClr>
            </a:outerShdw>
          </a:effectLst>
        </p:spPr>
      </p:pic>
      <p:sp>
        <p:nvSpPr>
          <p:cNvPr id="7" name="文本框 2"/>
          <p:cNvSpPr txBox="1">
            <a:spLocks noChangeArrowheads="1"/>
          </p:cNvSpPr>
          <p:nvPr/>
        </p:nvSpPr>
        <p:spPr bwMode="auto">
          <a:xfrm>
            <a:off x="-71510" y="4905775"/>
            <a:ext cx="12265097" cy="276999"/>
          </a:xfrm>
          <a:prstGeom prst="rect">
            <a:avLst/>
          </a:prstGeom>
          <a:solidFill>
            <a:srgbClr val="FFE699"/>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200" dirty="0">
                <a:solidFill>
                  <a:srgbClr val="C41981"/>
                </a:solidFill>
                <a:latin typeface="Century" panose="02040604050505020304" pitchFamily="18" charset="0"/>
              </a:rPr>
              <a:t>MCQ</a:t>
            </a:r>
            <a:r>
              <a:rPr lang="zh-CN" altLang="en-US" sz="1200" dirty="0">
                <a:latin typeface="Century" panose="02040604050505020304" pitchFamily="18" charset="0"/>
              </a:rPr>
              <a:t>全称</a:t>
            </a:r>
            <a:r>
              <a:rPr lang="en-US" altLang="zh-CN" sz="1200" dirty="0">
                <a:latin typeface="Century" panose="02040604050505020304" pitchFamily="18" charset="0"/>
              </a:rPr>
              <a:t>Mathematical Citation Quotient</a:t>
            </a:r>
            <a:r>
              <a:rPr lang="zh-CN" altLang="en-US" sz="1200" dirty="0">
                <a:latin typeface="Century" panose="02040604050505020304" pitchFamily="18" charset="0"/>
              </a:rPr>
              <a:t>，为</a:t>
            </a:r>
            <a:r>
              <a:rPr lang="en-US" altLang="zh-CN" sz="1200" dirty="0" err="1">
                <a:latin typeface="Century" panose="02040604050505020304" pitchFamily="18" charset="0"/>
              </a:rPr>
              <a:t>MathSciNet</a:t>
            </a:r>
            <a:r>
              <a:rPr lang="zh-CN" altLang="en-US" sz="1200" dirty="0">
                <a:latin typeface="Century" panose="02040604050505020304" pitchFamily="18" charset="0"/>
              </a:rPr>
              <a:t>评价期刊的指数，该</a:t>
            </a:r>
            <a:r>
              <a:rPr lang="zh-CN" altLang="en-US" sz="1200" dirty="0" smtClean="0">
                <a:latin typeface="Century" panose="02040604050505020304" pitchFamily="18" charset="0"/>
              </a:rPr>
              <a:t>期刊过去</a:t>
            </a:r>
            <a:r>
              <a:rPr lang="zh-CN" altLang="en-US" sz="1200" dirty="0">
                <a:latin typeface="Century" panose="02040604050505020304" pitchFamily="18" charset="0"/>
              </a:rPr>
              <a:t>五年的被引次数除以该期刊的发文量。</a:t>
            </a:r>
          </a:p>
        </p:txBody>
      </p:sp>
    </p:spTree>
    <p:extLst>
      <p:ext uri="{BB962C8B-B14F-4D97-AF65-F5344CB8AC3E}">
        <p14:creationId xmlns="" xmlns:p14="http://schemas.microsoft.com/office/powerpoint/2010/main" val="2899664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680852" y="1773208"/>
            <a:ext cx="6682791" cy="400110"/>
          </a:xfrm>
          <a:prstGeom prst="rect">
            <a:avLst/>
          </a:prstGeom>
          <a:noFill/>
          <a:ln w="9525">
            <a:noFill/>
            <a:miter lim="800000"/>
            <a:headEnd/>
            <a:tailEnd/>
          </a:ln>
        </p:spPr>
        <p:txBody>
          <a:bodyPr wrap="none" anchor="ctr">
            <a:spAutoFit/>
          </a:bodyPr>
          <a:lstStyle/>
          <a:p>
            <a:pPr eaLnBrk="0" hangingPunct="0"/>
            <a:r>
              <a:rPr lang="en-US" altLang="zh-CN" sz="1200">
                <a:solidFill>
                  <a:srgbClr val="17365D"/>
                </a:solidFill>
                <a:latin typeface="Times New Roman" pitchFamily="18" charset="0"/>
              </a:rPr>
              <a:t>1.  AMS</a:t>
            </a:r>
            <a:r>
              <a:rPr lang="zh-CN" altLang="en-US" sz="1200">
                <a:solidFill>
                  <a:srgbClr val="17365D"/>
                </a:solidFill>
                <a:latin typeface="等线" pitchFamily="2" charset="-122"/>
                <a:ea typeface="等线" pitchFamily="2" charset="-122"/>
              </a:rPr>
              <a:t>电子刊联合检索的网址：</a:t>
            </a:r>
            <a:r>
              <a:rPr lang="zh-CN" altLang="en-US" sz="1200">
                <a:solidFill>
                  <a:srgbClr val="17365D"/>
                </a:solidFill>
                <a:latin typeface="Times New Roman" pitchFamily="18" charset="0"/>
              </a:rPr>
              <a:t> </a:t>
            </a:r>
            <a:r>
              <a:rPr lang="en-US" altLang="zh-CN" sz="2000">
                <a:solidFill>
                  <a:srgbClr val="1F497D"/>
                </a:solidFill>
                <a:ea typeface="Arial Unicode MS" pitchFamily="34" charset="-122"/>
                <a:cs typeface="Arial Unicode MS" pitchFamily="34" charset="-122"/>
                <a:hlinkClick r:id="rId2"/>
              </a:rPr>
              <a:t>http://www.ams.org/epubsearch/</a:t>
            </a:r>
            <a:endParaRPr lang="en-US" altLang="zh-CN">
              <a:latin typeface="Arial" charset="0"/>
            </a:endParaRPr>
          </a:p>
        </p:txBody>
      </p:sp>
      <p:sp>
        <p:nvSpPr>
          <p:cNvPr id="5" name="标题 1"/>
          <p:cNvSpPr txBox="1"/>
          <p:nvPr/>
        </p:nvSpPr>
        <p:spPr>
          <a:xfrm>
            <a:off x="609680" y="274638"/>
            <a:ext cx="10974229"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lnSpc>
                <a:spcPct val="150000"/>
              </a:lnSpc>
              <a:defRPr/>
            </a:pPr>
            <a:r>
              <a:rPr lang="en-US" altLang="zh-CN" sz="4000" dirty="0">
                <a:effectLst>
                  <a:outerShdw blurRad="38100" dist="38100" dir="2700000" algn="tl">
                    <a:srgbClr val="FFFFFF"/>
                  </a:outerShdw>
                </a:effectLst>
                <a:ea typeface="宋体" pitchFamily="2" charset="-122"/>
              </a:rPr>
              <a:t> </a:t>
            </a:r>
            <a:r>
              <a:rPr lang="en-US" altLang="zh-CN" sz="4000" dirty="0">
                <a:solidFill>
                  <a:schemeClr val="bg1"/>
                </a:solidFill>
                <a:effectLst>
                  <a:outerShdw blurRad="38100" dist="38100" dir="2700000" algn="tl">
                    <a:srgbClr val="FFFFFF"/>
                  </a:outerShdw>
                </a:effectLst>
                <a:ea typeface="宋体" pitchFamily="2" charset="-122"/>
              </a:rPr>
              <a:t>AMS e journals </a:t>
            </a:r>
            <a:r>
              <a:rPr lang="zh-CN" altLang="en-US" sz="4000" dirty="0">
                <a:solidFill>
                  <a:schemeClr val="bg1"/>
                </a:solidFill>
                <a:effectLst>
                  <a:outerShdw blurRad="38100" dist="38100" dir="2700000" algn="tl">
                    <a:srgbClr val="FFFFFF"/>
                  </a:outerShdw>
                </a:effectLst>
                <a:ea typeface="宋体" pitchFamily="2" charset="-122"/>
              </a:rPr>
              <a:t>进入路径</a:t>
            </a:r>
          </a:p>
        </p:txBody>
      </p:sp>
      <p:sp>
        <p:nvSpPr>
          <p:cNvPr id="20485" name="Rectangle 1"/>
          <p:cNvSpPr>
            <a:spLocks noChangeArrowheads="1"/>
          </p:cNvSpPr>
          <p:nvPr/>
        </p:nvSpPr>
        <p:spPr bwMode="auto">
          <a:xfrm>
            <a:off x="1680853" y="2420908"/>
            <a:ext cx="3983335" cy="400110"/>
          </a:xfrm>
          <a:prstGeom prst="rect">
            <a:avLst/>
          </a:prstGeom>
          <a:noFill/>
          <a:ln w="9525">
            <a:noFill/>
            <a:miter lim="800000"/>
            <a:headEnd/>
            <a:tailEnd/>
          </a:ln>
        </p:spPr>
        <p:txBody>
          <a:bodyPr wrap="none" anchor="ctr">
            <a:spAutoFit/>
          </a:bodyPr>
          <a:lstStyle/>
          <a:p>
            <a:pPr eaLnBrk="0" hangingPunct="0"/>
            <a:r>
              <a:rPr lang="en-US" altLang="zh-CN" sz="1200">
                <a:solidFill>
                  <a:srgbClr val="17365D"/>
                </a:solidFill>
                <a:latin typeface="Times New Roman" pitchFamily="18" charset="0"/>
              </a:rPr>
              <a:t>2  AMS</a:t>
            </a:r>
            <a:r>
              <a:rPr lang="zh-CN" altLang="en-US" sz="1200">
                <a:solidFill>
                  <a:srgbClr val="17365D"/>
                </a:solidFill>
                <a:latin typeface="等线" pitchFamily="2" charset="-122"/>
                <a:ea typeface="等线" pitchFamily="2" charset="-122"/>
              </a:rPr>
              <a:t>官网进入：</a:t>
            </a:r>
            <a:r>
              <a:rPr lang="zh-CN" altLang="en-US" sz="1200">
                <a:solidFill>
                  <a:srgbClr val="17365D"/>
                </a:solidFill>
                <a:latin typeface="Times New Roman" pitchFamily="18" charset="0"/>
              </a:rPr>
              <a:t> </a:t>
            </a:r>
            <a:r>
              <a:rPr lang="en-US" altLang="zh-CN" sz="2000">
                <a:solidFill>
                  <a:srgbClr val="1F497D"/>
                </a:solidFill>
                <a:ea typeface="Arial Unicode MS" pitchFamily="34" charset="-122"/>
                <a:cs typeface="Arial Unicode MS" pitchFamily="34" charset="-122"/>
                <a:hlinkClick r:id="rId2"/>
              </a:rPr>
              <a:t>http://www.ams.org</a:t>
            </a:r>
            <a:endParaRPr lang="en-US" altLang="zh-CN">
              <a:latin typeface="Arial" charset="0"/>
            </a:endParaRPr>
          </a:p>
        </p:txBody>
      </p:sp>
      <p:pic>
        <p:nvPicPr>
          <p:cNvPr id="3074" name="Picture 2"/>
          <p:cNvPicPr>
            <a:picLocks noChangeAspect="1" noChangeArrowheads="1"/>
          </p:cNvPicPr>
          <p:nvPr/>
        </p:nvPicPr>
        <p:blipFill>
          <a:blip r:embed="rId3"/>
          <a:srcRect r="31623"/>
          <a:stretch>
            <a:fillRect/>
          </a:stretch>
        </p:blipFill>
        <p:spPr bwMode="auto">
          <a:xfrm>
            <a:off x="1800304" y="2892213"/>
            <a:ext cx="8753395" cy="39657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42829" y="317746"/>
            <a:ext cx="8509517" cy="620345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descr="屏幕剪辑"/>
          <p:cNvPicPr>
            <a:picLocks noChangeAspect="1" noChangeArrowheads="1"/>
          </p:cNvPicPr>
          <p:nvPr/>
        </p:nvPicPr>
        <p:blipFill>
          <a:blip r:embed="rId2"/>
          <a:srcRect t="7173" r="23561"/>
          <a:stretch>
            <a:fillRect/>
          </a:stretch>
        </p:blipFill>
        <p:spPr bwMode="auto">
          <a:xfrm>
            <a:off x="5135702" y="1266826"/>
            <a:ext cx="5667055" cy="5591175"/>
          </a:xfrm>
          <a:prstGeom prst="rect">
            <a:avLst/>
          </a:prstGeom>
          <a:noFill/>
          <a:ln w="9525">
            <a:noFill/>
            <a:miter lim="800000"/>
            <a:headEnd/>
            <a:tailEnd/>
          </a:ln>
        </p:spPr>
      </p:pic>
      <p:pic>
        <p:nvPicPr>
          <p:cNvPr id="22531" name="图片 2" descr="屏幕剪辑"/>
          <p:cNvPicPr>
            <a:picLocks noChangeAspect="1" noChangeArrowheads="1"/>
          </p:cNvPicPr>
          <p:nvPr/>
        </p:nvPicPr>
        <p:blipFill>
          <a:blip r:embed="rId3"/>
          <a:srcRect/>
          <a:stretch>
            <a:fillRect/>
          </a:stretch>
        </p:blipFill>
        <p:spPr bwMode="auto">
          <a:xfrm>
            <a:off x="2694367" y="3105150"/>
            <a:ext cx="1981458" cy="1638300"/>
          </a:xfrm>
          <a:prstGeom prst="rect">
            <a:avLst/>
          </a:prstGeom>
          <a:noFill/>
          <a:ln w="9525">
            <a:noFill/>
            <a:miter lim="800000"/>
            <a:headEnd/>
            <a:tailEnd/>
          </a:ln>
        </p:spPr>
      </p:pic>
      <p:pic>
        <p:nvPicPr>
          <p:cNvPr id="22532" name="图片 3" descr="屏幕剪辑"/>
          <p:cNvPicPr>
            <a:picLocks noChangeAspect="1" noChangeArrowheads="1"/>
          </p:cNvPicPr>
          <p:nvPr/>
        </p:nvPicPr>
        <p:blipFill>
          <a:blip r:embed="rId4"/>
          <a:srcRect/>
          <a:stretch>
            <a:fillRect/>
          </a:stretch>
        </p:blipFill>
        <p:spPr bwMode="auto">
          <a:xfrm>
            <a:off x="2229141" y="5092701"/>
            <a:ext cx="698591" cy="657225"/>
          </a:xfrm>
          <a:prstGeom prst="rect">
            <a:avLst/>
          </a:prstGeom>
          <a:noFill/>
          <a:ln w="9525">
            <a:noFill/>
            <a:miter lim="800000"/>
            <a:headEnd/>
            <a:tailEnd/>
          </a:ln>
        </p:spPr>
      </p:pic>
      <p:sp>
        <p:nvSpPr>
          <p:cNvPr id="5" name="标题 1"/>
          <p:cNvSpPr txBox="1"/>
          <p:nvPr/>
        </p:nvSpPr>
        <p:spPr>
          <a:xfrm>
            <a:off x="624499" y="0"/>
            <a:ext cx="10974229"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lnSpc>
                <a:spcPct val="150000"/>
              </a:lnSpc>
              <a:defRPr/>
            </a:pPr>
            <a:r>
              <a:rPr lang="en-US" altLang="zh-CN" sz="4000" dirty="0">
                <a:effectLst>
                  <a:outerShdw blurRad="38100" dist="38100" dir="2700000" algn="tl">
                    <a:srgbClr val="FFFFFF"/>
                  </a:outerShdw>
                </a:effectLst>
                <a:ea typeface="宋体" pitchFamily="2" charset="-122"/>
              </a:rPr>
              <a:t>AMS e journals</a:t>
            </a:r>
            <a:r>
              <a:rPr lang="zh-CN" altLang="en-US" sz="4000" dirty="0">
                <a:effectLst>
                  <a:outerShdw blurRad="38100" dist="38100" dir="2700000" algn="tl">
                    <a:srgbClr val="FFFFFF"/>
                  </a:outerShdw>
                </a:effectLst>
                <a:ea typeface="宋体" pitchFamily="2" charset="-122"/>
              </a:rPr>
              <a:t>在线检索</a:t>
            </a:r>
          </a:p>
        </p:txBody>
      </p:sp>
      <p:sp>
        <p:nvSpPr>
          <p:cNvPr id="22534" name="TextBox 5"/>
          <p:cNvSpPr txBox="1">
            <a:spLocks noChangeArrowheads="1"/>
          </p:cNvSpPr>
          <p:nvPr/>
        </p:nvSpPr>
        <p:spPr bwMode="auto">
          <a:xfrm>
            <a:off x="591994" y="1468300"/>
            <a:ext cx="3744870" cy="2862322"/>
          </a:xfrm>
          <a:prstGeom prst="rect">
            <a:avLst/>
          </a:prstGeom>
          <a:noFill/>
          <a:ln w="9525">
            <a:noFill/>
            <a:miter lim="800000"/>
            <a:headEnd/>
            <a:tailEnd/>
          </a:ln>
        </p:spPr>
        <p:txBody>
          <a:bodyPr>
            <a:spAutoFit/>
          </a:bodyPr>
          <a:lstStyle/>
          <a:p>
            <a:pPr>
              <a:lnSpc>
                <a:spcPct val="150000"/>
              </a:lnSpc>
            </a:pPr>
            <a:r>
              <a:rPr lang="zh-CN" altLang="en-US" b="1" dirty="0">
                <a:latin typeface="Adobe 黑体 Std R" panose="020B0400000000000000" pitchFamily="34" charset="-122"/>
                <a:ea typeface="Adobe 黑体 Std R" panose="020B0400000000000000" pitchFamily="34" charset="-122"/>
              </a:rPr>
              <a:t>多种检索词复合检索</a:t>
            </a:r>
            <a:r>
              <a:rPr lang="zh-CN" altLang="en-US" dirty="0">
                <a:latin typeface="Adobe 黑体 Std R" panose="020B0400000000000000" pitchFamily="34" charset="-122"/>
                <a:ea typeface="Adobe 黑体 Std R" panose="020B0400000000000000" pitchFamily="34" charset="-122"/>
              </a:rPr>
              <a:t>：</a:t>
            </a:r>
            <a:endParaRPr lang="en-US" altLang="zh-CN" dirty="0">
              <a:latin typeface="Adobe 黑体 Std R" panose="020B0400000000000000" pitchFamily="34" charset="-122"/>
              <a:ea typeface="Adobe 黑体 Std R" panose="020B0400000000000000" pitchFamily="34" charset="-122"/>
            </a:endParaRPr>
          </a:p>
          <a:p>
            <a:pPr>
              <a:lnSpc>
                <a:spcPct val="150000"/>
              </a:lnSpc>
              <a:buFont typeface="Arial" charset="0"/>
              <a:buChar char="•"/>
            </a:pPr>
            <a:r>
              <a:rPr lang="zh-CN" altLang="en-US" sz="1600" dirty="0">
                <a:latin typeface="Adobe 黑体 Std R" panose="020B0400000000000000" pitchFamily="34" charset="-122"/>
                <a:ea typeface="Adobe 黑体 Std R" panose="020B0400000000000000" pitchFamily="34" charset="-122"/>
              </a:rPr>
              <a:t>作者</a:t>
            </a:r>
            <a:endParaRPr lang="en-US" altLang="zh-CN" sz="1600" dirty="0">
              <a:latin typeface="Adobe 黑体 Std R" panose="020B0400000000000000" pitchFamily="34" charset="-122"/>
              <a:ea typeface="Adobe 黑体 Std R" panose="020B0400000000000000" pitchFamily="34" charset="-122"/>
            </a:endParaRPr>
          </a:p>
          <a:p>
            <a:pPr>
              <a:lnSpc>
                <a:spcPct val="150000"/>
              </a:lnSpc>
              <a:buFont typeface="Arial" charset="0"/>
              <a:buChar char="•"/>
            </a:pPr>
            <a:r>
              <a:rPr lang="zh-CN" altLang="en-US" sz="1600" dirty="0">
                <a:latin typeface="Adobe 黑体 Std R" panose="020B0400000000000000" pitchFamily="34" charset="-122"/>
                <a:ea typeface="Adobe 黑体 Std R" panose="020B0400000000000000" pitchFamily="34" charset="-122"/>
              </a:rPr>
              <a:t>文章主题</a:t>
            </a:r>
            <a:endParaRPr lang="en-US" altLang="zh-CN" sz="1600" dirty="0">
              <a:latin typeface="Adobe 黑体 Std R" panose="020B0400000000000000" pitchFamily="34" charset="-122"/>
              <a:ea typeface="Adobe 黑体 Std R" panose="020B0400000000000000" pitchFamily="34" charset="-122"/>
            </a:endParaRPr>
          </a:p>
          <a:p>
            <a:pPr>
              <a:lnSpc>
                <a:spcPct val="150000"/>
              </a:lnSpc>
              <a:buFont typeface="Arial" charset="0"/>
              <a:buChar char="•"/>
            </a:pPr>
            <a:r>
              <a:rPr lang="zh-CN" altLang="en-US" sz="1600" dirty="0">
                <a:latin typeface="Adobe 黑体 Std R" panose="020B0400000000000000" pitchFamily="34" charset="-122"/>
                <a:ea typeface="Adobe 黑体 Std R" panose="020B0400000000000000" pitchFamily="34" charset="-122"/>
              </a:rPr>
              <a:t>数学主题分类号</a:t>
            </a:r>
            <a:endParaRPr lang="en-US" altLang="zh-CN" sz="1600" dirty="0">
              <a:latin typeface="Adobe 黑体 Std R" panose="020B0400000000000000" pitchFamily="34" charset="-122"/>
              <a:ea typeface="Adobe 黑体 Std R" panose="020B0400000000000000" pitchFamily="34" charset="-122"/>
            </a:endParaRPr>
          </a:p>
          <a:p>
            <a:pPr>
              <a:lnSpc>
                <a:spcPct val="150000"/>
              </a:lnSpc>
              <a:buFont typeface="Arial" charset="0"/>
              <a:buChar char="•"/>
            </a:pPr>
            <a:r>
              <a:rPr lang="zh-CN" altLang="en-US" sz="1600" dirty="0">
                <a:latin typeface="Adobe 黑体 Std R" panose="020B0400000000000000" pitchFamily="34" charset="-122"/>
                <a:ea typeface="Adobe 黑体 Std R" panose="020B0400000000000000" pitchFamily="34" charset="-122"/>
              </a:rPr>
              <a:t>关键词</a:t>
            </a:r>
            <a:endParaRPr lang="en-US" altLang="zh-CN" sz="1600" dirty="0">
              <a:latin typeface="Adobe 黑体 Std R" panose="020B0400000000000000" pitchFamily="34" charset="-122"/>
              <a:ea typeface="Adobe 黑体 Std R" panose="020B0400000000000000" pitchFamily="34" charset="-122"/>
            </a:endParaRPr>
          </a:p>
          <a:p>
            <a:pPr>
              <a:lnSpc>
                <a:spcPct val="150000"/>
              </a:lnSpc>
              <a:buFont typeface="Arial" charset="0"/>
              <a:buChar char="•"/>
            </a:pPr>
            <a:r>
              <a:rPr lang="zh-CN" altLang="en-US" sz="1600" dirty="0">
                <a:latin typeface="Adobe 黑体 Std R" panose="020B0400000000000000" pitchFamily="34" charset="-122"/>
                <a:ea typeface="Adobe 黑体 Std R" panose="020B0400000000000000" pitchFamily="34" charset="-122"/>
              </a:rPr>
              <a:t>摘要</a:t>
            </a:r>
            <a:endParaRPr lang="en-US" altLang="zh-CN" sz="1600" dirty="0">
              <a:latin typeface="Adobe 黑体 Std R" panose="020B0400000000000000" pitchFamily="34" charset="-122"/>
              <a:ea typeface="Adobe 黑体 Std R" panose="020B0400000000000000" pitchFamily="34" charset="-122"/>
            </a:endParaRPr>
          </a:p>
          <a:p>
            <a:pPr>
              <a:lnSpc>
                <a:spcPct val="150000"/>
              </a:lnSpc>
              <a:buFont typeface="Arial" charset="0"/>
              <a:buChar char="•"/>
            </a:pPr>
            <a:r>
              <a:rPr lang="zh-CN" altLang="en-US" sz="1600" dirty="0">
                <a:latin typeface="Adobe 黑体 Std R" panose="020B0400000000000000" pitchFamily="34" charset="-122"/>
                <a:ea typeface="Adobe 黑体 Std R" panose="020B0400000000000000" pitchFamily="34" charset="-122"/>
              </a:rPr>
              <a:t>参考</a:t>
            </a:r>
            <a:r>
              <a:rPr lang="zh-CN" altLang="en-US" sz="1600">
                <a:latin typeface="Adobe 黑体 Std R" panose="020B0400000000000000" pitchFamily="34" charset="-122"/>
                <a:ea typeface="Adobe 黑体 Std R" panose="020B0400000000000000" pitchFamily="34" charset="-122"/>
              </a:rPr>
              <a:t>文</a:t>
            </a:r>
            <a:r>
              <a:rPr lang="zh-CN" altLang="en-US" sz="1600" smtClean="0">
                <a:latin typeface="Adobe 黑体 Std R" panose="020B0400000000000000" pitchFamily="34" charset="-122"/>
                <a:ea typeface="Adobe 黑体 Std R" panose="020B0400000000000000" pitchFamily="34" charset="-122"/>
              </a:rPr>
              <a:t>献</a:t>
            </a:r>
            <a:endParaRPr lang="en-US" altLang="zh-CN" sz="1600" dirty="0">
              <a:latin typeface="Adobe 黑体 Std R" panose="020B0400000000000000" pitchFamily="34" charset="-122"/>
              <a:ea typeface="Adobe 黑体 Std R" panose="020B0400000000000000"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609680" y="274638"/>
            <a:ext cx="10974229"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fontAlgn="auto">
              <a:lnSpc>
                <a:spcPct val="150000"/>
              </a:lnSpc>
              <a:spcAft>
                <a:spcPts val="0"/>
              </a:spcAft>
              <a:defRPr/>
            </a:pPr>
            <a:r>
              <a:rPr lang="en-US" altLang="zh-CN" sz="4000" dirty="0">
                <a:effectLst>
                  <a:outerShdw blurRad="38100" dist="38100" dir="2700000" algn="tl">
                    <a:srgbClr val="000000">
                      <a:alpha val="43137"/>
                    </a:srgbClr>
                  </a:outerShdw>
                </a:effectLst>
                <a:latin typeface="+mj-lt"/>
                <a:ea typeface="+mj-ea"/>
                <a:cs typeface="+mj-cs"/>
              </a:rPr>
              <a:t> MathSciNet</a:t>
            </a:r>
          </a:p>
        </p:txBody>
      </p:sp>
      <p:sp>
        <p:nvSpPr>
          <p:cNvPr id="3" name="矩形 2"/>
          <p:cNvSpPr/>
          <p:nvPr/>
        </p:nvSpPr>
        <p:spPr>
          <a:xfrm rot="21392176">
            <a:off x="2092478" y="1845538"/>
            <a:ext cx="6933308" cy="830997"/>
          </a:xfrm>
          <a:prstGeom prst="rect">
            <a:avLst/>
          </a:prstGeom>
          <a:noFill/>
        </p:spPr>
        <p:txBody>
          <a:bodyPr wrap="none">
            <a:spAutoFit/>
          </a:bodyPr>
          <a:lstStyle/>
          <a:p>
            <a:pPr algn="ctr">
              <a:defRPr/>
            </a:pPr>
            <a:r>
              <a:rPr lang="en-US" altLang="zh-CN" sz="4800" b="1" dirty="0">
                <a:ln w="1905"/>
                <a:solidFill>
                  <a:srgbClr val="FF0000"/>
                </a:solidFill>
                <a:effectLst>
                  <a:innerShdw blurRad="69850" dist="43180" dir="5400000">
                    <a:srgbClr val="000000">
                      <a:alpha val="65000"/>
                    </a:srgbClr>
                  </a:innerShdw>
                </a:effectLst>
              </a:rPr>
              <a:t>Mathematical Reviews</a:t>
            </a:r>
            <a:endParaRPr lang="zh-CN" altLang="en-US" sz="4800" b="1" dirty="0">
              <a:ln w="1905"/>
              <a:solidFill>
                <a:srgbClr val="FF0000"/>
              </a:solidFill>
              <a:effectLst>
                <a:innerShdw blurRad="69850" dist="43180" dir="5400000">
                  <a:srgbClr val="000000">
                    <a:alpha val="65000"/>
                  </a:srgbClr>
                </a:innerShdw>
              </a:effectLst>
            </a:endParaRPr>
          </a:p>
        </p:txBody>
      </p:sp>
      <p:sp>
        <p:nvSpPr>
          <p:cNvPr id="7" name="矩形 6"/>
          <p:cNvSpPr/>
          <p:nvPr/>
        </p:nvSpPr>
        <p:spPr>
          <a:xfrm>
            <a:off x="-85" y="2780929"/>
            <a:ext cx="12193673" cy="769441"/>
          </a:xfrm>
          <a:prstGeom prst="rect">
            <a:avLst/>
          </a:prstGeom>
          <a:noFill/>
        </p:spPr>
        <p:txBody>
          <a:bodyPr>
            <a:spAutoFit/>
          </a:bodyPr>
          <a:lstStyle/>
          <a:p>
            <a:pPr algn="ctr">
              <a:defRPr/>
            </a:pPr>
            <a:r>
              <a:rPr lang="en-US" altLang="zh-CN" sz="4400" b="1" dirty="0">
                <a:ln w="1905"/>
                <a:solidFill>
                  <a:srgbClr val="FF0000"/>
                </a:solidFill>
                <a:effectLst>
                  <a:innerShdw blurRad="69850" dist="43180" dir="5400000">
                    <a:srgbClr val="000000">
                      <a:alpha val="65000"/>
                    </a:srgbClr>
                  </a:innerShdw>
                </a:effectLst>
              </a:rPr>
              <a:t>Mathematical Reviews Database</a:t>
            </a:r>
          </a:p>
        </p:txBody>
      </p:sp>
      <p:sp>
        <p:nvSpPr>
          <p:cNvPr id="8" name="矩形 7"/>
          <p:cNvSpPr/>
          <p:nvPr/>
        </p:nvSpPr>
        <p:spPr>
          <a:xfrm rot="21316256">
            <a:off x="1485235" y="3645510"/>
            <a:ext cx="3539752" cy="8309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defRPr/>
            </a:pPr>
            <a:r>
              <a:rPr lang="en-US" altLang="zh-CN" sz="4800" b="1" dirty="0" smtClean="0">
                <a:ln w="1905"/>
                <a:solidFill>
                  <a:srgbClr val="FF0000"/>
                </a:solidFill>
                <a:effectLst>
                  <a:innerShdw blurRad="69850" dist="43180" dir="5400000">
                    <a:srgbClr val="000000">
                      <a:alpha val="65000"/>
                    </a:srgbClr>
                  </a:innerShdw>
                </a:effectLst>
              </a:rPr>
              <a:t>MathSciNet</a:t>
            </a:r>
            <a:endParaRPr lang="zh-CN" altLang="en-US" sz="4800" b="1" dirty="0">
              <a:ln w="1905"/>
              <a:solidFill>
                <a:srgbClr val="FF0000"/>
              </a:solidFill>
              <a:effectLst>
                <a:innerShdw blurRad="69850" dist="43180" dir="5400000">
                  <a:srgbClr val="000000">
                    <a:alpha val="65000"/>
                  </a:srgbClr>
                </a:innerShdw>
              </a:effectLst>
            </a:endParaRPr>
          </a:p>
        </p:txBody>
      </p:sp>
      <p:sp>
        <p:nvSpPr>
          <p:cNvPr id="9" name="矩形 8"/>
          <p:cNvSpPr/>
          <p:nvPr/>
        </p:nvSpPr>
        <p:spPr>
          <a:xfrm>
            <a:off x="7959466" y="4867452"/>
            <a:ext cx="2029722" cy="8309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defRPr/>
            </a:pPr>
            <a:r>
              <a:rPr lang="en-US" altLang="zh-CN" sz="4800" b="1" dirty="0" smtClean="0">
                <a:ln w="1905"/>
                <a:solidFill>
                  <a:srgbClr val="FF0000"/>
                </a:solidFill>
                <a:effectLst>
                  <a:innerShdw blurRad="69850" dist="43180" dir="5400000">
                    <a:srgbClr val="000000">
                      <a:alpha val="65000"/>
                    </a:srgbClr>
                  </a:innerShdw>
                </a:effectLst>
              </a:rPr>
              <a:t>MRDB</a:t>
            </a:r>
            <a:endParaRPr lang="zh-CN" altLang="en-US" sz="4800" b="1" dirty="0">
              <a:ln w="1905"/>
              <a:solidFill>
                <a:srgbClr val="FF0000"/>
              </a:solidFill>
              <a:effectLst>
                <a:innerShdw blurRad="69850" dist="43180" dir="5400000">
                  <a:srgbClr val="000000">
                    <a:alpha val="65000"/>
                  </a:srgbClr>
                </a:innerShdw>
              </a:effectLst>
            </a:endParaRPr>
          </a:p>
        </p:txBody>
      </p:sp>
      <p:sp>
        <p:nvSpPr>
          <p:cNvPr id="10" name="矩形 9"/>
          <p:cNvSpPr/>
          <p:nvPr/>
        </p:nvSpPr>
        <p:spPr>
          <a:xfrm rot="21327990">
            <a:off x="5924842" y="3975150"/>
            <a:ext cx="4639412" cy="830997"/>
          </a:xfrm>
          <a:prstGeom prst="rect">
            <a:avLst/>
          </a:prstGeom>
        </p:spPr>
        <p:txBody>
          <a:bodyPr wrap="none">
            <a:spAutoFit/>
          </a:bodyPr>
          <a:lstStyle/>
          <a:p>
            <a:pPr>
              <a:defRPr/>
            </a:pPr>
            <a:r>
              <a:rPr lang="en-US" altLang="zh-CN" sz="4800" b="1" dirty="0" err="1">
                <a:ln w="1905"/>
                <a:solidFill>
                  <a:srgbClr val="FF0000"/>
                </a:solidFill>
                <a:effectLst>
                  <a:innerShdw blurRad="69850" dist="43180" dir="5400000">
                    <a:srgbClr val="000000">
                      <a:alpha val="65000"/>
                    </a:srgbClr>
                  </a:innerShdw>
                </a:effectLst>
              </a:rPr>
              <a:t>ISSN 2167-5163</a:t>
            </a:r>
            <a:endParaRPr lang="zh-CN" altLang="en-US" sz="4800" b="1" dirty="0" err="1">
              <a:ln w="1905"/>
              <a:solidFill>
                <a:srgbClr val="FF0000"/>
              </a:solidFill>
              <a:effectLst>
                <a:innerShdw blurRad="69850" dist="43180" dir="5400000">
                  <a:srgbClr val="000000">
                    <a:alpha val="65000"/>
                  </a:srgbClr>
                </a:innerShdw>
              </a:effectLst>
            </a:endParaRPr>
          </a:p>
        </p:txBody>
      </p:sp>
      <p:sp>
        <p:nvSpPr>
          <p:cNvPr id="11" name="矩形 10"/>
          <p:cNvSpPr/>
          <p:nvPr/>
        </p:nvSpPr>
        <p:spPr>
          <a:xfrm rot="239862">
            <a:off x="1694259" y="4793453"/>
            <a:ext cx="4177747" cy="830997"/>
          </a:xfrm>
          <a:prstGeom prst="rect">
            <a:avLst/>
          </a:prstGeom>
        </p:spPr>
        <p:txBody>
          <a:bodyPr wrap="none">
            <a:spAutoFit/>
          </a:bodyPr>
          <a:lstStyle/>
          <a:p>
            <a:pPr>
              <a:defRPr/>
            </a:pPr>
            <a:r>
              <a:rPr lang="en-US" altLang="zh-CN" sz="4800" b="1" dirty="0">
                <a:ln w="1905"/>
                <a:solidFill>
                  <a:srgbClr val="FF0000"/>
                </a:solidFill>
                <a:effectLst>
                  <a:innerShdw blurRad="69850" dist="43180" dir="5400000">
                    <a:srgbClr val="000000">
                      <a:alpha val="65000"/>
                    </a:srgbClr>
                  </a:innerShdw>
                </a:effectLst>
              </a:rPr>
              <a:t>MR Database</a:t>
            </a:r>
            <a:endParaRPr lang="zh-CN" altLang="en-US" sz="4800" b="1" dirty="0">
              <a:ln w="1905"/>
              <a:solidFill>
                <a:srgbClr val="FF0000"/>
              </a:solidFill>
              <a:effectLst>
                <a:innerShdw blurRad="69850" dist="43180" dir="5400000">
                  <a:srgbClr val="000000">
                    <a:alpha val="65000"/>
                  </a:srgbClr>
                </a:innerShdw>
              </a:effectLst>
            </a:endParaRPr>
          </a:p>
        </p:txBody>
      </p:sp>
      <p:sp>
        <p:nvSpPr>
          <p:cNvPr id="13" name="圆角矩形 12"/>
          <p:cNvSpPr/>
          <p:nvPr/>
        </p:nvSpPr>
        <p:spPr>
          <a:xfrm>
            <a:off x="609680" y="6204857"/>
            <a:ext cx="10974229" cy="475861"/>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70000"/>
              </a:lnSpc>
              <a:defRPr/>
            </a:pPr>
            <a:r>
              <a:rPr lang="en-US" altLang="zh-CN" sz="1800" dirty="0" smtClean="0">
                <a:effectLst>
                  <a:outerShdw blurRad="38100" dist="38100" dir="2700000" algn="tl">
                    <a:srgbClr val="000000">
                      <a:alpha val="43137"/>
                    </a:srgbClr>
                  </a:outerShdw>
                </a:effectLst>
              </a:rPr>
              <a:t> </a:t>
            </a:r>
            <a:r>
              <a:rPr lang="zh-CN" altLang="en-US" sz="1800" dirty="0" smtClean="0">
                <a:effectLst>
                  <a:outerShdw blurRad="38100" dist="38100" dir="2700000" algn="tl">
                    <a:srgbClr val="000000">
                      <a:alpha val="43137"/>
                    </a:srgbClr>
                  </a:outerShdw>
                </a:effectLst>
              </a:rPr>
              <a:t>以上表达均为：</a:t>
            </a:r>
            <a:r>
              <a:rPr lang="en-US" altLang="zh-CN" sz="1800" dirty="0" err="1" smtClean="0">
                <a:effectLst>
                  <a:outerShdw blurRad="38100" dist="38100" dir="2700000" algn="tl">
                    <a:srgbClr val="000000">
                      <a:alpha val="43137"/>
                    </a:srgbClr>
                  </a:outerShdw>
                </a:effectLst>
              </a:rPr>
              <a:t>MathSciNet</a:t>
            </a:r>
            <a:r>
              <a:rPr lang="zh-CN" altLang="en-US" sz="1800" dirty="0" smtClean="0">
                <a:effectLst>
                  <a:outerShdw blurRad="38100" dist="38100" dir="2700000" algn="tl">
                    <a:srgbClr val="000000">
                      <a:alpha val="43137"/>
                    </a:srgbClr>
                  </a:outerShdw>
                </a:effectLst>
              </a:rPr>
              <a:t>数据库</a:t>
            </a:r>
            <a:endParaRPr lang="en-US" altLang="zh-CN" sz="1800" dirty="0">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624499" y="0"/>
            <a:ext cx="10974229"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lnSpc>
                <a:spcPct val="150000"/>
              </a:lnSpc>
              <a:defRPr/>
            </a:pPr>
            <a:r>
              <a:rPr lang="en-US" altLang="zh-CN" sz="4000" dirty="0">
                <a:effectLst>
                  <a:outerShdw blurRad="38100" dist="38100" dir="2700000" algn="tl">
                    <a:srgbClr val="FFFFFF"/>
                  </a:outerShdw>
                </a:effectLst>
                <a:ea typeface="宋体" pitchFamily="2" charset="-122"/>
              </a:rPr>
              <a:t>AMS e journals</a:t>
            </a:r>
            <a:r>
              <a:rPr lang="zh-CN" altLang="en-US" sz="4000" dirty="0">
                <a:effectLst>
                  <a:outerShdw blurRad="38100" dist="38100" dir="2700000" algn="tl">
                    <a:srgbClr val="FFFFFF"/>
                  </a:outerShdw>
                </a:effectLst>
                <a:ea typeface="宋体" pitchFamily="2" charset="-122"/>
              </a:rPr>
              <a:t>在线检索</a:t>
            </a:r>
          </a:p>
        </p:txBody>
      </p:sp>
      <p:sp>
        <p:nvSpPr>
          <p:cNvPr id="24579" name="TextBox 5"/>
          <p:cNvSpPr txBox="1">
            <a:spLocks noChangeArrowheads="1"/>
          </p:cNvSpPr>
          <p:nvPr/>
        </p:nvSpPr>
        <p:spPr bwMode="auto">
          <a:xfrm>
            <a:off x="239216" y="1484313"/>
            <a:ext cx="3744870" cy="4647426"/>
          </a:xfrm>
          <a:prstGeom prst="rect">
            <a:avLst/>
          </a:prstGeom>
          <a:noFill/>
          <a:ln w="9525">
            <a:noFill/>
            <a:miter lim="800000"/>
            <a:headEnd/>
            <a:tailEnd/>
          </a:ln>
        </p:spPr>
        <p:txBody>
          <a:bodyPr>
            <a:spAutoFit/>
          </a:bodyPr>
          <a:lstStyle/>
          <a:p>
            <a:r>
              <a:rPr lang="zh-CN" altLang="en-US" b="1" dirty="0">
                <a:latin typeface="Adobe 黑体 Std R" panose="020B0400000000000000" pitchFamily="34" charset="-122"/>
                <a:ea typeface="Adobe 黑体 Std R" panose="020B0400000000000000" pitchFamily="34" charset="-122"/>
              </a:rPr>
              <a:t>检索范围</a:t>
            </a:r>
            <a:endParaRPr lang="en-US" altLang="zh-CN" b="1" dirty="0">
              <a:latin typeface="Adobe 黑体 Std R" panose="020B0400000000000000" pitchFamily="34" charset="-122"/>
              <a:ea typeface="Adobe 黑体 Std R" panose="020B0400000000000000" pitchFamily="34" charset="-122"/>
            </a:endParaRPr>
          </a:p>
          <a:p>
            <a:endParaRPr lang="en-US" altLang="zh-CN" b="1" dirty="0">
              <a:latin typeface="Adobe 黑体 Std R" panose="020B0400000000000000" pitchFamily="34" charset="-122"/>
              <a:ea typeface="Adobe 黑体 Std R" panose="020B0400000000000000" pitchFamily="34" charset="-122"/>
            </a:endParaRPr>
          </a:p>
          <a:p>
            <a:r>
              <a:rPr lang="zh-CN" altLang="en-US" b="1" dirty="0">
                <a:latin typeface="Adobe 黑体 Std R" panose="020B0400000000000000" pitchFamily="34" charset="-122"/>
                <a:ea typeface="Adobe 黑体 Std R" panose="020B0400000000000000" pitchFamily="34" charset="-122"/>
              </a:rPr>
              <a:t>支持单独期刊等检索</a:t>
            </a:r>
            <a:endParaRPr lang="en-US" altLang="zh-CN" b="1" dirty="0">
              <a:latin typeface="Adobe 黑体 Std R" panose="020B0400000000000000" pitchFamily="34" charset="-122"/>
              <a:ea typeface="Adobe 黑体 Std R" panose="020B0400000000000000" pitchFamily="34" charset="-122"/>
            </a:endParaRPr>
          </a:p>
          <a:p>
            <a:endParaRPr lang="en-US" altLang="zh-CN" sz="1600" dirty="0">
              <a:latin typeface="Adobe 黑体 Std R" panose="020B0400000000000000" pitchFamily="34" charset="-122"/>
              <a:ea typeface="Adobe 黑体 Std R" panose="020B0400000000000000" pitchFamily="34" charset="-122"/>
            </a:endParaRPr>
          </a:p>
          <a:p>
            <a:r>
              <a:rPr lang="en-US" altLang="zh-CN" sz="1600" dirty="0">
                <a:latin typeface="Adobe 黑体 Std R" panose="020B0400000000000000" pitchFamily="34" charset="-122"/>
                <a:ea typeface="Adobe 黑体 Std R" panose="020B0400000000000000" pitchFamily="34" charset="-122"/>
              </a:rPr>
              <a:t>AMS</a:t>
            </a:r>
            <a:r>
              <a:rPr lang="zh-CN" altLang="en-US" sz="1600" dirty="0">
                <a:latin typeface="Adobe 黑体 Std R" panose="020B0400000000000000" pitchFamily="34" charset="-122"/>
                <a:ea typeface="Adobe 黑体 Std R" panose="020B0400000000000000" pitchFamily="34" charset="-122"/>
              </a:rPr>
              <a:t>电子信息联合检索，可检索所有</a:t>
            </a:r>
            <a:r>
              <a:rPr lang="en-US" altLang="zh-CN" sz="1600" dirty="0">
                <a:latin typeface="Adobe 黑体 Std R" panose="020B0400000000000000" pitchFamily="34" charset="-122"/>
                <a:ea typeface="Adobe 黑体 Std R" panose="020B0400000000000000" pitchFamily="34" charset="-122"/>
              </a:rPr>
              <a:t>AMS</a:t>
            </a:r>
            <a:r>
              <a:rPr lang="zh-CN" altLang="en-US" sz="1600" dirty="0">
                <a:latin typeface="Adobe 黑体 Std R" panose="020B0400000000000000" pitchFamily="34" charset="-122"/>
                <a:ea typeface="Adobe 黑体 Std R" panose="020B0400000000000000" pitchFamily="34" charset="-122"/>
              </a:rPr>
              <a:t>电子资源，包括</a:t>
            </a:r>
            <a:r>
              <a:rPr lang="en-US" altLang="zh-CN" sz="1600" dirty="0">
                <a:latin typeface="Adobe 黑体 Std R" panose="020B0400000000000000" pitchFamily="34" charset="-122"/>
                <a:ea typeface="Adobe 黑体 Std R" panose="020B0400000000000000" pitchFamily="34" charset="-122"/>
              </a:rPr>
              <a:t>AMS</a:t>
            </a:r>
            <a:r>
              <a:rPr lang="zh-CN" altLang="en-US" sz="1600" dirty="0">
                <a:latin typeface="Adobe 黑体 Std R" panose="020B0400000000000000" pitchFamily="34" charset="-122"/>
                <a:ea typeface="Adobe 黑体 Std R" panose="020B0400000000000000" pitchFamily="34" charset="-122"/>
              </a:rPr>
              <a:t>电子期刊、电子书、</a:t>
            </a:r>
            <a:r>
              <a:rPr lang="en-US" altLang="zh-CN" sz="1600" dirty="0">
                <a:latin typeface="Adobe 黑体 Std R" panose="020B0400000000000000" pitchFamily="34" charset="-122"/>
                <a:ea typeface="Adobe 黑体 Std R" panose="020B0400000000000000" pitchFamily="34" charset="-122"/>
              </a:rPr>
              <a:t>AMS</a:t>
            </a:r>
            <a:r>
              <a:rPr lang="zh-CN" altLang="en-US" sz="1600" dirty="0">
                <a:latin typeface="Adobe 黑体 Std R" panose="020B0400000000000000" pitchFamily="34" charset="-122"/>
                <a:ea typeface="Adobe 黑体 Std R" panose="020B0400000000000000" pitchFamily="34" charset="-122"/>
              </a:rPr>
              <a:t>分销期刊等，如不勾选，则默认为搜索全部电子资源。</a:t>
            </a:r>
            <a:endParaRPr lang="en-US" altLang="zh-CN" sz="1600" dirty="0">
              <a:latin typeface="Adobe 黑体 Std R" panose="020B0400000000000000" pitchFamily="34" charset="-122"/>
              <a:ea typeface="Adobe 黑体 Std R" panose="020B0400000000000000" pitchFamily="34" charset="-122"/>
            </a:endParaRPr>
          </a:p>
          <a:p>
            <a:endParaRPr lang="en-US" altLang="zh-CN" dirty="0">
              <a:latin typeface="Adobe 黑体 Std R" panose="020B0400000000000000" pitchFamily="34" charset="-122"/>
              <a:ea typeface="Adobe 黑体 Std R" panose="020B0400000000000000" pitchFamily="34" charset="-122"/>
            </a:endParaRPr>
          </a:p>
          <a:p>
            <a:r>
              <a:rPr lang="zh-CN" altLang="en-US" b="1" dirty="0">
                <a:latin typeface="Adobe 黑体 Std R" panose="020B0400000000000000" pitchFamily="34" charset="-122"/>
                <a:ea typeface="Adobe 黑体 Std R" panose="020B0400000000000000" pitchFamily="34" charset="-122"/>
              </a:rPr>
              <a:t>搜索结果直观</a:t>
            </a:r>
            <a:endParaRPr lang="en-US" altLang="zh-CN" b="1" dirty="0">
              <a:latin typeface="Adobe 黑体 Std R" panose="020B0400000000000000" pitchFamily="34" charset="-122"/>
              <a:ea typeface="Adobe 黑体 Std R" panose="020B0400000000000000" pitchFamily="34" charset="-122"/>
            </a:endParaRPr>
          </a:p>
          <a:p>
            <a:pPr>
              <a:buFont typeface="Arial" charset="0"/>
              <a:buChar char="•"/>
            </a:pPr>
            <a:r>
              <a:rPr lang="zh-CN" altLang="en-US" sz="1600" dirty="0">
                <a:latin typeface="Adobe 黑体 Std R" panose="020B0400000000000000" pitchFamily="34" charset="-122"/>
                <a:ea typeface="Adobe 黑体 Std R" panose="020B0400000000000000" pitchFamily="34" charset="-122"/>
              </a:rPr>
              <a:t>按日期</a:t>
            </a:r>
            <a:endParaRPr lang="en-US" altLang="zh-CN" sz="1600" dirty="0">
              <a:latin typeface="Adobe 黑体 Std R" panose="020B0400000000000000" pitchFamily="34" charset="-122"/>
              <a:ea typeface="Adobe 黑体 Std R" panose="020B0400000000000000" pitchFamily="34" charset="-122"/>
            </a:endParaRPr>
          </a:p>
          <a:p>
            <a:pPr>
              <a:buFont typeface="Arial" charset="0"/>
              <a:buChar char="•"/>
            </a:pPr>
            <a:r>
              <a:rPr lang="zh-CN" altLang="en-US" sz="1600" dirty="0">
                <a:latin typeface="Adobe 黑体 Std R" panose="020B0400000000000000" pitchFamily="34" charset="-122"/>
                <a:ea typeface="Adobe 黑体 Std R" panose="020B0400000000000000" pitchFamily="34" charset="-122"/>
              </a:rPr>
              <a:t>按作者</a:t>
            </a:r>
            <a:endParaRPr lang="en-US" altLang="zh-CN" sz="1600" dirty="0">
              <a:latin typeface="Adobe 黑体 Std R" panose="020B0400000000000000" pitchFamily="34" charset="-122"/>
              <a:ea typeface="Adobe 黑体 Std R" panose="020B0400000000000000" pitchFamily="34" charset="-122"/>
            </a:endParaRPr>
          </a:p>
          <a:p>
            <a:pPr>
              <a:buFont typeface="Arial" charset="0"/>
              <a:buChar char="•"/>
            </a:pPr>
            <a:r>
              <a:rPr lang="zh-CN" altLang="en-US" sz="1600" dirty="0">
                <a:latin typeface="Adobe 黑体 Std R" panose="020B0400000000000000" pitchFamily="34" charset="-122"/>
                <a:ea typeface="Adobe 黑体 Std R" panose="020B0400000000000000" pitchFamily="34" charset="-122"/>
              </a:rPr>
              <a:t>按期刊</a:t>
            </a:r>
            <a:endParaRPr lang="en-US" altLang="zh-CN" sz="1600" dirty="0">
              <a:latin typeface="Adobe 黑体 Std R" panose="020B0400000000000000" pitchFamily="34" charset="-122"/>
              <a:ea typeface="Adobe 黑体 Std R" panose="020B0400000000000000" pitchFamily="34" charset="-122"/>
            </a:endParaRPr>
          </a:p>
          <a:p>
            <a:endParaRPr lang="en-US" altLang="zh-CN" sz="1600" dirty="0">
              <a:latin typeface="Adobe 黑体 Std R" panose="020B0400000000000000" pitchFamily="34" charset="-122"/>
              <a:ea typeface="Adobe 黑体 Std R" panose="020B0400000000000000" pitchFamily="34" charset="-122"/>
            </a:endParaRPr>
          </a:p>
          <a:p>
            <a:r>
              <a:rPr lang="zh-CN" altLang="en-US" sz="1600" dirty="0">
                <a:latin typeface="Adobe 黑体 Std R" panose="020B0400000000000000" pitchFamily="34" charset="-122"/>
                <a:ea typeface="Adobe 黑体 Std R" panose="020B0400000000000000" pitchFamily="34" charset="-122"/>
              </a:rPr>
              <a:t>自主选择每页检索结果数</a:t>
            </a:r>
            <a:endParaRPr lang="en-US" altLang="zh-CN" sz="1600" dirty="0">
              <a:latin typeface="Adobe 黑体 Std R" panose="020B0400000000000000" pitchFamily="34" charset="-122"/>
              <a:ea typeface="Adobe 黑体 Std R" panose="020B0400000000000000" pitchFamily="34" charset="-122"/>
            </a:endParaRPr>
          </a:p>
          <a:p>
            <a:r>
              <a:rPr lang="en-US" altLang="zh-CN" sz="1600" dirty="0">
                <a:latin typeface="Adobe 黑体 Std R" panose="020B0400000000000000" pitchFamily="34" charset="-122"/>
                <a:ea typeface="Adobe 黑体 Std R" panose="020B0400000000000000" pitchFamily="34" charset="-122"/>
              </a:rPr>
              <a:t>10</a:t>
            </a:r>
            <a:r>
              <a:rPr lang="zh-CN" altLang="en-US" sz="1600" dirty="0">
                <a:latin typeface="Adobe 黑体 Std R" panose="020B0400000000000000" pitchFamily="34" charset="-122"/>
                <a:ea typeface="Adobe 黑体 Std R" panose="020B0400000000000000" pitchFamily="34" charset="-122"/>
              </a:rPr>
              <a:t>到</a:t>
            </a:r>
            <a:r>
              <a:rPr lang="en-US" altLang="zh-CN" sz="1600" dirty="0">
                <a:latin typeface="Adobe 黑体 Std R" panose="020B0400000000000000" pitchFamily="34" charset="-122"/>
                <a:ea typeface="Adobe 黑体 Std R" panose="020B0400000000000000" pitchFamily="34" charset="-122"/>
              </a:rPr>
              <a:t>50</a:t>
            </a:r>
            <a:r>
              <a:rPr lang="zh-CN" altLang="en-US" sz="1600" dirty="0">
                <a:latin typeface="Adobe 黑体 Std R" panose="020B0400000000000000" pitchFamily="34" charset="-122"/>
                <a:ea typeface="Adobe 黑体 Std R" panose="020B0400000000000000" pitchFamily="34" charset="-122"/>
              </a:rPr>
              <a:t>条信息不等</a:t>
            </a:r>
            <a:endParaRPr lang="en-US" altLang="zh-CN" sz="1600" dirty="0">
              <a:latin typeface="Adobe 黑体 Std R" panose="020B0400000000000000" pitchFamily="34" charset="-122"/>
              <a:ea typeface="Adobe 黑体 Std R" panose="020B0400000000000000" pitchFamily="34" charset="-122"/>
            </a:endParaRPr>
          </a:p>
        </p:txBody>
      </p:sp>
      <p:pic>
        <p:nvPicPr>
          <p:cNvPr id="24580" name="图片 1" descr="屏幕剪辑"/>
          <p:cNvPicPr>
            <a:picLocks noChangeAspect="1" noChangeArrowheads="1"/>
          </p:cNvPicPr>
          <p:nvPr/>
        </p:nvPicPr>
        <p:blipFill>
          <a:blip r:embed="rId2"/>
          <a:srcRect t="7173" r="23561"/>
          <a:stretch>
            <a:fillRect/>
          </a:stretch>
        </p:blipFill>
        <p:spPr bwMode="auto">
          <a:xfrm>
            <a:off x="5135702" y="1266826"/>
            <a:ext cx="5667055" cy="5591175"/>
          </a:xfrm>
          <a:prstGeom prst="rect">
            <a:avLst/>
          </a:prstGeom>
          <a:noFill/>
          <a:ln w="9525">
            <a:noFill/>
            <a:miter lim="800000"/>
            <a:headEnd/>
            <a:tailEnd/>
          </a:ln>
        </p:spPr>
      </p:pic>
      <p:sp>
        <p:nvSpPr>
          <p:cNvPr id="11" name="上箭头 10"/>
          <p:cNvSpPr/>
          <p:nvPr/>
        </p:nvSpPr>
        <p:spPr>
          <a:xfrm rot="18192082">
            <a:off x="4196626" y="2467909"/>
            <a:ext cx="766762" cy="1903132"/>
          </a:xfrm>
          <a:prstGeom prst="upArrow">
            <a:avLst/>
          </a:prstGeom>
          <a:noFill/>
          <a:ln>
            <a:solidFill>
              <a:srgbClr val="E73A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上箭头 11"/>
          <p:cNvSpPr/>
          <p:nvPr/>
        </p:nvSpPr>
        <p:spPr>
          <a:xfrm rot="18192082">
            <a:off x="3812400" y="5349487"/>
            <a:ext cx="766762" cy="1901014"/>
          </a:xfrm>
          <a:prstGeom prst="upArrow">
            <a:avLst/>
          </a:prstGeom>
          <a:noFill/>
          <a:ln>
            <a:solidFill>
              <a:srgbClr val="E73A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4583" name="图片 5" descr="屏幕剪辑"/>
          <p:cNvPicPr>
            <a:picLocks noChangeAspect="1" noChangeArrowheads="1"/>
          </p:cNvPicPr>
          <p:nvPr/>
        </p:nvPicPr>
        <p:blipFill>
          <a:blip r:embed="rId3"/>
          <a:srcRect/>
          <a:stretch>
            <a:fillRect/>
          </a:stretch>
        </p:blipFill>
        <p:spPr bwMode="auto">
          <a:xfrm>
            <a:off x="8785311" y="4581526"/>
            <a:ext cx="3247390" cy="1736725"/>
          </a:xfrm>
          <a:prstGeom prst="rect">
            <a:avLst/>
          </a:prstGeom>
          <a:noFill/>
          <a:ln w="9525">
            <a:noFill/>
            <a:miter lim="800000"/>
            <a:headEnd/>
            <a:tailEnd/>
          </a:ln>
        </p:spPr>
      </p:pic>
      <p:sp>
        <p:nvSpPr>
          <p:cNvPr id="14" name="上箭头 13"/>
          <p:cNvSpPr/>
          <p:nvPr/>
        </p:nvSpPr>
        <p:spPr>
          <a:xfrm rot="3885008">
            <a:off x="7557270" y="4630350"/>
            <a:ext cx="766763" cy="1901014"/>
          </a:xfrm>
          <a:prstGeom prst="upArrow">
            <a:avLst/>
          </a:prstGeom>
          <a:noFill/>
          <a:ln>
            <a:solidFill>
              <a:srgbClr val="E73A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24965"/>
          <a:stretch>
            <a:fillRect/>
          </a:stretch>
        </p:blipFill>
        <p:spPr bwMode="auto">
          <a:xfrm>
            <a:off x="3408278" y="188913"/>
            <a:ext cx="10243885" cy="6418262"/>
          </a:xfrm>
          <a:prstGeom prst="rect">
            <a:avLst/>
          </a:prstGeom>
          <a:noFill/>
          <a:ln w="9525">
            <a:noFill/>
            <a:miter lim="800000"/>
            <a:headEnd/>
            <a:tailEnd/>
          </a:ln>
        </p:spPr>
      </p:pic>
      <p:sp>
        <p:nvSpPr>
          <p:cNvPr id="25603" name="TextBox 3"/>
          <p:cNvSpPr txBox="1">
            <a:spLocks noChangeArrowheads="1"/>
          </p:cNvSpPr>
          <p:nvPr/>
        </p:nvSpPr>
        <p:spPr bwMode="auto">
          <a:xfrm>
            <a:off x="527119" y="2060576"/>
            <a:ext cx="2785896" cy="3046988"/>
          </a:xfrm>
          <a:prstGeom prst="rect">
            <a:avLst/>
          </a:prstGeom>
          <a:noFill/>
          <a:ln w="9525">
            <a:noFill/>
            <a:miter lim="800000"/>
            <a:headEnd/>
            <a:tailEnd/>
          </a:ln>
        </p:spPr>
        <p:txBody>
          <a:bodyPr>
            <a:spAutoFit/>
          </a:bodyPr>
          <a:lstStyle/>
          <a:p>
            <a:r>
              <a:rPr lang="zh-CN" altLang="en-US">
                <a:latin typeface="Adobe 黑体 Std R" panose="020B0400000000000000" pitchFamily="34" charset="-122"/>
                <a:ea typeface="Adobe 黑体 Std R" panose="020B0400000000000000" pitchFamily="34" charset="-122"/>
              </a:rPr>
              <a:t>搜索单独某本期刊</a:t>
            </a:r>
            <a:endParaRPr lang="en-US" altLang="zh-CN">
              <a:latin typeface="Adobe 黑体 Std R" panose="020B0400000000000000" pitchFamily="34" charset="-122"/>
              <a:ea typeface="Adobe 黑体 Std R" panose="020B0400000000000000" pitchFamily="34" charset="-122"/>
            </a:endParaRPr>
          </a:p>
          <a:p>
            <a:endParaRPr lang="en-US" altLang="zh-CN">
              <a:latin typeface="Adobe 黑体 Std R" panose="020B0400000000000000" pitchFamily="34" charset="-122"/>
              <a:ea typeface="Adobe 黑体 Std R" panose="020B0400000000000000" pitchFamily="34" charset="-122"/>
            </a:endParaRPr>
          </a:p>
          <a:p>
            <a:r>
              <a:rPr lang="zh-CN" altLang="en-US">
                <a:latin typeface="Adobe 黑体 Std R" panose="020B0400000000000000" pitchFamily="34" charset="-122"/>
                <a:ea typeface="Adobe 黑体 Std R" panose="020B0400000000000000" pitchFamily="34" charset="-122"/>
              </a:rPr>
              <a:t>时间选择：</a:t>
            </a:r>
            <a:r>
              <a:rPr lang="en-US" altLang="zh-CN">
                <a:latin typeface="Adobe 黑体 Std R" panose="020B0400000000000000" pitchFamily="34" charset="-122"/>
                <a:ea typeface="Adobe 黑体 Std R" panose="020B0400000000000000" pitchFamily="34" charset="-122"/>
              </a:rPr>
              <a:t>2015</a:t>
            </a:r>
            <a:r>
              <a:rPr lang="zh-CN" altLang="en-US">
                <a:latin typeface="Adobe 黑体 Std R" panose="020B0400000000000000" pitchFamily="34" charset="-122"/>
                <a:ea typeface="Adobe 黑体 Std R" panose="020B0400000000000000" pitchFamily="34" charset="-122"/>
              </a:rPr>
              <a:t>年</a:t>
            </a:r>
            <a:r>
              <a:rPr lang="en-US" altLang="zh-CN">
                <a:latin typeface="Adobe 黑体 Std R" panose="020B0400000000000000" pitchFamily="34" charset="-122"/>
                <a:ea typeface="Adobe 黑体 Std R" panose="020B0400000000000000" pitchFamily="34" charset="-122"/>
              </a:rPr>
              <a:t>1</a:t>
            </a:r>
            <a:r>
              <a:rPr lang="zh-CN" altLang="en-US">
                <a:latin typeface="Adobe 黑体 Std R" panose="020B0400000000000000" pitchFamily="34" charset="-122"/>
                <a:ea typeface="Adobe 黑体 Std R" panose="020B0400000000000000" pitchFamily="34" charset="-122"/>
              </a:rPr>
              <a:t>月至</a:t>
            </a:r>
            <a:r>
              <a:rPr lang="en-US" altLang="zh-CN">
                <a:latin typeface="Adobe 黑体 Std R" panose="020B0400000000000000" pitchFamily="34" charset="-122"/>
                <a:ea typeface="Adobe 黑体 Std R" panose="020B0400000000000000" pitchFamily="34" charset="-122"/>
              </a:rPr>
              <a:t>2018</a:t>
            </a:r>
            <a:r>
              <a:rPr lang="zh-CN" altLang="en-US">
                <a:latin typeface="Adobe 黑体 Std R" panose="020B0400000000000000" pitchFamily="34" charset="-122"/>
                <a:ea typeface="Adobe 黑体 Std R" panose="020B0400000000000000" pitchFamily="34" charset="-122"/>
              </a:rPr>
              <a:t>年</a:t>
            </a:r>
            <a:r>
              <a:rPr lang="en-US" altLang="zh-CN">
                <a:latin typeface="Adobe 黑体 Std R" panose="020B0400000000000000" pitchFamily="34" charset="-122"/>
                <a:ea typeface="Adobe 黑体 Std R" panose="020B0400000000000000" pitchFamily="34" charset="-122"/>
              </a:rPr>
              <a:t>9</a:t>
            </a:r>
            <a:r>
              <a:rPr lang="zh-CN" altLang="en-US">
                <a:latin typeface="Adobe 黑体 Std R" panose="020B0400000000000000" pitchFamily="34" charset="-122"/>
                <a:ea typeface="Adobe 黑体 Std R" panose="020B0400000000000000" pitchFamily="34" charset="-122"/>
              </a:rPr>
              <a:t>月</a:t>
            </a:r>
            <a:endParaRPr lang="en-US" altLang="zh-CN">
              <a:latin typeface="Adobe 黑体 Std R" panose="020B0400000000000000" pitchFamily="34" charset="-122"/>
              <a:ea typeface="Adobe 黑体 Std R" panose="020B0400000000000000" pitchFamily="34" charset="-122"/>
            </a:endParaRPr>
          </a:p>
          <a:p>
            <a:endParaRPr lang="en-US" altLang="zh-CN">
              <a:latin typeface="Adobe 黑体 Std R" panose="020B0400000000000000" pitchFamily="34" charset="-122"/>
              <a:ea typeface="Adobe 黑体 Std R" panose="020B0400000000000000" pitchFamily="34" charset="-122"/>
            </a:endParaRPr>
          </a:p>
          <a:p>
            <a:r>
              <a:rPr lang="zh-CN" altLang="en-US">
                <a:latin typeface="Adobe 黑体 Std R" panose="020B0400000000000000" pitchFamily="34" charset="-122"/>
                <a:ea typeface="Adobe 黑体 Std R" panose="020B0400000000000000" pitchFamily="34" charset="-122"/>
              </a:rPr>
              <a:t>每页展示</a:t>
            </a:r>
            <a:r>
              <a:rPr lang="en-US" altLang="zh-CN">
                <a:latin typeface="Adobe 黑体 Std R" panose="020B0400000000000000" pitchFamily="34" charset="-122"/>
                <a:ea typeface="Adobe 黑体 Std R" panose="020B0400000000000000" pitchFamily="34" charset="-122"/>
              </a:rPr>
              <a:t>30</a:t>
            </a:r>
            <a:r>
              <a:rPr lang="zh-CN" altLang="en-US">
                <a:latin typeface="Adobe 黑体 Std R" panose="020B0400000000000000" pitchFamily="34" charset="-122"/>
                <a:ea typeface="Adobe 黑体 Std R" panose="020B0400000000000000" pitchFamily="34" charset="-122"/>
              </a:rPr>
              <a:t>条</a:t>
            </a:r>
            <a:endParaRPr lang="en-US" altLang="zh-CN">
              <a:latin typeface="Adobe 黑体 Std R" panose="020B0400000000000000" pitchFamily="34" charset="-122"/>
              <a:ea typeface="Adobe 黑体 Std R" panose="020B0400000000000000" pitchFamily="34" charset="-122"/>
            </a:endParaRPr>
          </a:p>
          <a:p>
            <a:endParaRPr lang="en-US" altLang="zh-CN">
              <a:latin typeface="Adobe 黑体 Std R" panose="020B0400000000000000" pitchFamily="34" charset="-122"/>
              <a:ea typeface="Adobe 黑体 Std R" panose="020B0400000000000000" pitchFamily="34" charset="-122"/>
            </a:endParaRPr>
          </a:p>
          <a:p>
            <a:r>
              <a:rPr lang="zh-CN" altLang="en-US">
                <a:latin typeface="Adobe 黑体 Std R" panose="020B0400000000000000" pitchFamily="34" charset="-122"/>
                <a:ea typeface="Adobe 黑体 Std R" panose="020B0400000000000000" pitchFamily="34" charset="-122"/>
              </a:rPr>
              <a:t>按日期排序</a:t>
            </a:r>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2550" y="0"/>
            <a:ext cx="12028488" cy="73040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 y="0"/>
            <a:ext cx="12003063" cy="6134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488212" y="-963613"/>
            <a:ext cx="9121904" cy="80248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677" y="2365311"/>
            <a:ext cx="1399592" cy="1399592"/>
          </a:xfrm>
          <a:prstGeom prst="rect">
            <a:avLst/>
          </a:prstGeom>
          <a:no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kumimoji="1" lang="en-US" altLang="zh-CN" sz="6933" b="1" dirty="0" smtClean="0">
                <a:solidFill>
                  <a:schemeClr val="bg1">
                    <a:lumMod val="95000"/>
                  </a:schemeClr>
                </a:solidFill>
              </a:rPr>
              <a:t>04</a:t>
            </a:r>
            <a:endParaRPr kumimoji="1" lang="zh-CN" altLang="en-US" sz="6933" b="1" dirty="0">
              <a:solidFill>
                <a:schemeClr val="bg1">
                  <a:lumMod val="95000"/>
                </a:schemeClr>
              </a:solidFill>
            </a:endParaRPr>
          </a:p>
        </p:txBody>
      </p:sp>
      <p:sp>
        <p:nvSpPr>
          <p:cNvPr id="4" name="矩形 3"/>
          <p:cNvSpPr/>
          <p:nvPr/>
        </p:nvSpPr>
        <p:spPr>
          <a:xfrm>
            <a:off x="4056180" y="2365311"/>
            <a:ext cx="4134465" cy="769441"/>
          </a:xfrm>
          <a:prstGeom prst="rect">
            <a:avLst/>
          </a:prstGeom>
        </p:spPr>
        <p:txBody>
          <a:bodyPr wrap="none">
            <a:spAutoFit/>
          </a:bodyPr>
          <a:lstStyle/>
          <a:p>
            <a:r>
              <a:rPr kumimoji="1" lang="zh-CN" altLang="en-US" sz="4400" b="1" dirty="0" smtClean="0">
                <a:solidFill>
                  <a:schemeClr val="bg1"/>
                </a:solidFill>
              </a:rPr>
              <a:t>校外访问及其他</a:t>
            </a:r>
            <a:endParaRPr kumimoji="1" lang="zh-CN" altLang="en-US" sz="4400" b="1" dirty="0">
              <a:solidFill>
                <a:schemeClr val="bg1"/>
              </a:solidFill>
            </a:endParaRPr>
          </a:p>
        </p:txBody>
      </p:sp>
      <p:sp>
        <p:nvSpPr>
          <p:cNvPr id="5" name="矩形 4"/>
          <p:cNvSpPr/>
          <p:nvPr/>
        </p:nvSpPr>
        <p:spPr>
          <a:xfrm>
            <a:off x="4056179" y="3118572"/>
            <a:ext cx="6375580" cy="359009"/>
          </a:xfrm>
          <a:prstGeom prst="rect">
            <a:avLst/>
          </a:prstGeom>
        </p:spPr>
        <p:txBody>
          <a:bodyPr wrap="square">
            <a:spAutoFit/>
          </a:bodyPr>
          <a:lstStyle/>
          <a:p>
            <a:pPr>
              <a:lnSpc>
                <a:spcPct val="130000"/>
              </a:lnSpc>
            </a:pPr>
            <a:r>
              <a:rPr lang="zh-CN" altLang="en-US" sz="1333" dirty="0" smtClean="0">
                <a:solidFill>
                  <a:schemeClr val="bg1">
                    <a:lumMod val="95000"/>
                  </a:schemeClr>
                </a:solidFill>
              </a:rPr>
              <a:t>随时随地玩转</a:t>
            </a:r>
            <a:r>
              <a:rPr lang="en-US" altLang="zh-CN" sz="1333" dirty="0" smtClean="0">
                <a:solidFill>
                  <a:schemeClr val="bg1">
                    <a:lumMod val="95000"/>
                  </a:schemeClr>
                </a:solidFill>
              </a:rPr>
              <a:t>AMS</a:t>
            </a:r>
            <a:r>
              <a:rPr lang="zh-CN" altLang="en-US" sz="1333" dirty="0" smtClean="0">
                <a:solidFill>
                  <a:schemeClr val="bg1">
                    <a:lumMod val="95000"/>
                  </a:schemeClr>
                </a:solidFill>
              </a:rPr>
              <a:t>！</a:t>
            </a:r>
            <a:endParaRPr lang="en-US" altLang="zh-CN" sz="1333" dirty="0">
              <a:solidFill>
                <a:schemeClr val="bg1">
                  <a:lumMod val="95000"/>
                </a:schemeClr>
              </a:solidFill>
            </a:endParaRPr>
          </a:p>
        </p:txBody>
      </p:sp>
    </p:spTree>
    <p:extLst>
      <p:ext uri="{BB962C8B-B14F-4D97-AF65-F5344CB8AC3E}">
        <p14:creationId xmlns="" xmlns:p14="http://schemas.microsoft.com/office/powerpoint/2010/main" val="1109407426"/>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矩形 1"/>
          <p:cNvSpPr>
            <a:spLocks noChangeArrowheads="1"/>
          </p:cNvSpPr>
          <p:nvPr/>
        </p:nvSpPr>
        <p:spPr bwMode="auto">
          <a:xfrm>
            <a:off x="2064020" y="1089025"/>
            <a:ext cx="5862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3" name="Content Placeholder 8"/>
          <p:cNvSpPr txBox="1">
            <a:spLocks/>
          </p:cNvSpPr>
          <p:nvPr/>
        </p:nvSpPr>
        <p:spPr bwMode="auto">
          <a:xfrm>
            <a:off x="633076" y="1831975"/>
            <a:ext cx="10711728" cy="4349750"/>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ＭＳ Ｐゴシック" pitchFamily="-110"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ＭＳ Ｐゴシック" pitchFamily="-110"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defRPr/>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在校外使用数字资源的传统办法</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采用学校提供的</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帐号，在</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PC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端远程登录即可使用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defRPr/>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没有</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或用移动设备怎么办？</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传统</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需安装插件，通常只支持在</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PC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端使用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支持对用户的设备（笔记本电脑、平板、手机等设备）进行绑定，绑定后可在任何校内外互联网环境使用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绑定设备的先决条件：</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457200" lvl="1" indent="0">
              <a:lnSpc>
                <a:spcPct val="150000"/>
              </a:lnSpc>
              <a:buFont typeface="Arial" pitchFamily="34" charset="0"/>
              <a:buNone/>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确保被绑定的设备在校园网环境内（学校提交给</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的外网</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IP</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段内）</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绑定有效期：</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457200" lvl="1" indent="0">
              <a:lnSpc>
                <a:spcPct val="150000"/>
              </a:lnSpc>
              <a:buFont typeface="Arial" pitchFamily="34" charset="0"/>
              <a:buNone/>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每次绑定的有效期为</a:t>
            </a:r>
            <a:r>
              <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90</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天，到期后自动失效，到期后可再次绑定</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5"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校外访问</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1"/>
          <p:cNvSpPr>
            <a:spLocks noChangeArrowheads="1"/>
          </p:cNvSpPr>
          <p:nvPr/>
        </p:nvSpPr>
        <p:spPr bwMode="auto">
          <a:xfrm>
            <a:off x="550405" y="1196976"/>
            <a:ext cx="11092778"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en-US" sz="1800">
                <a:latin typeface="Century" panose="02040604050505020304" pitchFamily="18" charset="0"/>
              </a:rPr>
              <a:t>Your device/ web browser must meet the following basic technical requirements:</a:t>
            </a:r>
          </a:p>
          <a:p>
            <a:pPr>
              <a:lnSpc>
                <a:spcPct val="150000"/>
              </a:lnSpc>
              <a:spcBef>
                <a:spcPct val="0"/>
              </a:spcBef>
              <a:buFontTx/>
              <a:buNone/>
            </a:pPr>
            <a:endParaRPr lang="zh-CN" altLang="en-US" sz="1800">
              <a:latin typeface="Century" panose="02040604050505020304" pitchFamily="18" charset="0"/>
            </a:endParaRPr>
          </a:p>
          <a:p>
            <a:pPr>
              <a:lnSpc>
                <a:spcPct val="150000"/>
              </a:lnSpc>
              <a:spcBef>
                <a:spcPct val="0"/>
              </a:spcBef>
              <a:buFontTx/>
              <a:buNone/>
            </a:pPr>
            <a:r>
              <a:rPr lang="zh-CN" altLang="en-US" sz="1800" b="1">
                <a:solidFill>
                  <a:srgbClr val="008E40"/>
                </a:solidFill>
                <a:latin typeface="Century" panose="02040604050505020304" pitchFamily="18" charset="0"/>
              </a:rPr>
              <a:t>Accepts cookies</a:t>
            </a:r>
          </a:p>
          <a:p>
            <a:pPr>
              <a:lnSpc>
                <a:spcPct val="150000"/>
              </a:lnSpc>
              <a:spcBef>
                <a:spcPct val="0"/>
              </a:spcBef>
              <a:buFontTx/>
              <a:buNone/>
            </a:pPr>
            <a:r>
              <a:rPr lang="zh-CN" altLang="en-US" sz="1800" b="1">
                <a:solidFill>
                  <a:srgbClr val="008E40"/>
                </a:solidFill>
                <a:latin typeface="Century" panose="02040604050505020304" pitchFamily="18" charset="0"/>
              </a:rPr>
              <a:t>Has Javascript enabled</a:t>
            </a:r>
          </a:p>
          <a:p>
            <a:pPr>
              <a:lnSpc>
                <a:spcPct val="150000"/>
              </a:lnSpc>
              <a:spcBef>
                <a:spcPct val="0"/>
              </a:spcBef>
              <a:buFontTx/>
              <a:buNone/>
            </a:pPr>
            <a:r>
              <a:rPr lang="zh-CN" altLang="en-US" sz="1800" b="1">
                <a:solidFill>
                  <a:srgbClr val="008E40"/>
                </a:solidFill>
                <a:latin typeface="Century" panose="02040604050505020304" pitchFamily="18" charset="0"/>
              </a:rPr>
              <a:t>Has local storage</a:t>
            </a:r>
          </a:p>
          <a:p>
            <a:pPr>
              <a:lnSpc>
                <a:spcPct val="150000"/>
              </a:lnSpc>
              <a:spcBef>
                <a:spcPct val="0"/>
              </a:spcBef>
              <a:buFontTx/>
              <a:buNone/>
            </a:pPr>
            <a:r>
              <a:rPr lang="zh-CN" altLang="en-US" sz="1800" b="1">
                <a:solidFill>
                  <a:srgbClr val="008E40"/>
                </a:solidFill>
                <a:latin typeface="Century" panose="02040604050505020304" pitchFamily="18" charset="0"/>
              </a:rPr>
              <a:t>Has "private browsing" turned off</a:t>
            </a:r>
          </a:p>
          <a:p>
            <a:pPr>
              <a:lnSpc>
                <a:spcPct val="150000"/>
              </a:lnSpc>
              <a:spcBef>
                <a:spcPct val="0"/>
              </a:spcBef>
              <a:buFontTx/>
              <a:buNone/>
            </a:pPr>
            <a:r>
              <a:rPr lang="zh-CN" altLang="en-US" sz="1800" b="1">
                <a:solidFill>
                  <a:srgbClr val="008E40"/>
                </a:solidFill>
                <a:latin typeface="Century" panose="02040604050505020304" pitchFamily="18" charset="0"/>
              </a:rPr>
              <a:t>Is connected to the internet</a:t>
            </a:r>
          </a:p>
          <a:p>
            <a:pPr>
              <a:lnSpc>
                <a:spcPct val="150000"/>
              </a:lnSpc>
              <a:spcBef>
                <a:spcPct val="0"/>
              </a:spcBef>
              <a:buFontTx/>
              <a:buNone/>
            </a:pPr>
            <a:r>
              <a:rPr lang="zh-CN" altLang="en-US" sz="1800">
                <a:latin typeface="Century" panose="02040604050505020304" pitchFamily="18" charset="0"/>
              </a:rPr>
              <a:t>Note: Devices with multiple browsers will only be paired with the browser in use at the time of pairing. For example, if you have Safari, Firefox, and Chrome on your device, and enable pairing while using Chrome, then your device will not be paired when using Safari or Firefox.</a:t>
            </a:r>
          </a:p>
        </p:txBody>
      </p:sp>
      <p:sp>
        <p:nvSpPr>
          <p:cNvPr id="5"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校外访问</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8"/>
          <p:cNvSpPr txBox="1">
            <a:spLocks/>
          </p:cNvSpPr>
          <p:nvPr/>
        </p:nvSpPr>
        <p:spPr bwMode="auto">
          <a:xfrm>
            <a:off x="661651" y="1831975"/>
            <a:ext cx="10711728" cy="434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绑定步骤：</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Calibri Light" panose="020F0302020204030204" pitchFamily="34" charset="0"/>
              <a:buAutoNum type="arabicPeriod"/>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进入</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首页：</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ams.org/</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mathscinet</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Calibri Light" panose="020F0302020204030204" pitchFamily="34" charset="0"/>
              <a:buAutoNum type="arabicPeriod"/>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点击右上角的 </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Remote Access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图标</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pP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1619" name="图片 3"/>
          <p:cNvPicPr>
            <a:picLocks noChangeAspect="1"/>
          </p:cNvPicPr>
          <p:nvPr/>
        </p:nvPicPr>
        <p:blipFill>
          <a:blip r:embed="rId2" cstate="print">
            <a:extLst>
              <a:ext uri="{28A0092B-C50C-407E-A947-70E740481C1C}">
                <a14:useLocalDpi xmlns="" xmlns:a14="http://schemas.microsoft.com/office/drawing/2010/main" val="0"/>
              </a:ext>
            </a:extLst>
          </a:blip>
          <a:srcRect b="-247"/>
          <a:stretch>
            <a:fillRect/>
          </a:stretch>
        </p:blipFill>
        <p:spPr bwMode="auto">
          <a:xfrm>
            <a:off x="1059608" y="3343276"/>
            <a:ext cx="10059710" cy="181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20" name="矩形 1"/>
          <p:cNvSpPr>
            <a:spLocks noChangeArrowheads="1"/>
          </p:cNvSpPr>
          <p:nvPr/>
        </p:nvSpPr>
        <p:spPr bwMode="auto">
          <a:xfrm>
            <a:off x="2064020" y="1089025"/>
            <a:ext cx="5862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8"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校外访问</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8"/>
          <p:cNvSpPr txBox="1">
            <a:spLocks/>
          </p:cNvSpPr>
          <p:nvPr/>
        </p:nvSpPr>
        <p:spPr bwMode="auto">
          <a:xfrm>
            <a:off x="671176" y="1831975"/>
            <a:ext cx="10711728" cy="434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3"/>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点击确认匹配</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2643" name="图片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41843" y="2346326"/>
            <a:ext cx="7864440" cy="364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4" name="矩形 1"/>
          <p:cNvSpPr>
            <a:spLocks noChangeArrowheads="1"/>
          </p:cNvSpPr>
          <p:nvPr/>
        </p:nvSpPr>
        <p:spPr bwMode="auto">
          <a:xfrm>
            <a:off x="2064020" y="1089025"/>
            <a:ext cx="5862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8"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校外访问</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609680" y="274638"/>
            <a:ext cx="10974229" cy="1143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fontAlgn="auto">
              <a:lnSpc>
                <a:spcPct val="150000"/>
              </a:lnSpc>
              <a:spcAft>
                <a:spcPts val="0"/>
              </a:spcAft>
              <a:defRPr/>
            </a:pPr>
            <a:r>
              <a:rPr lang="en-US" altLang="zh-CN" sz="4000" dirty="0">
                <a:effectLst>
                  <a:outerShdw blurRad="38100" dist="38100" dir="2700000" algn="tl">
                    <a:srgbClr val="000000">
                      <a:alpha val="43137"/>
                    </a:srgbClr>
                  </a:outerShdw>
                </a:effectLst>
                <a:latin typeface="+mj-lt"/>
                <a:ea typeface="+mj-ea"/>
                <a:cs typeface="+mj-cs"/>
              </a:rPr>
              <a:t> MathSciNet</a:t>
            </a:r>
          </a:p>
        </p:txBody>
      </p:sp>
      <p:sp>
        <p:nvSpPr>
          <p:cNvPr id="29700" name="矩形 3"/>
          <p:cNvSpPr>
            <a:spLocks noChangeArrowheads="1"/>
          </p:cNvSpPr>
          <p:nvPr/>
        </p:nvSpPr>
        <p:spPr bwMode="auto">
          <a:xfrm>
            <a:off x="5619723" y="2041029"/>
            <a:ext cx="5906269" cy="2708434"/>
          </a:xfrm>
          <a:prstGeom prst="rect">
            <a:avLst/>
          </a:prstGeom>
          <a:noFill/>
          <a:ln w="9525">
            <a:noFill/>
            <a:miter lim="800000"/>
            <a:headEnd/>
            <a:tailEnd/>
          </a:ln>
        </p:spPr>
        <p:txBody>
          <a:bodyPr>
            <a:spAutoFit/>
          </a:bodyPr>
          <a:lstStyle/>
          <a:p>
            <a:pPr>
              <a:lnSpc>
                <a:spcPct val="150000"/>
              </a:lnSpc>
            </a:pPr>
            <a:r>
              <a:rPr lang="en-US" altLang="zh-CN" sz="2000" dirty="0">
                <a:latin typeface="Adobe 黑体 Std R" panose="020B0400000000000000" pitchFamily="34" charset="-122"/>
                <a:ea typeface="Adobe 黑体 Std R" panose="020B0400000000000000" pitchFamily="34" charset="-122"/>
              </a:rPr>
              <a:t>        </a:t>
            </a:r>
            <a:r>
              <a:rPr lang="en-US" altLang="zh-CN" sz="2000" dirty="0">
                <a:solidFill>
                  <a:srgbClr val="C00000"/>
                </a:solidFill>
                <a:latin typeface="Adobe 黑体 Std R" panose="020B0400000000000000" pitchFamily="34" charset="-122"/>
                <a:ea typeface="Adobe 黑体 Std R" panose="020B0400000000000000" pitchFamily="34" charset="-122"/>
              </a:rPr>
              <a:t>MathSciNet</a:t>
            </a:r>
            <a:r>
              <a:rPr lang="zh-CN" altLang="en-US" sz="2000" dirty="0">
                <a:solidFill>
                  <a:srgbClr val="C00000"/>
                </a:solidFill>
                <a:latin typeface="Adobe 黑体 Std R" panose="020B0400000000000000" pitchFamily="34" charset="-122"/>
                <a:ea typeface="Adobe 黑体 Std R" panose="020B0400000000000000" pitchFamily="34" charset="-122"/>
              </a:rPr>
              <a:t>数据库</a:t>
            </a:r>
            <a:r>
              <a:rPr lang="zh-CN" altLang="en-US" sz="2000" dirty="0">
                <a:latin typeface="Adobe 黑体 Std R" panose="020B0400000000000000" pitchFamily="34" charset="-122"/>
                <a:ea typeface="Adobe 黑体 Std R" panose="020B0400000000000000" pitchFamily="34" charset="-122"/>
              </a:rPr>
              <a:t>是美国数学学会出版的</a:t>
            </a:r>
            <a:r>
              <a:rPr lang="en-US" altLang="zh-CN" sz="2000" dirty="0">
                <a:latin typeface="Adobe 黑体 Std R" panose="020B0400000000000000" pitchFamily="34" charset="-122"/>
                <a:ea typeface="Adobe 黑体 Std R" panose="020B0400000000000000" pitchFamily="34" charset="-122"/>
              </a:rPr>
              <a:t>《</a:t>
            </a:r>
            <a:r>
              <a:rPr lang="zh-CN" altLang="en-US" sz="2000" dirty="0">
                <a:latin typeface="Adobe 黑体 Std R" panose="020B0400000000000000" pitchFamily="34" charset="-122"/>
                <a:ea typeface="Adobe 黑体 Std R" panose="020B0400000000000000" pitchFamily="34" charset="-122"/>
              </a:rPr>
              <a:t>数学评论</a:t>
            </a:r>
            <a:r>
              <a:rPr lang="en-US" altLang="zh-CN" sz="2000" dirty="0">
                <a:latin typeface="Adobe 黑体 Std R" panose="020B0400000000000000" pitchFamily="34" charset="-122"/>
                <a:ea typeface="Adobe 黑体 Std R" panose="020B0400000000000000" pitchFamily="34" charset="-122"/>
              </a:rPr>
              <a:t>》Mathematical Reviews</a:t>
            </a:r>
            <a:r>
              <a:rPr lang="zh-CN" altLang="en-US" sz="2000" dirty="0">
                <a:latin typeface="Adobe 黑体 Std R" panose="020B0400000000000000" pitchFamily="34" charset="-122"/>
                <a:ea typeface="Adobe 黑体 Std R" panose="020B0400000000000000" pitchFamily="34" charset="-122"/>
              </a:rPr>
              <a:t>的网络版。</a:t>
            </a:r>
            <a:endParaRPr lang="en-US" altLang="zh-CN" sz="2000" dirty="0">
              <a:latin typeface="Adobe 黑体 Std R" panose="020B0400000000000000" pitchFamily="34" charset="-122"/>
              <a:ea typeface="Adobe 黑体 Std R" panose="020B0400000000000000" pitchFamily="34" charset="-122"/>
            </a:endParaRPr>
          </a:p>
          <a:p>
            <a:pPr>
              <a:lnSpc>
                <a:spcPct val="150000"/>
              </a:lnSpc>
            </a:pPr>
            <a:endParaRPr lang="en-US" altLang="zh-CN" sz="2000" dirty="0">
              <a:latin typeface="Adobe 黑体 Std R" panose="020B0400000000000000" pitchFamily="34" charset="-122"/>
              <a:ea typeface="Adobe 黑体 Std R" panose="020B0400000000000000" pitchFamily="34" charset="-122"/>
            </a:endParaRPr>
          </a:p>
          <a:p>
            <a:pPr>
              <a:lnSpc>
                <a:spcPct val="150000"/>
              </a:lnSpc>
            </a:pPr>
            <a:r>
              <a:rPr lang="en-US" altLang="zh-CN" sz="2000" dirty="0">
                <a:latin typeface="Adobe 黑体 Std R" panose="020B0400000000000000" pitchFamily="34" charset="-122"/>
                <a:ea typeface="Adobe 黑体 Std R" panose="020B0400000000000000" pitchFamily="34" charset="-122"/>
              </a:rPr>
              <a:t>        </a:t>
            </a:r>
            <a:r>
              <a:rPr lang="zh-CN" altLang="en-US" sz="2000" dirty="0">
                <a:latin typeface="Adobe 黑体 Std R" panose="020B0400000000000000" pitchFamily="34" charset="-122"/>
                <a:ea typeface="Adobe 黑体 Std R" panose="020B0400000000000000" pitchFamily="34" charset="-122"/>
              </a:rPr>
              <a:t>包含</a:t>
            </a:r>
            <a:r>
              <a:rPr lang="en-US" altLang="zh-CN" sz="2000" dirty="0">
                <a:latin typeface="Adobe 黑体 Std R" panose="020B0400000000000000" pitchFamily="34" charset="-122"/>
                <a:ea typeface="Adobe 黑体 Std R" panose="020B0400000000000000" pitchFamily="34" charset="-122"/>
              </a:rPr>
              <a:t>《</a:t>
            </a:r>
            <a:r>
              <a:rPr lang="zh-CN" altLang="en-US" sz="2000" dirty="0">
                <a:latin typeface="Adobe 黑体 Std R" panose="020B0400000000000000" pitchFamily="34" charset="-122"/>
                <a:ea typeface="Adobe 黑体 Std R" panose="020B0400000000000000" pitchFamily="34" charset="-122"/>
              </a:rPr>
              <a:t>数学评论</a:t>
            </a:r>
            <a:r>
              <a:rPr lang="en-US" altLang="zh-CN" sz="2000" dirty="0">
                <a:latin typeface="Adobe 黑体 Std R" panose="020B0400000000000000" pitchFamily="34" charset="-122"/>
                <a:ea typeface="Adobe 黑体 Std R" panose="020B0400000000000000" pitchFamily="34" charset="-122"/>
              </a:rPr>
              <a:t>》</a:t>
            </a:r>
            <a:r>
              <a:rPr lang="zh-CN" altLang="en-US" sz="2000" dirty="0">
                <a:latin typeface="Adobe 黑体 Std R" panose="020B0400000000000000" pitchFamily="34" charset="-122"/>
                <a:ea typeface="Adobe 黑体 Std R" panose="020B0400000000000000" pitchFamily="34" charset="-122"/>
              </a:rPr>
              <a:t>自</a:t>
            </a:r>
            <a:r>
              <a:rPr lang="en-US" altLang="zh-CN" sz="2000" dirty="0">
                <a:solidFill>
                  <a:srgbClr val="C00000"/>
                </a:solidFill>
                <a:latin typeface="Adobe 黑体 Std R" panose="020B0400000000000000" pitchFamily="34" charset="-122"/>
                <a:ea typeface="Adobe 黑体 Std R" panose="020B0400000000000000" pitchFamily="34" charset="-122"/>
              </a:rPr>
              <a:t>1940</a:t>
            </a:r>
            <a:r>
              <a:rPr lang="zh-CN" altLang="en-US" sz="2000" dirty="0">
                <a:latin typeface="Adobe 黑体 Std R" panose="020B0400000000000000" pitchFamily="34" charset="-122"/>
                <a:ea typeface="Adobe 黑体 Std R" panose="020B0400000000000000" pitchFamily="34" charset="-122"/>
              </a:rPr>
              <a:t>年出版以来的所有评论文章，包括期刊、图书、会议录、文集和预印本。</a:t>
            </a:r>
            <a:endParaRPr lang="en-US" altLang="zh-CN" sz="2000" dirty="0">
              <a:latin typeface="Adobe 黑体 Std R" panose="020B0400000000000000" pitchFamily="34" charset="-122"/>
              <a:ea typeface="Adobe 黑体 Std R" panose="020B0400000000000000" pitchFamily="34" charset="-122"/>
            </a:endParaRPr>
          </a:p>
          <a:p>
            <a:endParaRPr lang="en-US" altLang="zh-CN" sz="2000" b="1" dirty="0"/>
          </a:p>
        </p:txBody>
      </p:sp>
      <p:sp>
        <p:nvSpPr>
          <p:cNvPr id="29701" name="矩形 4"/>
          <p:cNvSpPr>
            <a:spLocks noChangeArrowheads="1"/>
          </p:cNvSpPr>
          <p:nvPr/>
        </p:nvSpPr>
        <p:spPr bwMode="auto">
          <a:xfrm>
            <a:off x="719497" y="4913874"/>
            <a:ext cx="10806494" cy="1477328"/>
          </a:xfrm>
          <a:prstGeom prst="rect">
            <a:avLst/>
          </a:prstGeom>
          <a:noFill/>
          <a:ln w="9525">
            <a:noFill/>
            <a:miter lim="800000"/>
            <a:headEnd/>
            <a:tailEnd/>
          </a:ln>
        </p:spPr>
        <p:txBody>
          <a:bodyPr wrap="square">
            <a:spAutoFit/>
          </a:bodyPr>
          <a:lstStyle/>
          <a:p>
            <a:pPr>
              <a:lnSpc>
                <a:spcPct val="150000"/>
              </a:lnSpc>
            </a:pPr>
            <a:r>
              <a:rPr lang="zh-CN" altLang="en-US" sz="2000" dirty="0">
                <a:latin typeface="Adobe 黑体 Std R" panose="020B0400000000000000" pitchFamily="34" charset="-122"/>
                <a:ea typeface="Adobe 黑体 Std R" panose="020B0400000000000000" pitchFamily="34" charset="-122"/>
              </a:rPr>
              <a:t>        对来自全世界</a:t>
            </a:r>
            <a:r>
              <a:rPr lang="en-US" altLang="zh-CN" sz="2000" dirty="0">
                <a:latin typeface="Adobe 黑体 Std R" panose="020B0400000000000000" pitchFamily="34" charset="-122"/>
                <a:ea typeface="Adobe 黑体 Std R" panose="020B0400000000000000" pitchFamily="34" charset="-122"/>
              </a:rPr>
              <a:t>200</a:t>
            </a:r>
            <a:r>
              <a:rPr lang="zh-CN" altLang="en-US" sz="2000" dirty="0">
                <a:latin typeface="Adobe 黑体 Std R" panose="020B0400000000000000" pitchFamily="34" charset="-122"/>
                <a:ea typeface="Adobe 黑体 Std R" panose="020B0400000000000000" pitchFamily="34" charset="-122"/>
              </a:rPr>
              <a:t>余家专业出版社的</a:t>
            </a:r>
            <a:r>
              <a:rPr lang="en-US" altLang="zh-CN" sz="2000" dirty="0">
                <a:solidFill>
                  <a:srgbClr val="C00000"/>
                </a:solidFill>
                <a:latin typeface="Adobe 黑体 Std R" panose="020B0400000000000000" pitchFamily="34" charset="-122"/>
                <a:ea typeface="Adobe 黑体 Std R" panose="020B0400000000000000" pitchFamily="34" charset="-122"/>
              </a:rPr>
              <a:t>2000</a:t>
            </a:r>
            <a:r>
              <a:rPr lang="zh-CN" altLang="en-US" sz="2000" dirty="0">
                <a:solidFill>
                  <a:srgbClr val="C00000"/>
                </a:solidFill>
                <a:latin typeface="Adobe 黑体 Std R" panose="020B0400000000000000" pitchFamily="34" charset="-122"/>
                <a:ea typeface="Adobe 黑体 Std R" panose="020B0400000000000000" pitchFamily="34" charset="-122"/>
              </a:rPr>
              <a:t>多种</a:t>
            </a:r>
            <a:r>
              <a:rPr lang="zh-CN" altLang="en-US" sz="2000" dirty="0">
                <a:latin typeface="Adobe 黑体 Std R" panose="020B0400000000000000" pitchFamily="34" charset="-122"/>
                <a:ea typeface="Adobe 黑体 Std R" panose="020B0400000000000000" pitchFamily="34" charset="-122"/>
              </a:rPr>
              <a:t>期刊做</a:t>
            </a:r>
            <a:r>
              <a:rPr lang="zh-CN" altLang="en-US" sz="2000" dirty="0" smtClean="0">
                <a:latin typeface="Adobe 黑体 Std R" panose="020B0400000000000000" pitchFamily="34" charset="-122"/>
                <a:ea typeface="Adobe 黑体 Std R" panose="020B0400000000000000" pitchFamily="34" charset="-122"/>
              </a:rPr>
              <a:t>评选，对</a:t>
            </a:r>
            <a:r>
              <a:rPr lang="en-US" altLang="zh-CN" sz="2000" dirty="0">
                <a:solidFill>
                  <a:srgbClr val="C00000"/>
                </a:solidFill>
                <a:latin typeface="Adobe 黑体 Std R" panose="020B0400000000000000" pitchFamily="34" charset="-122"/>
                <a:ea typeface="Adobe 黑体 Std R" panose="020B0400000000000000" pitchFamily="34" charset="-122"/>
              </a:rPr>
              <a:t>500</a:t>
            </a:r>
            <a:r>
              <a:rPr lang="zh-CN" altLang="en-US" sz="2000" dirty="0">
                <a:solidFill>
                  <a:srgbClr val="C00000"/>
                </a:solidFill>
                <a:latin typeface="Adobe 黑体 Std R" panose="020B0400000000000000" pitchFamily="34" charset="-122"/>
                <a:ea typeface="Adobe 黑体 Std R" panose="020B0400000000000000" pitchFamily="34" charset="-122"/>
              </a:rPr>
              <a:t>余种</a:t>
            </a:r>
            <a:r>
              <a:rPr lang="zh-CN" altLang="en-US" sz="2000" dirty="0">
                <a:latin typeface="Adobe 黑体 Std R" panose="020B0400000000000000" pitchFamily="34" charset="-122"/>
                <a:ea typeface="Adobe 黑体 Std R" panose="020B0400000000000000" pitchFamily="34" charset="-122"/>
              </a:rPr>
              <a:t>数学核心期刊做出全</a:t>
            </a:r>
            <a:r>
              <a:rPr lang="zh-CN" altLang="en-US" sz="2000" dirty="0" smtClean="0">
                <a:latin typeface="Adobe 黑体 Std R" panose="020B0400000000000000" pitchFamily="34" charset="-122"/>
                <a:ea typeface="Adobe 黑体 Std R" panose="020B0400000000000000" pitchFamily="34" charset="-122"/>
              </a:rPr>
              <a:t>评。目前</a:t>
            </a:r>
            <a:r>
              <a:rPr lang="zh-CN" altLang="en-US" sz="2000" dirty="0">
                <a:latin typeface="Adobe 黑体 Std R" panose="020B0400000000000000" pitchFamily="34" charset="-122"/>
                <a:ea typeface="Adobe 黑体 Std R" panose="020B0400000000000000" pitchFamily="34" charset="-122"/>
              </a:rPr>
              <a:t>中国有</a:t>
            </a:r>
            <a:r>
              <a:rPr lang="zh-CN" altLang="en-US" sz="2000" dirty="0" smtClean="0">
                <a:solidFill>
                  <a:srgbClr val="C00000"/>
                </a:solidFill>
                <a:latin typeface="Adobe 黑体 Std R" panose="020B0400000000000000" pitchFamily="34" charset="-122"/>
                <a:ea typeface="Adobe 黑体 Std R" panose="020B0400000000000000" pitchFamily="34" charset="-122"/>
              </a:rPr>
              <a:t>近</a:t>
            </a:r>
            <a:r>
              <a:rPr lang="en-US" altLang="zh-CN" sz="2000" dirty="0" smtClean="0">
                <a:solidFill>
                  <a:srgbClr val="C00000"/>
                </a:solidFill>
                <a:latin typeface="Adobe 黑体 Std R" panose="020B0400000000000000" pitchFamily="34" charset="-122"/>
                <a:ea typeface="Adobe 黑体 Std R" panose="020B0400000000000000" pitchFamily="34" charset="-122"/>
              </a:rPr>
              <a:t>200</a:t>
            </a:r>
            <a:r>
              <a:rPr lang="zh-CN" altLang="en-US" sz="2000" dirty="0" smtClean="0">
                <a:solidFill>
                  <a:srgbClr val="C00000"/>
                </a:solidFill>
                <a:latin typeface="Adobe 黑体 Std R" panose="020B0400000000000000" pitchFamily="34" charset="-122"/>
                <a:ea typeface="Adobe 黑体 Std R" panose="020B0400000000000000" pitchFamily="34" charset="-122"/>
              </a:rPr>
              <a:t>种</a:t>
            </a:r>
            <a:r>
              <a:rPr lang="zh-CN" altLang="en-US" sz="2000" dirty="0">
                <a:latin typeface="Adobe 黑体 Std R" panose="020B0400000000000000" pitchFamily="34" charset="-122"/>
                <a:ea typeface="Adobe 黑体 Std R" panose="020B0400000000000000" pitchFamily="34" charset="-122"/>
              </a:rPr>
              <a:t>期刊被选评。 </a:t>
            </a:r>
            <a:r>
              <a:rPr lang="zh-CN" altLang="en-US" sz="2000" dirty="0" smtClean="0">
                <a:latin typeface="Adobe 黑体 Std R" panose="020B0400000000000000" pitchFamily="34" charset="-122"/>
                <a:ea typeface="Adobe 黑体 Std R" panose="020B0400000000000000" pitchFamily="34" charset="-122"/>
              </a:rPr>
              <a:t>是</a:t>
            </a:r>
            <a:r>
              <a:rPr lang="zh-CN" altLang="en-US" sz="2000" dirty="0">
                <a:latin typeface="Adobe 黑体 Std R" panose="020B0400000000000000" pitchFamily="34" charset="-122"/>
                <a:ea typeface="Adobe 黑体 Std R" panose="020B0400000000000000" pitchFamily="34" charset="-122"/>
              </a:rPr>
              <a:t>数学科研工作者最常用的工具</a:t>
            </a:r>
            <a:r>
              <a:rPr lang="zh-CN" altLang="en-US" sz="2000" dirty="0" smtClean="0">
                <a:latin typeface="Adobe 黑体 Std R" panose="020B0400000000000000" pitchFamily="34" charset="-122"/>
                <a:ea typeface="Adobe 黑体 Std R" panose="020B0400000000000000" pitchFamily="34" charset="-122"/>
              </a:rPr>
              <a:t>。截至</a:t>
            </a:r>
            <a:r>
              <a:rPr lang="en-US" altLang="zh-CN" sz="2000" dirty="0" smtClean="0">
                <a:solidFill>
                  <a:srgbClr val="C00000"/>
                </a:solidFill>
                <a:latin typeface="Adobe 黑体 Std R" panose="020B0400000000000000" pitchFamily="34" charset="-122"/>
                <a:ea typeface="Adobe 黑体 Std R" panose="020B0400000000000000" pitchFamily="34" charset="-122"/>
              </a:rPr>
              <a:t>2019</a:t>
            </a:r>
            <a:r>
              <a:rPr lang="zh-CN" altLang="en-US" sz="2000" dirty="0" smtClean="0">
                <a:solidFill>
                  <a:srgbClr val="C00000"/>
                </a:solidFill>
                <a:latin typeface="Adobe 黑体 Std R" panose="020B0400000000000000" pitchFamily="34" charset="-122"/>
                <a:ea typeface="Adobe 黑体 Std R" panose="020B0400000000000000" pitchFamily="34" charset="-122"/>
              </a:rPr>
              <a:t>年</a:t>
            </a:r>
            <a:r>
              <a:rPr lang="en-US" altLang="zh-CN" sz="2000" dirty="0" smtClean="0">
                <a:solidFill>
                  <a:srgbClr val="C00000"/>
                </a:solidFill>
                <a:latin typeface="Adobe 黑体 Std R" panose="020B0400000000000000" pitchFamily="34" charset="-122"/>
                <a:ea typeface="Adobe 黑体 Std R" panose="020B0400000000000000" pitchFamily="34" charset="-122"/>
              </a:rPr>
              <a:t>5</a:t>
            </a:r>
            <a:r>
              <a:rPr lang="zh-CN" altLang="en-US" sz="2000" dirty="0" smtClean="0">
                <a:solidFill>
                  <a:srgbClr val="C00000"/>
                </a:solidFill>
                <a:latin typeface="Adobe 黑体 Std R" panose="020B0400000000000000" pitchFamily="34" charset="-122"/>
                <a:ea typeface="Adobe 黑体 Std R" panose="020B0400000000000000" pitchFamily="34" charset="-122"/>
              </a:rPr>
              <a:t>月</a:t>
            </a:r>
            <a:r>
              <a:rPr lang="en-US" altLang="zh-CN" sz="2000" dirty="0" smtClean="0">
                <a:solidFill>
                  <a:srgbClr val="C00000"/>
                </a:solidFill>
                <a:latin typeface="Adobe 黑体 Std R" panose="020B0400000000000000" pitchFamily="34" charset="-122"/>
                <a:ea typeface="Adobe 黑体 Std R" panose="020B0400000000000000" pitchFamily="34" charset="-122"/>
              </a:rPr>
              <a:t>20</a:t>
            </a:r>
            <a:r>
              <a:rPr lang="zh-CN" altLang="en-US" sz="2000" dirty="0" smtClean="0">
                <a:solidFill>
                  <a:srgbClr val="C00000"/>
                </a:solidFill>
                <a:latin typeface="Adobe 黑体 Std R" panose="020B0400000000000000" pitchFamily="34" charset="-122"/>
                <a:ea typeface="Adobe 黑体 Std R" panose="020B0400000000000000" pitchFamily="34" charset="-122"/>
              </a:rPr>
              <a:t>日</a:t>
            </a:r>
            <a:r>
              <a:rPr lang="zh-CN" altLang="en-US" sz="2000" dirty="0" smtClean="0">
                <a:latin typeface="Adobe 黑体 Std R" panose="020B0400000000000000" pitchFamily="34" charset="-122"/>
                <a:ea typeface="Adobe 黑体 Std R" panose="020B0400000000000000" pitchFamily="34" charset="-122"/>
              </a:rPr>
              <a:t>，已包含</a:t>
            </a:r>
            <a:r>
              <a:rPr lang="en-US" altLang="zh-CN" sz="2000" dirty="0" smtClean="0">
                <a:solidFill>
                  <a:srgbClr val="C00000"/>
                </a:solidFill>
                <a:latin typeface="Adobe 黑体 Std R" panose="020B0400000000000000" pitchFamily="34" charset="-122"/>
                <a:ea typeface="Adobe 黑体 Std R" panose="020B0400000000000000" pitchFamily="34" charset="-122"/>
              </a:rPr>
              <a:t>3,670,943</a:t>
            </a:r>
            <a:r>
              <a:rPr lang="zh-CN" altLang="en-US" sz="2000" dirty="0" smtClean="0">
                <a:latin typeface="Adobe 黑体 Std R" panose="020B0400000000000000" pitchFamily="34" charset="-122"/>
                <a:ea typeface="Adobe 黑体 Std R" panose="020B0400000000000000" pitchFamily="34" charset="-122"/>
              </a:rPr>
              <a:t>份出版物评论</a:t>
            </a:r>
            <a:r>
              <a:rPr lang="zh-CN" altLang="en-US" sz="2000" dirty="0" smtClean="0">
                <a:solidFill>
                  <a:srgbClr val="C00000"/>
                </a:solidFill>
                <a:latin typeface="Adobe 黑体 Std R" panose="020B0400000000000000" pitchFamily="34" charset="-122"/>
                <a:ea typeface="Adobe 黑体 Std R" panose="020B0400000000000000" pitchFamily="34" charset="-122"/>
              </a:rPr>
              <a:t>，</a:t>
            </a:r>
            <a:r>
              <a:rPr lang="zh-CN" altLang="en-US" sz="2000" dirty="0" smtClean="0">
                <a:latin typeface="Adobe 黑体 Std R" panose="020B0400000000000000" pitchFamily="34" charset="-122"/>
                <a:ea typeface="Adobe 黑体 Std R" panose="020B0400000000000000" pitchFamily="34" charset="-122"/>
              </a:rPr>
              <a:t>年新增评论</a:t>
            </a:r>
            <a:r>
              <a:rPr lang="en-US" altLang="zh-CN" sz="2000" dirty="0" smtClean="0">
                <a:solidFill>
                  <a:srgbClr val="C00000"/>
                </a:solidFill>
                <a:latin typeface="Adobe 黑体 Std R" panose="020B0400000000000000" pitchFamily="34" charset="-122"/>
                <a:ea typeface="Adobe 黑体 Std R" panose="020B0400000000000000" pitchFamily="34" charset="-122"/>
              </a:rPr>
              <a:t>12</a:t>
            </a:r>
            <a:r>
              <a:rPr lang="zh-CN" altLang="en-US" sz="2000" dirty="0" smtClean="0">
                <a:solidFill>
                  <a:srgbClr val="C00000"/>
                </a:solidFill>
                <a:latin typeface="Adobe 黑体 Std R" panose="020B0400000000000000" pitchFamily="34" charset="-122"/>
                <a:ea typeface="Adobe 黑体 Std R" panose="020B0400000000000000" pitchFamily="34" charset="-122"/>
              </a:rPr>
              <a:t>万</a:t>
            </a:r>
            <a:r>
              <a:rPr lang="zh-CN" altLang="en-US" sz="2000" dirty="0" smtClean="0">
                <a:latin typeface="Adobe 黑体 Std R" panose="020B0400000000000000" pitchFamily="34" charset="-122"/>
                <a:ea typeface="Adobe 黑体 Std R" panose="020B0400000000000000" pitchFamily="34" charset="-122"/>
              </a:rPr>
              <a:t>余条。</a:t>
            </a:r>
            <a:endParaRPr lang="en-US" altLang="zh-CN" sz="2000" dirty="0">
              <a:latin typeface="Adobe 黑体 Std R" panose="020B0400000000000000" pitchFamily="34" charset="-122"/>
              <a:ea typeface="Adobe 黑体 Std R" panose="020B0400000000000000" pitchFamily="34" charset="-122"/>
            </a:endParaRPr>
          </a:p>
        </p:txBody>
      </p:sp>
      <p:pic>
        <p:nvPicPr>
          <p:cNvPr id="6" name="图片 5" descr="01.jpg"/>
          <p:cNvPicPr>
            <a:picLocks noChangeAspect="1"/>
          </p:cNvPicPr>
          <p:nvPr/>
        </p:nvPicPr>
        <p:blipFill>
          <a:blip r:embed="rId2" cstate="print"/>
          <a:stretch>
            <a:fillRect/>
          </a:stretch>
        </p:blipFill>
        <p:spPr>
          <a:xfrm>
            <a:off x="719498" y="1995552"/>
            <a:ext cx="4513089" cy="2664296"/>
          </a:xfrm>
          <a:prstGeom prst="rect">
            <a:avLst/>
          </a:prstGeom>
        </p:spPr>
      </p:pic>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8"/>
          <p:cNvSpPr txBox="1">
            <a:spLocks/>
          </p:cNvSpPr>
          <p:nvPr/>
        </p:nvSpPr>
        <p:spPr bwMode="auto">
          <a:xfrm>
            <a:off x="661651" y="1831975"/>
            <a:ext cx="10711728" cy="434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4"/>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相关绑定授权说明</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3667" name="图片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64020" y="2501900"/>
            <a:ext cx="8963134" cy="311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圆角矩形 4"/>
          <p:cNvSpPr/>
          <p:nvPr/>
        </p:nvSpPr>
        <p:spPr>
          <a:xfrm>
            <a:off x="2184684" y="4457701"/>
            <a:ext cx="992847" cy="358775"/>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endParaRPr>
          </a:p>
        </p:txBody>
      </p:sp>
      <p:sp>
        <p:nvSpPr>
          <p:cNvPr id="113669" name="矩形 1"/>
          <p:cNvSpPr>
            <a:spLocks noChangeArrowheads="1"/>
          </p:cNvSpPr>
          <p:nvPr/>
        </p:nvSpPr>
        <p:spPr bwMode="auto">
          <a:xfrm>
            <a:off x="2064020" y="1089025"/>
            <a:ext cx="5862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9"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校外访问</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8"/>
          <p:cNvSpPr txBox="1">
            <a:spLocks/>
          </p:cNvSpPr>
          <p:nvPr/>
        </p:nvSpPr>
        <p:spPr bwMode="auto">
          <a:xfrm>
            <a:off x="699751" y="1831975"/>
            <a:ext cx="10711728" cy="434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None/>
            </a:pPr>
            <a:r>
              <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rPr>
              <a:t>5.  </a:t>
            </a:r>
            <a:r>
              <a:rPr lang="zh-CN" altLang="en-US" sz="1600" dirty="0" smtClean="0">
                <a:latin typeface="Times New Roman" panose="02020603050405020304" pitchFamily="18" charset="0"/>
                <a:ea typeface="MingLiU" panose="02020509000000000000" pitchFamily="49" charset="-120"/>
                <a:cs typeface="Times New Roman" panose="02020603050405020304" pitchFamily="18" charset="0"/>
              </a:rPr>
              <a:t>首页</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会显示剩余漫游天数</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5715" name="图片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64019" y="2309813"/>
            <a:ext cx="8645593" cy="3871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圆角矩形 4"/>
          <p:cNvSpPr/>
          <p:nvPr/>
        </p:nvSpPr>
        <p:spPr>
          <a:xfrm>
            <a:off x="9257391" y="2309814"/>
            <a:ext cx="1452222" cy="498475"/>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endParaRPr>
          </a:p>
        </p:txBody>
      </p:sp>
      <p:sp>
        <p:nvSpPr>
          <p:cNvPr id="115717" name="矩形 1"/>
          <p:cNvSpPr>
            <a:spLocks noChangeArrowheads="1"/>
          </p:cNvSpPr>
          <p:nvPr/>
        </p:nvSpPr>
        <p:spPr bwMode="auto">
          <a:xfrm>
            <a:off x="2064020" y="1089025"/>
            <a:ext cx="5862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9"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校外访问</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8"/>
          <p:cNvSpPr txBox="1">
            <a:spLocks/>
          </p:cNvSpPr>
          <p:nvPr/>
        </p:nvSpPr>
        <p:spPr bwMode="auto">
          <a:xfrm>
            <a:off x="642601" y="1831975"/>
            <a:ext cx="10711728" cy="434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None/>
            </a:pPr>
            <a:r>
              <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rPr>
              <a:t>6. </a:t>
            </a:r>
            <a:r>
              <a:rPr lang="zh-CN" altLang="en-US" sz="1600" dirty="0" smtClean="0">
                <a:latin typeface="Times New Roman" panose="02020603050405020304" pitchFamily="18" charset="0"/>
                <a:ea typeface="MingLiU" panose="02020509000000000000" pitchFamily="49" charset="-120"/>
                <a:cs typeface="Times New Roman" panose="02020603050405020304" pitchFamily="18" charset="0"/>
              </a:rPr>
              <a:t> 绑定</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失败的提示</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2">
              <a:lnSpc>
                <a:spcPct val="150000"/>
              </a:lnSpc>
              <a:spcBef>
                <a:spcPct val="20000"/>
              </a:spcBef>
              <a:buFont typeface="Arial" panose="020B0604020202020204" pitchFamily="34" charset="0"/>
              <a:buNone/>
            </a:pPr>
            <a:r>
              <a:rPr lang="zh-CN" altLang="en-US" sz="1200" dirty="0">
                <a:latin typeface="Times New Roman" panose="02020603050405020304" pitchFamily="18" charset="0"/>
                <a:ea typeface="MingLiU" panose="02020509000000000000" pitchFamily="49" charset="-120"/>
                <a:cs typeface="Times New Roman" panose="02020603050405020304" pitchFamily="18" charset="0"/>
              </a:rPr>
              <a:t>如遇到错认提示先确认设备是否在校园网，如果在校园网还是无法使用，可直接联系我们</a:t>
            </a:r>
            <a:endParaRPr lang="en-US" altLang="zh-CN" sz="12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6739" name="图片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1620" y="2741614"/>
            <a:ext cx="8690049" cy="324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40" name="矩形 1"/>
          <p:cNvSpPr>
            <a:spLocks noChangeArrowheads="1"/>
          </p:cNvSpPr>
          <p:nvPr/>
        </p:nvSpPr>
        <p:spPr bwMode="auto">
          <a:xfrm>
            <a:off x="2064020" y="1089025"/>
            <a:ext cx="5862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8"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校外访问</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p:cNvSpPr txBox="1">
            <a:spLocks/>
          </p:cNvSpPr>
          <p:nvPr/>
        </p:nvSpPr>
        <p:spPr bwMode="auto">
          <a:xfrm>
            <a:off x="661651" y="1831975"/>
            <a:ext cx="10711728" cy="4349750"/>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ＭＳ Ｐゴシック" pitchFamily="-110"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ＭＳ Ｐゴシック" pitchFamily="-110"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None/>
              <a:defRPr/>
            </a:pPr>
            <a:r>
              <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rPr>
              <a:t>7.  </a:t>
            </a:r>
            <a:r>
              <a:rPr lang="zh-CN" altLang="en-US" sz="1600" dirty="0" smtClean="0">
                <a:latin typeface="Times New Roman" panose="02020603050405020304" pitchFamily="18" charset="0"/>
                <a:ea typeface="MingLiU" panose="02020509000000000000" pitchFamily="49" charset="-120"/>
                <a:cs typeface="Times New Roman" panose="02020603050405020304" pitchFamily="18" charset="0"/>
              </a:rPr>
              <a:t>绑定</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成功后，还是无法访问，可能的原因会有</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在</a:t>
            </a:r>
            <a:r>
              <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环境下绑定是无效，一定要在校园网内绑定；</a:t>
            </a: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浏览器</a:t>
            </a:r>
            <a:r>
              <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Cookie</a:t>
            </a: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权限问题；</a:t>
            </a: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Font typeface="Arial" pitchFamily="34" charset="0"/>
              <a:buNone/>
              <a:defRPr/>
            </a:pP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None/>
              <a:defRPr/>
            </a:pPr>
            <a:r>
              <a:rPr lang="zh-CN" altLang="en-US" sz="1600" dirty="0" smtClean="0">
                <a:latin typeface="Times New Roman" panose="02020603050405020304" pitchFamily="18" charset="0"/>
                <a:ea typeface="MingLiU" panose="02020509000000000000" pitchFamily="49" charset="-120"/>
                <a:cs typeface="Times New Roman" panose="02020603050405020304" pitchFamily="18" charset="0"/>
              </a:rPr>
              <a:t>或联系我们，进行支持：</a:t>
            </a:r>
            <a:endPar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None/>
              <a:defRPr/>
            </a:pPr>
            <a:r>
              <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rPr>
              <a:t>010-57933143 </a:t>
            </a:r>
            <a:r>
              <a:rPr lang="zh-CN" altLang="en-US" sz="1600" dirty="0" smtClean="0">
                <a:latin typeface="Times New Roman" panose="02020603050405020304" pitchFamily="18" charset="0"/>
                <a:ea typeface="MingLiU" panose="02020509000000000000" pitchFamily="49" charset="-120"/>
                <a:cs typeface="Times New Roman" panose="02020603050405020304" pitchFamily="18" charset="0"/>
              </a:rPr>
              <a:t>（王晓娟），</a:t>
            </a:r>
            <a:r>
              <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rPr>
              <a:t>18611837448</a:t>
            </a:r>
            <a:r>
              <a:rPr lang="zh-CN" altLang="en-US" sz="1600" dirty="0" smtClean="0">
                <a:latin typeface="Times New Roman" panose="02020603050405020304" pitchFamily="18" charset="0"/>
                <a:ea typeface="MingLiU" panose="02020509000000000000" pitchFamily="49" charset="-120"/>
                <a:cs typeface="Times New Roman" panose="02020603050405020304" pitchFamily="18" charset="0"/>
              </a:rPr>
              <a:t>（陈正良）</a:t>
            </a:r>
            <a:endPar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None/>
              <a:defRPr/>
            </a:pPr>
            <a:r>
              <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rPr>
              <a:t>QQ:14098835</a:t>
            </a:r>
            <a:r>
              <a:rPr lang="zh-CN" altLang="en-US" sz="1600" dirty="0" smtClean="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rPr>
              <a:t>Email</a:t>
            </a:r>
            <a:r>
              <a:rPr lang="zh-CN" altLang="en-US" sz="1600" dirty="0" smtClean="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err="1" smtClean="0">
                <a:latin typeface="Times New Roman" panose="02020603050405020304" pitchFamily="18" charset="0"/>
                <a:ea typeface="MingLiU" panose="02020509000000000000" pitchFamily="49" charset="-120"/>
                <a:cs typeface="Times New Roman" panose="02020603050405020304" pitchFamily="18" charset="0"/>
                <a:hlinkClick r:id="rId2"/>
              </a:rPr>
              <a:t>ams@libstage.com</a:t>
            </a:r>
            <a:endPar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None/>
              <a:defRPr/>
            </a:pPr>
            <a:endParaRPr lang="en-US" altLang="zh-CN" sz="1600" dirty="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None/>
              <a:defRPr/>
            </a:pPr>
            <a:r>
              <a:rPr lang="en-US" altLang="zh-CN" sz="1600" dirty="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600" dirty="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交流群 </a:t>
            </a:r>
            <a:r>
              <a:rPr lang="en-US" altLang="zh-CN" sz="1600" dirty="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QQ</a:t>
            </a:r>
            <a:r>
              <a:rPr lang="zh-CN" altLang="en-US" sz="1600" dirty="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群号（</a:t>
            </a:r>
            <a:r>
              <a:rPr lang="en-US" altLang="zh-CN" sz="1600" dirty="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753305253</a:t>
            </a:r>
            <a:r>
              <a:rPr lang="zh-CN" altLang="en-US" sz="1600" dirty="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1600" dirty="0" smtClean="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Font typeface="Arial" pitchFamily="34" charset="0"/>
              <a:buNone/>
              <a:defRPr/>
            </a:pP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117763" name="矩形 1"/>
          <p:cNvSpPr>
            <a:spLocks noChangeArrowheads="1"/>
          </p:cNvSpPr>
          <p:nvPr/>
        </p:nvSpPr>
        <p:spPr bwMode="auto">
          <a:xfrm>
            <a:off x="2064020" y="1089025"/>
            <a:ext cx="586250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7"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校外访问</a:t>
            </a:r>
            <a:endParaRPr lang="zh-CN" altLang="en-US" sz="4000" dirty="0">
              <a:effectLst>
                <a:outerShdw blurRad="38100" dist="38100" dir="2700000" algn="tl">
                  <a:srgbClr val="FFFFFF"/>
                </a:outerShdw>
              </a:effectLst>
              <a:ea typeface="宋体" pitchFamily="2" charset="-122"/>
            </a:endParaRPr>
          </a:p>
        </p:txBody>
      </p:sp>
      <p:pic>
        <p:nvPicPr>
          <p:cNvPr id="5" name="图片 4">
            <a:extLst>
              <a:ext uri="{FF2B5EF4-FFF2-40B4-BE49-F238E27FC236}">
                <a16:creationId xmlns="" xmlns:a16="http://schemas.microsoft.com/office/drawing/2014/main" id="{0256B423-F303-481E-BC1E-E3506DB8CA85}"/>
              </a:ext>
            </a:extLst>
          </p:cNvPr>
          <p:cNvPicPr>
            <a:picLocks noChangeAspect="1"/>
          </p:cNvPicPr>
          <p:nvPr/>
        </p:nvPicPr>
        <p:blipFill>
          <a:blip r:embed="rId3" cstate="print"/>
          <a:stretch>
            <a:fillRect/>
          </a:stretch>
        </p:blipFill>
        <p:spPr>
          <a:xfrm>
            <a:off x="7267575" y="3419475"/>
            <a:ext cx="2278461" cy="2242610"/>
          </a:xfrm>
          <a:prstGeom prst="rect">
            <a:avLst/>
          </a:prstGeom>
        </p:spPr>
      </p:pic>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文本框 1"/>
          <p:cNvSpPr txBox="1">
            <a:spLocks noChangeArrowheads="1"/>
          </p:cNvSpPr>
          <p:nvPr/>
        </p:nvSpPr>
        <p:spPr bwMode="auto">
          <a:xfrm>
            <a:off x="1" y="1560803"/>
            <a:ext cx="11859111"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2">
              <a:lnSpc>
                <a:spcPct val="150000"/>
              </a:lnSpc>
              <a:spcBef>
                <a:spcPct val="0"/>
              </a:spcBef>
              <a:buFont typeface="Arial" panose="020B0604020202020204" pitchFamily="34" charset="0"/>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Q</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800"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 </a:t>
            </a:r>
            <a:r>
              <a:rPr lang="zh-CN" altLang="en-US" sz="1800"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主站或</a:t>
            </a:r>
            <a:r>
              <a:rPr lang="en-US" altLang="zh-CN" sz="1800"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800"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电子刊访问时，首页加载过慢，如何解决？</a:t>
            </a:r>
            <a:endParaRPr lang="en-US" altLang="zh-CN" sz="1800"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lvl="2">
              <a:lnSpc>
                <a:spcPct val="150000"/>
              </a:lnSpc>
              <a:spcBef>
                <a:spcPct val="0"/>
              </a:spcBef>
              <a:buFont typeface="Arial" panose="020B0604020202020204" pitchFamily="34" charset="0"/>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A</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AMS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主站访问加载速度慢，是因为在特定的环境中，</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AMS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的网页中加载的静态资源库（</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Google CDN</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）被国家防火墙拦截，在该种情况下，加载超时后（大约</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20~60</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秒），网页才会继续显示。</a:t>
            </a:r>
            <a:r>
              <a:rPr lang="zh-CN" altLang="en-US" sz="1800" dirty="0">
                <a:ea typeface="MingLiU" panose="02020509000000000000" pitchFamily="49" charset="-120"/>
                <a:cs typeface="Times New Roman" panose="02020603050405020304" pitchFamily="18" charset="0"/>
              </a:rPr>
              <a:t>解决加载慢的方法为：使用</a:t>
            </a:r>
            <a:r>
              <a:rPr lang="en-US" altLang="zh-CN" sz="1800" dirty="0">
                <a:ea typeface="MingLiU" panose="02020509000000000000" pitchFamily="49" charset="-120"/>
                <a:cs typeface="Times New Roman" panose="02020603050405020304" pitchFamily="18" charset="0"/>
              </a:rPr>
              <a:t>Chrome</a:t>
            </a:r>
            <a:r>
              <a:rPr lang="zh-CN" altLang="en-US" sz="1800" dirty="0">
                <a:ea typeface="MingLiU" panose="02020509000000000000" pitchFamily="49" charset="-120"/>
                <a:cs typeface="Times New Roman" panose="02020603050405020304" pitchFamily="18" charset="0"/>
              </a:rPr>
              <a:t>或</a:t>
            </a:r>
            <a:r>
              <a:rPr lang="en-US" altLang="zh-CN" sz="1800" dirty="0">
                <a:ea typeface="MingLiU" panose="02020509000000000000" pitchFamily="49" charset="-120"/>
                <a:cs typeface="Times New Roman" panose="02020603050405020304" pitchFamily="18" charset="0"/>
              </a:rPr>
              <a:t>Firefox</a:t>
            </a:r>
            <a:r>
              <a:rPr lang="zh-CN" altLang="en-US" sz="1800" dirty="0">
                <a:ea typeface="MingLiU" panose="02020509000000000000" pitchFamily="49" charset="-120"/>
                <a:cs typeface="Times New Roman" panose="02020603050405020304" pitchFamily="18" charset="0"/>
              </a:rPr>
              <a:t>浏览器，安装插件（</a:t>
            </a:r>
            <a:r>
              <a:rPr lang="en-US" altLang="zh-CN" sz="1800" dirty="0" err="1">
                <a:ea typeface="MingLiU" panose="02020509000000000000" pitchFamily="49" charset="-120"/>
                <a:cs typeface="Times New Roman" panose="02020603050405020304" pitchFamily="18" charset="0"/>
              </a:rPr>
              <a:t>ReplaceGoogleCDN</a:t>
            </a:r>
            <a:r>
              <a:rPr lang="zh-CN" altLang="en-US" sz="1800" dirty="0">
                <a:ea typeface="MingLiU" panose="02020509000000000000" pitchFamily="49" charset="-120"/>
                <a:cs typeface="Times New Roman" panose="02020603050405020304" pitchFamily="18" charset="0"/>
              </a:rPr>
              <a:t>）</a:t>
            </a:r>
            <a:endParaRPr lang="en-US" altLang="zh-CN" sz="1800" dirty="0">
              <a:ea typeface="MingLiU" panose="02020509000000000000" pitchFamily="49" charset="-120"/>
              <a:cs typeface="Times New Roman" panose="02020603050405020304" pitchFamily="18" charset="0"/>
            </a:endParaRPr>
          </a:p>
        </p:txBody>
      </p:sp>
      <p:sp>
        <p:nvSpPr>
          <p:cNvPr id="8" name="文本框 7">
            <a:extLst>
              <a:ext uri="{FF2B5EF4-FFF2-40B4-BE49-F238E27FC236}">
                <a16:creationId xmlns="" xmlns:a16="http://schemas.microsoft.com/office/drawing/2014/main" id="{17DF90B2-9012-43B0-8AFE-BFD3BC426FED}"/>
              </a:ext>
            </a:extLst>
          </p:cNvPr>
          <p:cNvSpPr txBox="1"/>
          <p:nvPr/>
        </p:nvSpPr>
        <p:spPr>
          <a:xfrm>
            <a:off x="4890137" y="84138"/>
            <a:ext cx="1172500" cy="707886"/>
          </a:xfrm>
          <a:prstGeom prst="rect">
            <a:avLst/>
          </a:prstGeom>
          <a:noFill/>
        </p:spPr>
        <p:txBody>
          <a:bodyPr wrap="none">
            <a:spAutoFit/>
          </a:bodyPr>
          <a:lstStyle/>
          <a:p>
            <a:pPr>
              <a:defRPr/>
            </a:pPr>
            <a:r>
              <a:rPr lang="en-US" altLang="zh-CN"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FAQ</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a:extLst>
              <a:ext uri="{FF2B5EF4-FFF2-40B4-BE49-F238E27FC236}">
                <a16:creationId xmlns="" xmlns:a16="http://schemas.microsoft.com/office/drawing/2014/main" id="{A22E214B-FA3B-4DE8-91BF-03BDC89DD4EA}"/>
              </a:ext>
            </a:extLst>
          </p:cNvPr>
          <p:cNvSpPr txBox="1"/>
          <p:nvPr/>
        </p:nvSpPr>
        <p:spPr>
          <a:xfrm>
            <a:off x="987573" y="3774826"/>
            <a:ext cx="10466164" cy="1569660"/>
          </a:xfrm>
          <a:prstGeom prst="rect">
            <a:avLst/>
          </a:prstGeom>
          <a:noFill/>
        </p:spPr>
        <p:txBody>
          <a:bodyPr wrap="square" rtlCol="0">
            <a:spAutoFit/>
          </a:bodyPr>
          <a:lstStyle/>
          <a:p>
            <a:pPr>
              <a:lnSpc>
                <a:spcPct val="150000"/>
              </a:lnSpc>
            </a:pPr>
            <a:r>
              <a:rPr lang="zh-CN" altLang="en-US" sz="1600" dirty="0">
                <a:latin typeface="Adobe 黑体 Std R" panose="020B0400000000000000" pitchFamily="34" charset="-122"/>
                <a:ea typeface="Adobe 黑体 Std R" panose="020B0400000000000000" pitchFamily="34" charset="-122"/>
              </a:rPr>
              <a:t>我们用</a:t>
            </a:r>
            <a:r>
              <a:rPr lang="en-US" altLang="zh-CN" sz="1600" dirty="0">
                <a:latin typeface="Adobe 黑体 Std R" panose="020B0400000000000000" pitchFamily="34" charset="-122"/>
                <a:ea typeface="Adobe 黑体 Std R" panose="020B0400000000000000" pitchFamily="34" charset="-122"/>
              </a:rPr>
              <a:t>Firefox</a:t>
            </a:r>
            <a:r>
              <a:rPr lang="zh-CN" altLang="en-US" sz="1600" dirty="0">
                <a:latin typeface="Adobe 黑体 Std R" panose="020B0400000000000000" pitchFamily="34" charset="-122"/>
                <a:ea typeface="Adobe 黑体 Std R" panose="020B0400000000000000" pitchFamily="34" charset="-122"/>
              </a:rPr>
              <a:t>封装好</a:t>
            </a:r>
            <a:r>
              <a:rPr lang="en-US" altLang="zh-CN" sz="1600" dirty="0">
                <a:latin typeface="Adobe 黑体 Std R" panose="020B0400000000000000" pitchFamily="34" charset="-122"/>
                <a:ea typeface="Adobe 黑体 Std R" panose="020B0400000000000000" pitchFamily="34" charset="-122"/>
              </a:rPr>
              <a:t>AMS</a:t>
            </a:r>
            <a:r>
              <a:rPr lang="zh-CN" altLang="en-US" sz="1600" dirty="0">
                <a:latin typeface="Adobe 黑体 Std R" panose="020B0400000000000000" pitchFamily="34" charset="-122"/>
                <a:ea typeface="Adobe 黑体 Std R" panose="020B0400000000000000" pitchFamily="34" charset="-122"/>
              </a:rPr>
              <a:t>官网加速插件，把压缩包下载之后解压缩，运行文件夹中的</a:t>
            </a:r>
            <a:r>
              <a:rPr lang="en-US" altLang="zh-CN" sz="1600" dirty="0">
                <a:latin typeface="Adobe 黑体 Std R" panose="020B0400000000000000" pitchFamily="34" charset="-122"/>
                <a:ea typeface="Adobe 黑体 Std R" panose="020B0400000000000000" pitchFamily="34" charset="-122"/>
              </a:rPr>
              <a:t>Firefox.exe</a:t>
            </a:r>
            <a:r>
              <a:rPr lang="zh-CN" altLang="en-US" sz="1600" dirty="0">
                <a:latin typeface="Adobe 黑体 Std R" panose="020B0400000000000000" pitchFamily="34" charset="-122"/>
                <a:ea typeface="Adobe 黑体 Std R" panose="020B0400000000000000" pitchFamily="34" charset="-122"/>
              </a:rPr>
              <a:t>，即可快速访问</a:t>
            </a:r>
            <a:r>
              <a:rPr lang="en-US" altLang="zh-CN" sz="1600" dirty="0">
                <a:latin typeface="Adobe 黑体 Std R" panose="020B0400000000000000" pitchFamily="34" charset="-122"/>
                <a:ea typeface="Adobe 黑体 Std R" panose="020B0400000000000000" pitchFamily="34" charset="-122"/>
              </a:rPr>
              <a:t>AMS </a:t>
            </a:r>
            <a:r>
              <a:rPr lang="zh-CN" altLang="en-US" sz="1600" dirty="0">
                <a:latin typeface="Adobe 黑体 Std R" panose="020B0400000000000000" pitchFamily="34" charset="-122"/>
                <a:ea typeface="Adobe 黑体 Std R" panose="020B0400000000000000" pitchFamily="34" charset="-122"/>
              </a:rPr>
              <a:t>电子刊及</a:t>
            </a:r>
            <a:r>
              <a:rPr lang="en-US" altLang="zh-CN" sz="1600" dirty="0" err="1">
                <a:latin typeface="Adobe 黑体 Std R" panose="020B0400000000000000" pitchFamily="34" charset="-122"/>
                <a:ea typeface="Adobe 黑体 Std R" panose="020B0400000000000000" pitchFamily="34" charset="-122"/>
              </a:rPr>
              <a:t>ePubSearch</a:t>
            </a:r>
            <a:r>
              <a:rPr lang="zh-CN" altLang="en-US" sz="1600" dirty="0">
                <a:latin typeface="Adobe 黑体 Std R" panose="020B0400000000000000" pitchFamily="34" charset="-122"/>
                <a:ea typeface="Adobe 黑体 Std R" panose="020B0400000000000000" pitchFamily="34" charset="-122"/>
              </a:rPr>
              <a:t>检索平台。</a:t>
            </a:r>
            <a:endParaRPr lang="en-US" altLang="zh-CN" sz="1600" dirty="0">
              <a:latin typeface="Adobe 黑体 Std R" panose="020B0400000000000000" pitchFamily="34" charset="-122"/>
              <a:ea typeface="Adobe 黑体 Std R" panose="020B0400000000000000" pitchFamily="34" charset="-122"/>
            </a:endParaRPr>
          </a:p>
          <a:p>
            <a:pPr>
              <a:lnSpc>
                <a:spcPct val="150000"/>
              </a:lnSpc>
            </a:pPr>
            <a:r>
              <a:rPr lang="zh-CN" altLang="en-US" sz="1600" dirty="0">
                <a:latin typeface="Adobe 黑体 Std R" panose="020B0400000000000000" pitchFamily="34" charset="-122"/>
                <a:ea typeface="Adobe 黑体 Std R" panose="020B0400000000000000" pitchFamily="34" charset="-122"/>
              </a:rPr>
              <a:t>压缩包下载地址：</a:t>
            </a:r>
            <a:r>
              <a:rPr lang="en-US" altLang="zh-CN" sz="1600" dirty="0">
                <a:solidFill>
                  <a:srgbClr val="0066FF"/>
                </a:solidFill>
                <a:latin typeface="Adobe 黑体 Std R" panose="020B0400000000000000" pitchFamily="34" charset="-122"/>
                <a:ea typeface="Adobe 黑体 Std R" panose="020B0400000000000000" pitchFamily="34" charset="-122"/>
              </a:rPr>
              <a:t>https://pan.baidu.com/s/15ltShoNqfMGQdAxQELNakA </a:t>
            </a:r>
          </a:p>
          <a:p>
            <a:pPr>
              <a:lnSpc>
                <a:spcPct val="150000"/>
              </a:lnSpc>
            </a:pPr>
            <a:r>
              <a:rPr lang="zh-CN" altLang="en-US" sz="1600" dirty="0">
                <a:solidFill>
                  <a:srgbClr val="0066FF"/>
                </a:solidFill>
                <a:latin typeface="Adobe 黑体 Std R" panose="020B0400000000000000" pitchFamily="34" charset="-122"/>
                <a:ea typeface="Adobe 黑体 Std R" panose="020B0400000000000000" pitchFamily="34" charset="-122"/>
              </a:rPr>
              <a:t>提取码</a:t>
            </a:r>
            <a:r>
              <a:rPr lang="en-US" altLang="zh-CN" sz="1600" dirty="0">
                <a:solidFill>
                  <a:srgbClr val="0066FF"/>
                </a:solidFill>
                <a:latin typeface="Adobe 黑体 Std R" panose="020B0400000000000000" pitchFamily="34" charset="-122"/>
                <a:ea typeface="Adobe 黑体 Std R" panose="020B0400000000000000" pitchFamily="34" charset="-122"/>
              </a:rPr>
              <a:t>: </a:t>
            </a:r>
            <a:r>
              <a:rPr lang="en-US" altLang="zh-CN" sz="1600">
                <a:solidFill>
                  <a:srgbClr val="0066FF"/>
                </a:solidFill>
                <a:latin typeface="Adobe 黑体 Std R" panose="020B0400000000000000" pitchFamily="34" charset="-122"/>
                <a:ea typeface="Adobe 黑体 Std R" panose="020B0400000000000000" pitchFamily="34" charset="-122"/>
              </a:rPr>
              <a:t>ixu6 </a:t>
            </a:r>
            <a:r>
              <a:rPr lang="en-US" altLang="zh-CN" sz="1600" smtClean="0">
                <a:solidFill>
                  <a:srgbClr val="0066FF"/>
                </a:solidFill>
                <a:latin typeface="Adobe 黑体 Std R" panose="020B0400000000000000" pitchFamily="34" charset="-122"/>
                <a:ea typeface="Adobe 黑体 Std R" panose="020B0400000000000000" pitchFamily="34" charset="-122"/>
              </a:rPr>
              <a:t>   </a:t>
            </a:r>
            <a:r>
              <a:rPr lang="zh-CN" altLang="en-US" sz="1600" smtClean="0">
                <a:solidFill>
                  <a:srgbClr val="0066FF"/>
                </a:solidFill>
                <a:latin typeface="Adobe 黑体 Std R" panose="020B0400000000000000" pitchFamily="34" charset="-122"/>
                <a:ea typeface="Adobe 黑体 Std R" panose="020B0400000000000000" pitchFamily="34" charset="-122"/>
              </a:rPr>
              <a:t>或</a:t>
            </a:r>
            <a:r>
              <a:rPr lang="zh-CN" altLang="en-US" sz="1600" dirty="0">
                <a:solidFill>
                  <a:srgbClr val="0066FF"/>
                </a:solidFill>
                <a:latin typeface="Adobe 黑体 Std R" panose="020B0400000000000000" pitchFamily="34" charset="-122"/>
                <a:ea typeface="Adobe 黑体 Std R" panose="020B0400000000000000" pitchFamily="34" charset="-122"/>
              </a:rPr>
              <a:t>微信扫右侧二维码：</a:t>
            </a:r>
            <a:endParaRPr lang="en-US" altLang="zh-CN" sz="1600" dirty="0">
              <a:solidFill>
                <a:srgbClr val="0066FF"/>
              </a:solidFill>
              <a:latin typeface="Adobe 黑体 Std R" panose="020B0400000000000000" pitchFamily="34" charset="-122"/>
              <a:ea typeface="Adobe 黑体 Std R" panose="020B0400000000000000" pitchFamily="34" charset="-122"/>
            </a:endParaRPr>
          </a:p>
        </p:txBody>
      </p:sp>
      <p:pic>
        <p:nvPicPr>
          <p:cNvPr id="5" name="图片 4">
            <a:extLst>
              <a:ext uri="{FF2B5EF4-FFF2-40B4-BE49-F238E27FC236}">
                <a16:creationId xmlns="" xmlns:a16="http://schemas.microsoft.com/office/drawing/2014/main" id="{070B415C-2AC0-40CF-B0EF-76BC47556A9D}"/>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8233" t="9946" r="9568" b="10988"/>
          <a:stretch/>
        </p:blipFill>
        <p:spPr>
          <a:xfrm>
            <a:off x="8116056" y="4154195"/>
            <a:ext cx="1597811" cy="1337681"/>
          </a:xfrm>
          <a:prstGeom prst="rect">
            <a:avLst/>
          </a:prstGeom>
        </p:spPr>
      </p:pic>
      <p:sp>
        <p:nvSpPr>
          <p:cNvPr id="6"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en-US" altLang="zh-CN" sz="4000" dirty="0" smtClean="0">
                <a:effectLst>
                  <a:outerShdw blurRad="38100" dist="38100" dir="2700000" algn="tl">
                    <a:srgbClr val="FFFFFF"/>
                  </a:outerShdw>
                </a:effectLst>
                <a:ea typeface="宋体" pitchFamily="2" charset="-122"/>
              </a:rPr>
              <a:t>Q&amp;A</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8"/>
          <p:cNvSpPr txBox="1">
            <a:spLocks/>
          </p:cNvSpPr>
          <p:nvPr/>
        </p:nvSpPr>
        <p:spPr bwMode="auto">
          <a:xfrm>
            <a:off x="569173" y="1594290"/>
            <a:ext cx="11029555" cy="434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lvl="2" algn="ctr">
              <a:lnSpc>
                <a:spcPct val="200000"/>
              </a:lnSpc>
              <a:spcBef>
                <a:spcPts val="0"/>
              </a:spcBef>
              <a:buFont typeface="Arial" panose="020B0604020202020204" pitchFamily="34" charset="0"/>
              <a:buNone/>
            </a:pPr>
            <a:r>
              <a:rPr lang="en-US" altLang="zh-CN" dirty="0" err="1">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ams.org</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r>
              <a:rPr lang="en-US" altLang="zh-CN" dirty="0" err="1">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mathimagery</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 </a:t>
            </a:r>
            <a:r>
              <a:rPr lang="zh-CN" altLang="en-US"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主办的数学艺术馆，以图片为主）</a:t>
            </a:r>
            <a:endPar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marL="0" lvl="2" algn="ctr">
              <a:lnSpc>
                <a:spcPct val="200000"/>
              </a:lnSpc>
              <a:spcBef>
                <a:spcPts val="0"/>
              </a:spcBef>
              <a:buFont typeface="Arial" panose="020B0604020202020204" pitchFamily="34" charset="0"/>
              <a:buNone/>
            </a:pPr>
            <a:r>
              <a:rPr lang="en-US" altLang="zh-CN" dirty="0" err="1">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ams.org</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/about-us/blogs  </a:t>
            </a:r>
            <a:r>
              <a:rPr lang="zh-CN" altLang="en-US"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官方的各类数学博客网站）</a:t>
            </a:r>
            <a:endPar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marL="0" lvl="2" algn="ctr">
              <a:lnSpc>
                <a:spcPct val="200000"/>
              </a:lnSpc>
              <a:spcBef>
                <a:spcPts val="0"/>
              </a:spcBef>
              <a:buFont typeface="Arial" panose="020B0604020202020204" pitchFamily="34" charset="0"/>
              <a:buNone/>
            </a:pPr>
            <a:r>
              <a:rPr lang="en-US" altLang="zh-CN" dirty="0" err="1">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arXiv.org</a:t>
            </a:r>
            <a:r>
              <a:rPr lang="zh-CN" altLang="en-US"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（收录物理、数学预印本资源网站</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p>
          <a:p>
            <a:pPr marL="0" lvl="2" algn="ctr">
              <a:lnSpc>
                <a:spcPct val="200000"/>
              </a:lnSpc>
              <a:spcBef>
                <a:spcPts val="0"/>
              </a:spcBef>
              <a:buFont typeface="Arial" panose="020B0604020202020204" pitchFamily="34" charset="0"/>
              <a:buNone/>
            </a:pPr>
            <a:r>
              <a:rPr lang="en-US" altLang="zh-CN" dirty="0" err="1">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mathoverflow.net</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 </a:t>
            </a:r>
            <a:r>
              <a:rPr lang="zh-CN" altLang="en-US"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（数学领域问答网站）</a:t>
            </a:r>
            <a:endPar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marL="0" lvl="2" algn="ctr">
              <a:lnSpc>
                <a:spcPct val="200000"/>
              </a:lnSpc>
              <a:spcBef>
                <a:spcPts val="0"/>
              </a:spcBef>
              <a:buFont typeface="Arial" panose="020B0604020202020204" pitchFamily="34" charset="0"/>
              <a:buNone/>
            </a:pP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hlinkClick r:id="rId2"/>
              </a:rPr>
              <a:t>www-</a:t>
            </a:r>
            <a:r>
              <a:rPr lang="en-US" altLang="zh-CN" dirty="0" err="1">
                <a:solidFill>
                  <a:srgbClr val="0066FF"/>
                </a:solidFill>
                <a:latin typeface="Times New Roman" panose="02020603050405020304" pitchFamily="18" charset="0"/>
                <a:ea typeface="MingLiU" panose="02020509000000000000" pitchFamily="49" charset="-120"/>
                <a:cs typeface="Times New Roman" panose="02020603050405020304" pitchFamily="18" charset="0"/>
                <a:hlinkClick r:id="rId2"/>
              </a:rPr>
              <a:t>history.mcs.st</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hlinkClick r:id="rId2"/>
              </a:rPr>
              <a:t>-</a:t>
            </a:r>
            <a:r>
              <a:rPr lang="en-US" altLang="zh-CN" dirty="0" err="1">
                <a:solidFill>
                  <a:srgbClr val="0066FF"/>
                </a:solidFill>
                <a:latin typeface="Times New Roman" panose="02020603050405020304" pitchFamily="18" charset="0"/>
                <a:ea typeface="MingLiU" panose="02020509000000000000" pitchFamily="49" charset="-120"/>
                <a:cs typeface="Times New Roman" panose="02020603050405020304" pitchFamily="18" charset="0"/>
                <a:hlinkClick r:id="rId2"/>
              </a:rPr>
              <a:t>and.ac.uk</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hlinkClick r:id="rId2"/>
              </a:rPr>
              <a:t>/</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 </a:t>
            </a:r>
            <a:r>
              <a:rPr lang="zh-CN" altLang="en-US"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（数学史网站，已与</a:t>
            </a:r>
            <a:r>
              <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MSN</a:t>
            </a:r>
            <a:r>
              <a:rPr lang="zh-CN" altLang="en-US"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部分作者主页链接）</a:t>
            </a:r>
            <a:endParaRPr lang="en-US" altLang="zh-CN" dirty="0">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4"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其他数学类资源网站</a:t>
            </a:r>
            <a:endParaRPr lang="zh-CN" altLang="en-US" sz="4000" dirty="0">
              <a:effectLst>
                <a:outerShdw blurRad="38100" dist="38100" dir="2700000" algn="tl">
                  <a:srgbClr val="FFFFFF"/>
                </a:outerShdw>
              </a:effectLst>
              <a:ea typeface="宋体" pitchFamily="2" charset="-122"/>
            </a:endParaRPr>
          </a:p>
        </p:txBody>
      </p:sp>
    </p:spTree>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24499" y="270584"/>
            <a:ext cx="10974229" cy="797767"/>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algn="ctr">
              <a:lnSpc>
                <a:spcPct val="150000"/>
              </a:lnSpc>
              <a:defRPr/>
            </a:pPr>
            <a:r>
              <a:rPr lang="zh-CN" altLang="en-US" sz="4000" dirty="0" smtClean="0">
                <a:effectLst>
                  <a:outerShdw blurRad="38100" dist="38100" dir="2700000" algn="tl">
                    <a:srgbClr val="FFFFFF"/>
                  </a:outerShdw>
                </a:effectLst>
                <a:ea typeface="宋体" pitchFamily="2" charset="-122"/>
              </a:rPr>
              <a:t>有奖问答</a:t>
            </a:r>
            <a:endParaRPr lang="zh-CN" altLang="en-US" sz="4000" dirty="0">
              <a:effectLst>
                <a:outerShdw blurRad="38100" dist="38100" dir="2700000" algn="tl">
                  <a:srgbClr val="FFFFFF"/>
                </a:outerShdw>
              </a:effectLst>
              <a:ea typeface="宋体" pitchFamily="2" charset="-122"/>
            </a:endParaRPr>
          </a:p>
        </p:txBody>
      </p:sp>
      <p:sp>
        <p:nvSpPr>
          <p:cNvPr id="3" name="矩形 2"/>
          <p:cNvSpPr/>
          <p:nvPr/>
        </p:nvSpPr>
        <p:spPr>
          <a:xfrm>
            <a:off x="624499" y="1152526"/>
            <a:ext cx="9829800" cy="8679299"/>
          </a:xfrm>
          <a:prstGeom prst="rect">
            <a:avLst/>
          </a:prstGeom>
        </p:spPr>
        <p:txBody>
          <a:bodyPr wrap="square">
            <a:spAutoFit/>
          </a:bodyPr>
          <a:lstStyle/>
          <a:p>
            <a:r>
              <a:rPr lang="en-US" altLang="zh-CN" sz="1800" dirty="0" smtClean="0"/>
              <a:t>Q1</a:t>
            </a:r>
            <a:r>
              <a:rPr lang="zh-CN" altLang="en-US" sz="1800" dirty="0" smtClean="0"/>
              <a:t>：</a:t>
            </a:r>
            <a:r>
              <a:rPr lang="en-US" altLang="zh-CN" sz="1800" dirty="0" smtClean="0"/>
              <a:t>AMS </a:t>
            </a:r>
            <a:r>
              <a:rPr lang="zh-CN" altLang="en-US" sz="1800" dirty="0" smtClean="0"/>
              <a:t>编制了数学主题分类法，目前数学领域正在使用是</a:t>
            </a:r>
            <a:r>
              <a:rPr lang="en-US" altLang="zh-CN" sz="1800" dirty="0" smtClean="0"/>
              <a:t>MSC 2010 </a:t>
            </a:r>
            <a:r>
              <a:rPr lang="zh-CN" altLang="en-US" sz="1800" dirty="0" smtClean="0"/>
              <a:t>还是</a:t>
            </a:r>
            <a:r>
              <a:rPr lang="en-US" altLang="zh-CN" sz="1800" dirty="0" smtClean="0"/>
              <a:t>MSC 2020</a:t>
            </a:r>
            <a:r>
              <a:rPr lang="zh-CN" altLang="en-US" sz="1800" dirty="0" smtClean="0"/>
              <a:t>？</a:t>
            </a:r>
            <a:endParaRPr lang="en-US" altLang="zh-CN" sz="1800" dirty="0" smtClean="0"/>
          </a:p>
          <a:p>
            <a:r>
              <a:rPr lang="en-US" altLang="zh-CN" sz="1800" dirty="0" smtClean="0">
                <a:solidFill>
                  <a:srgbClr val="FF0000"/>
                </a:solidFill>
              </a:rPr>
              <a:t>A1</a:t>
            </a:r>
            <a:r>
              <a:rPr lang="zh-CN" altLang="en-US" sz="1800" dirty="0" smtClean="0">
                <a:solidFill>
                  <a:srgbClr val="FF0000"/>
                </a:solidFill>
              </a:rPr>
              <a:t>：目前正在使用</a:t>
            </a:r>
            <a:r>
              <a:rPr lang="en-US" altLang="zh-CN" sz="1800" dirty="0" smtClean="0">
                <a:solidFill>
                  <a:srgbClr val="FF0000"/>
                </a:solidFill>
              </a:rPr>
              <a:t>MSC2010</a:t>
            </a:r>
            <a:r>
              <a:rPr lang="zh-CN" altLang="en-US" sz="1800" dirty="0" smtClean="0">
                <a:solidFill>
                  <a:srgbClr val="FF0000"/>
                </a:solidFill>
              </a:rPr>
              <a:t>，</a:t>
            </a:r>
            <a:r>
              <a:rPr lang="en-US" altLang="zh-CN" sz="1800" dirty="0" smtClean="0">
                <a:solidFill>
                  <a:srgbClr val="FF0000"/>
                </a:solidFill>
              </a:rPr>
              <a:t>MSC2020</a:t>
            </a:r>
            <a:r>
              <a:rPr lang="zh-CN" altLang="en-US" sz="1800" dirty="0" smtClean="0">
                <a:solidFill>
                  <a:srgbClr val="FF0000"/>
                </a:solidFill>
              </a:rPr>
              <a:t>正处于修订过程。</a:t>
            </a:r>
            <a:endParaRPr lang="en-US" altLang="zh-CN" sz="1800" dirty="0" smtClean="0">
              <a:solidFill>
                <a:srgbClr val="FF0000"/>
              </a:solidFill>
            </a:endParaRPr>
          </a:p>
          <a:p>
            <a:endParaRPr lang="en-US" altLang="zh-CN" sz="1800" dirty="0" smtClean="0">
              <a:solidFill>
                <a:srgbClr val="FF0000"/>
              </a:solidFill>
            </a:endParaRPr>
          </a:p>
          <a:p>
            <a:r>
              <a:rPr lang="en-US" altLang="zh-CN" sz="1800" dirty="0" smtClean="0"/>
              <a:t>Q2</a:t>
            </a:r>
            <a:r>
              <a:rPr lang="zh-CN" altLang="en-US" sz="1800" dirty="0" smtClean="0"/>
              <a:t>：</a:t>
            </a:r>
            <a:r>
              <a:rPr lang="en-US" altLang="zh-CN" sz="1800" dirty="0" err="1" smtClean="0"/>
              <a:t>MathSciNet</a:t>
            </a:r>
            <a:r>
              <a:rPr lang="zh-CN" altLang="en-US" sz="1800" dirty="0" smtClean="0"/>
              <a:t>的作者主页中有</a:t>
            </a:r>
            <a:r>
              <a:rPr lang="en-US" altLang="zh-CN" sz="1800" dirty="0" smtClean="0"/>
              <a:t>Reviews</a:t>
            </a:r>
            <a:r>
              <a:rPr lang="zh-CN" altLang="en-US" sz="1800" dirty="0" smtClean="0"/>
              <a:t>链接是什么意思？</a:t>
            </a:r>
          </a:p>
          <a:p>
            <a:r>
              <a:rPr lang="en-US" altLang="zh-CN" sz="1800" dirty="0" smtClean="0">
                <a:solidFill>
                  <a:srgbClr val="FF0000"/>
                </a:solidFill>
              </a:rPr>
              <a:t>A2</a:t>
            </a:r>
            <a:r>
              <a:rPr lang="zh-CN" altLang="en-US" sz="1800" dirty="0" smtClean="0">
                <a:solidFill>
                  <a:srgbClr val="FF0000"/>
                </a:solidFill>
              </a:rPr>
              <a:t>：有</a:t>
            </a:r>
            <a:r>
              <a:rPr lang="en-US" altLang="zh-CN" sz="1800" dirty="0" smtClean="0">
                <a:solidFill>
                  <a:srgbClr val="FF0000"/>
                </a:solidFill>
              </a:rPr>
              <a:t>Reviews</a:t>
            </a:r>
            <a:r>
              <a:rPr lang="zh-CN" altLang="en-US" sz="1800" dirty="0" smtClean="0">
                <a:solidFill>
                  <a:srgbClr val="FF0000"/>
                </a:solidFill>
              </a:rPr>
              <a:t>链接表示该作者是评论员。</a:t>
            </a:r>
            <a:endParaRPr lang="en-US" altLang="zh-CN" sz="1800" dirty="0" smtClean="0">
              <a:solidFill>
                <a:srgbClr val="FF0000"/>
              </a:solidFill>
            </a:endParaRPr>
          </a:p>
          <a:p>
            <a:endParaRPr lang="zh-CN" altLang="en-US" sz="1800" dirty="0" smtClean="0"/>
          </a:p>
          <a:p>
            <a:r>
              <a:rPr lang="en-US" altLang="zh-CN" sz="1800" dirty="0" smtClean="0"/>
              <a:t>Q3 </a:t>
            </a:r>
            <a:r>
              <a:rPr lang="zh-CN" altLang="en-US" sz="1800" dirty="0" smtClean="0"/>
              <a:t>：合作者的距离是根据什么关系来关联的？</a:t>
            </a:r>
          </a:p>
          <a:p>
            <a:r>
              <a:rPr lang="en-US" altLang="zh-CN" sz="1800" dirty="0" smtClean="0">
                <a:solidFill>
                  <a:srgbClr val="FF0000"/>
                </a:solidFill>
              </a:rPr>
              <a:t>A3</a:t>
            </a:r>
            <a:r>
              <a:rPr lang="zh-CN" altLang="en-US" sz="1800" dirty="0" smtClean="0">
                <a:solidFill>
                  <a:srgbClr val="FF0000"/>
                </a:solidFill>
              </a:rPr>
              <a:t>：根据同一篇文章的合著关系实现关联。</a:t>
            </a:r>
            <a:endParaRPr lang="en-US" altLang="zh-CN" sz="1800" dirty="0" smtClean="0">
              <a:solidFill>
                <a:srgbClr val="FF0000"/>
              </a:solidFill>
            </a:endParaRPr>
          </a:p>
          <a:p>
            <a:endParaRPr lang="en-US" altLang="zh-CN" sz="1800" dirty="0" smtClean="0">
              <a:solidFill>
                <a:srgbClr val="FF0000"/>
              </a:solidFill>
            </a:endParaRPr>
          </a:p>
          <a:p>
            <a:r>
              <a:rPr lang="en-US" altLang="zh-CN" sz="1800" dirty="0" smtClean="0"/>
              <a:t>Q4</a:t>
            </a:r>
            <a:r>
              <a:rPr lang="zh-CN" altLang="en-US" sz="1800" dirty="0" smtClean="0"/>
              <a:t>： </a:t>
            </a:r>
            <a:r>
              <a:rPr lang="en-US" altLang="zh-CN" sz="1800" dirty="0" smtClean="0"/>
              <a:t>MSC</a:t>
            </a:r>
            <a:r>
              <a:rPr lang="zh-CN" altLang="en-US" sz="1800" dirty="0" smtClean="0"/>
              <a:t>的分类法是还是用数字开头，还是中图法一样用字母开头？</a:t>
            </a:r>
          </a:p>
          <a:p>
            <a:r>
              <a:rPr lang="en-US" altLang="zh-CN" sz="1800" dirty="0" smtClean="0">
                <a:solidFill>
                  <a:srgbClr val="FF0000"/>
                </a:solidFill>
              </a:rPr>
              <a:t>A4</a:t>
            </a:r>
            <a:r>
              <a:rPr lang="zh-CN" altLang="en-US" sz="1800" dirty="0" smtClean="0">
                <a:solidFill>
                  <a:srgbClr val="FF0000"/>
                </a:solidFill>
              </a:rPr>
              <a:t>：两位数字</a:t>
            </a:r>
            <a:r>
              <a:rPr lang="en-US" altLang="zh-CN" sz="1800" dirty="0" smtClean="0">
                <a:solidFill>
                  <a:srgbClr val="FF0000"/>
                </a:solidFill>
              </a:rPr>
              <a:t>【</a:t>
            </a:r>
            <a:r>
              <a:rPr lang="zh-CN" altLang="en-US" sz="1800" dirty="0" smtClean="0">
                <a:solidFill>
                  <a:srgbClr val="FF0000"/>
                </a:solidFill>
              </a:rPr>
              <a:t>一级分类</a:t>
            </a:r>
            <a:r>
              <a:rPr lang="en-US" altLang="zh-CN" sz="1800" dirty="0" smtClean="0">
                <a:solidFill>
                  <a:srgbClr val="FF0000"/>
                </a:solidFill>
              </a:rPr>
              <a:t>】</a:t>
            </a:r>
            <a:r>
              <a:rPr lang="zh-CN" altLang="en-US" sz="1800" dirty="0" smtClean="0">
                <a:solidFill>
                  <a:srgbClr val="FF0000"/>
                </a:solidFill>
              </a:rPr>
              <a:t>、一个字母（或符号）</a:t>
            </a:r>
            <a:r>
              <a:rPr lang="en-US" altLang="zh-CN" sz="1800" dirty="0" smtClean="0">
                <a:solidFill>
                  <a:srgbClr val="FF0000"/>
                </a:solidFill>
              </a:rPr>
              <a:t>【</a:t>
            </a:r>
            <a:r>
              <a:rPr lang="zh-CN" altLang="en-US" sz="1800" dirty="0" smtClean="0">
                <a:solidFill>
                  <a:srgbClr val="FF0000"/>
                </a:solidFill>
              </a:rPr>
              <a:t>二级分类</a:t>
            </a:r>
            <a:r>
              <a:rPr lang="en-US" altLang="zh-CN" sz="1800" dirty="0" smtClean="0">
                <a:solidFill>
                  <a:srgbClr val="FF0000"/>
                </a:solidFill>
              </a:rPr>
              <a:t>】</a:t>
            </a:r>
            <a:r>
              <a:rPr lang="zh-CN" altLang="en-US" sz="1800" dirty="0" smtClean="0">
                <a:solidFill>
                  <a:srgbClr val="FF0000"/>
                </a:solidFill>
              </a:rPr>
              <a:t>、两个数字</a:t>
            </a:r>
            <a:r>
              <a:rPr lang="en-US" altLang="zh-CN" sz="1800" dirty="0" smtClean="0">
                <a:solidFill>
                  <a:srgbClr val="FF0000"/>
                </a:solidFill>
              </a:rPr>
              <a:t>【</a:t>
            </a:r>
            <a:r>
              <a:rPr lang="zh-CN" altLang="en-US" sz="1800" dirty="0" smtClean="0">
                <a:solidFill>
                  <a:srgbClr val="FF0000"/>
                </a:solidFill>
              </a:rPr>
              <a:t>细分类</a:t>
            </a:r>
            <a:r>
              <a:rPr lang="en-US" altLang="zh-CN" sz="1800" dirty="0" smtClean="0">
                <a:solidFill>
                  <a:srgbClr val="FF0000"/>
                </a:solidFill>
              </a:rPr>
              <a:t>】</a:t>
            </a:r>
            <a:r>
              <a:rPr lang="zh-CN" altLang="en-US" sz="1800" dirty="0" smtClean="0">
                <a:solidFill>
                  <a:srgbClr val="FF0000"/>
                </a:solidFill>
              </a:rPr>
              <a:t>，可以在</a:t>
            </a:r>
            <a:r>
              <a:rPr lang="en-US" altLang="zh-CN" sz="1800" dirty="0" err="1" smtClean="0">
                <a:solidFill>
                  <a:srgbClr val="FF0000"/>
                </a:solidFill>
              </a:rPr>
              <a:t>MathSciNet</a:t>
            </a:r>
            <a:r>
              <a:rPr lang="zh-CN" altLang="en-US" sz="1800" dirty="0" smtClean="0">
                <a:solidFill>
                  <a:srgbClr val="FF0000"/>
                </a:solidFill>
              </a:rPr>
              <a:t>按照分类号检索，如检索</a:t>
            </a:r>
            <a:r>
              <a:rPr lang="en-US" altLang="zh-CN" sz="1800" dirty="0" smtClean="0">
                <a:solidFill>
                  <a:srgbClr val="FF0000"/>
                </a:solidFill>
              </a:rPr>
              <a:t>91</a:t>
            </a:r>
            <a:r>
              <a:rPr lang="zh-CN" altLang="en-US" sz="1800" dirty="0" smtClean="0">
                <a:solidFill>
                  <a:srgbClr val="FF0000"/>
                </a:solidFill>
              </a:rPr>
              <a:t>（博弈论、经济学及社会科学）、</a:t>
            </a:r>
            <a:r>
              <a:rPr lang="en-US" altLang="zh-CN" sz="1800" dirty="0" smtClean="0">
                <a:solidFill>
                  <a:srgbClr val="FF0000"/>
                </a:solidFill>
              </a:rPr>
              <a:t>91B</a:t>
            </a:r>
            <a:r>
              <a:rPr lang="zh-CN" altLang="en-US" sz="1800" dirty="0" smtClean="0">
                <a:solidFill>
                  <a:srgbClr val="FF0000"/>
                </a:solidFill>
              </a:rPr>
              <a:t>（金融数学）、</a:t>
            </a:r>
            <a:r>
              <a:rPr lang="en-US" altLang="zh-CN" sz="1800" dirty="0" smtClean="0">
                <a:solidFill>
                  <a:srgbClr val="FF0000"/>
                </a:solidFill>
              </a:rPr>
              <a:t>91B12</a:t>
            </a:r>
            <a:r>
              <a:rPr lang="zh-CN" altLang="en-US" sz="1800" dirty="0" smtClean="0">
                <a:solidFill>
                  <a:srgbClr val="FF0000"/>
                </a:solidFill>
              </a:rPr>
              <a:t>（投票理论）。</a:t>
            </a:r>
            <a:endParaRPr lang="en-US" altLang="zh-CN" sz="1800" dirty="0" smtClean="0">
              <a:solidFill>
                <a:srgbClr val="FF0000"/>
              </a:solidFill>
            </a:endParaRPr>
          </a:p>
          <a:p>
            <a:endParaRPr lang="en-US" altLang="zh-CN" sz="1800" dirty="0" smtClean="0">
              <a:solidFill>
                <a:srgbClr val="FF0000"/>
              </a:solidFill>
            </a:endParaRPr>
          </a:p>
          <a:p>
            <a:r>
              <a:rPr lang="en-US" altLang="zh-CN" sz="1800" dirty="0" smtClean="0"/>
              <a:t>Q5 </a:t>
            </a:r>
            <a:r>
              <a:rPr lang="zh-CN" altLang="en-US" sz="1800" dirty="0" smtClean="0"/>
              <a:t>： 评论员对文献的点评内容可以采用文章中的摘要（</a:t>
            </a:r>
            <a:r>
              <a:rPr lang="en-US" altLang="zh-CN" sz="1800" dirty="0" smtClean="0"/>
              <a:t>Summary</a:t>
            </a:r>
            <a:r>
              <a:rPr lang="zh-CN" altLang="en-US" sz="1800" dirty="0" smtClean="0"/>
              <a:t>）吗？</a:t>
            </a:r>
          </a:p>
          <a:p>
            <a:r>
              <a:rPr lang="en-US" altLang="zh-CN" sz="1800" dirty="0" smtClean="0">
                <a:solidFill>
                  <a:srgbClr val="FF0000"/>
                </a:solidFill>
              </a:rPr>
              <a:t>A5</a:t>
            </a:r>
            <a:r>
              <a:rPr lang="zh-CN" altLang="en-US" sz="1800" dirty="0" smtClean="0">
                <a:solidFill>
                  <a:srgbClr val="FF0000"/>
                </a:solidFill>
              </a:rPr>
              <a:t>：可以，评论员有时候认为索引足以表达自己的观点，此时可以选取摘要作为评论内容。</a:t>
            </a:r>
            <a:endParaRPr lang="en-US" altLang="zh-CN" sz="1800" dirty="0" smtClean="0">
              <a:solidFill>
                <a:srgbClr val="FF0000"/>
              </a:solidFill>
            </a:endParaRPr>
          </a:p>
          <a:p>
            <a:endParaRPr lang="en-US" altLang="zh-CN" sz="1800" dirty="0" smtClean="0">
              <a:solidFill>
                <a:srgbClr val="FF0000"/>
              </a:solidFill>
            </a:endParaRPr>
          </a:p>
          <a:p>
            <a:r>
              <a:rPr lang="en-US" altLang="zh-CN" sz="1800" dirty="0" smtClean="0"/>
              <a:t>Q6</a:t>
            </a:r>
            <a:r>
              <a:rPr lang="zh-CN" altLang="en-US" sz="1800" dirty="0" smtClean="0"/>
              <a:t>：</a:t>
            </a:r>
            <a:r>
              <a:rPr lang="en-US" altLang="zh-CN" sz="1800" dirty="0" err="1" smtClean="0"/>
              <a:t>MathSciNet</a:t>
            </a:r>
            <a:r>
              <a:rPr lang="zh-CN" altLang="en-US" sz="1800" dirty="0" smtClean="0"/>
              <a:t>所有的期刊文献都列举了引文吗？</a:t>
            </a:r>
          </a:p>
          <a:p>
            <a:r>
              <a:rPr lang="en-US" altLang="zh-CN" sz="1800" dirty="0" smtClean="0">
                <a:solidFill>
                  <a:srgbClr val="FF0000"/>
                </a:solidFill>
              </a:rPr>
              <a:t>A6</a:t>
            </a:r>
            <a:r>
              <a:rPr lang="zh-CN" altLang="en-US" sz="1800" dirty="0" smtClean="0">
                <a:solidFill>
                  <a:srgbClr val="FF0000"/>
                </a:solidFill>
              </a:rPr>
              <a:t>：</a:t>
            </a:r>
            <a:r>
              <a:rPr lang="en-US" altLang="zh-CN" sz="1800" dirty="0" smtClean="0">
                <a:solidFill>
                  <a:srgbClr val="FF0000"/>
                </a:solidFill>
              </a:rPr>
              <a:t>AMS</a:t>
            </a:r>
            <a:r>
              <a:rPr lang="zh-CN" altLang="en-US" sz="1800" dirty="0" smtClean="0">
                <a:solidFill>
                  <a:srgbClr val="FF0000"/>
                </a:solidFill>
              </a:rPr>
              <a:t>根据内部的评价体系，选取了</a:t>
            </a:r>
            <a:r>
              <a:rPr lang="en-US" altLang="zh-CN" sz="1800" dirty="0" smtClean="0">
                <a:solidFill>
                  <a:srgbClr val="FF0000"/>
                </a:solidFill>
              </a:rPr>
              <a:t>600</a:t>
            </a:r>
            <a:r>
              <a:rPr lang="zh-CN" altLang="en-US" sz="1800" dirty="0" smtClean="0">
                <a:solidFill>
                  <a:srgbClr val="FF0000"/>
                </a:solidFill>
              </a:rPr>
              <a:t>多种期刊作为参考列表期刊，对这</a:t>
            </a:r>
            <a:r>
              <a:rPr lang="en-US" altLang="zh-CN" sz="1800" dirty="0" smtClean="0">
                <a:solidFill>
                  <a:srgbClr val="FF0000"/>
                </a:solidFill>
              </a:rPr>
              <a:t>600</a:t>
            </a:r>
            <a:r>
              <a:rPr lang="zh-CN" altLang="en-US" sz="1800" dirty="0" smtClean="0">
                <a:solidFill>
                  <a:srgbClr val="FF0000"/>
                </a:solidFill>
              </a:rPr>
              <a:t>余种期刊的参考文献做了统计，以确保引用质量。</a:t>
            </a:r>
          </a:p>
          <a:p>
            <a:endParaRPr lang="en-US" altLang="zh-CN" sz="1800" dirty="0" smtClean="0">
              <a:solidFill>
                <a:srgbClr val="FF0000"/>
              </a:solidFill>
            </a:endParaRPr>
          </a:p>
          <a:p>
            <a:endParaRPr lang="en-US" altLang="zh-CN" sz="1800" dirty="0" smtClean="0">
              <a:solidFill>
                <a:srgbClr val="FF0000"/>
              </a:solidFill>
            </a:endParaRPr>
          </a:p>
          <a:p>
            <a:endParaRPr lang="zh-CN" altLang="en-US" sz="1800" dirty="0" smtClean="0">
              <a:solidFill>
                <a:srgbClr val="FF0000"/>
              </a:solidFill>
            </a:endParaRPr>
          </a:p>
          <a:p>
            <a:endParaRPr lang="en-US" altLang="zh-CN" sz="1800" dirty="0" smtClean="0">
              <a:solidFill>
                <a:srgbClr val="FF0000"/>
              </a:solidFill>
            </a:endParaRPr>
          </a:p>
          <a:p>
            <a:endParaRPr lang="en-US" altLang="zh-CN" sz="1800" dirty="0" smtClean="0">
              <a:solidFill>
                <a:srgbClr val="FF0000"/>
              </a:solidFill>
            </a:endParaRPr>
          </a:p>
          <a:p>
            <a:endParaRPr lang="en-US" altLang="zh-CN" sz="1800" dirty="0" smtClean="0">
              <a:solidFill>
                <a:srgbClr val="FF0000"/>
              </a:solidFill>
            </a:endParaRPr>
          </a:p>
          <a:p>
            <a:endParaRPr lang="en-US" altLang="zh-CN" sz="1800" dirty="0" smtClean="0">
              <a:solidFill>
                <a:srgbClr val="FF0000"/>
              </a:solidFill>
            </a:endParaRPr>
          </a:p>
          <a:p>
            <a:endParaRPr lang="en-US" altLang="zh-CN" sz="1800" dirty="0" smtClean="0">
              <a:solidFill>
                <a:srgbClr val="FF0000"/>
              </a:solidFill>
            </a:endParaRPr>
          </a:p>
          <a:p>
            <a:endParaRPr lang="en-US" altLang="zh-CN" sz="1800" dirty="0" smtClean="0">
              <a:solidFill>
                <a:srgbClr val="FF0000"/>
              </a:solidFill>
            </a:endParaRPr>
          </a:p>
          <a:p>
            <a:endParaRPr lang="en-US" altLang="zh-CN" sz="1800" dirty="0" smtClean="0">
              <a:solidFill>
                <a:srgbClr val="FF0000"/>
              </a:solidFill>
            </a:endParaRPr>
          </a:p>
          <a:p>
            <a:endParaRPr lang="zh-CN" altLang="en-US" sz="18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ox(in)">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 calcmode="lin" valueType="num">
                                      <p:cBhvr additive="base">
                                        <p:cTn id="4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box(in)">
                                      <p:cBhvr>
                                        <p:cTn id="46" dur="500"/>
                                        <p:tgtEl>
                                          <p:spTgt spid="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box(in)">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 calcmode="lin" valueType="num">
                                      <p:cBhvr additive="base">
                                        <p:cTn id="6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
                                            <p:txEl>
                                              <p:pRg st="16" end="16"/>
                                            </p:txEl>
                                          </p:spTgt>
                                        </p:tgtEl>
                                        <p:attrNameLst>
                                          <p:attrName>style.visibility</p:attrName>
                                        </p:attrNameLst>
                                      </p:cBhvr>
                                      <p:to>
                                        <p:strVal val="visible"/>
                                      </p:to>
                                    </p:set>
                                    <p:animEffect transition="in" filter="box(in)">
                                      <p:cBhvr>
                                        <p:cTn id="68"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02653" y="2312992"/>
            <a:ext cx="6388287" cy="2185214"/>
          </a:xfrm>
          <a:prstGeom prst="rect">
            <a:avLst/>
          </a:prstGeom>
          <a:noFill/>
        </p:spPr>
        <p:txBody>
          <a:bodyPr wrap="none" rtlCol="0">
            <a:spAutoFit/>
          </a:bodyPr>
          <a:lstStyle/>
          <a:p>
            <a:pPr algn="ctr"/>
            <a:r>
              <a:rPr kumimoji="1" lang="en-US" altLang="zh-CN" sz="7200" b="1" dirty="0">
                <a:solidFill>
                  <a:schemeClr val="bg1">
                    <a:lumMod val="95000"/>
                  </a:schemeClr>
                </a:solidFill>
                <a:latin typeface="Adobe 黑体 Std R" panose="020B0400000000000000" pitchFamily="34" charset="-122"/>
                <a:ea typeface="Adobe 黑体 Std R" panose="020B0400000000000000" pitchFamily="34" charset="-122"/>
              </a:rPr>
              <a:t>THANK YOU</a:t>
            </a:r>
          </a:p>
          <a:p>
            <a:pPr algn="ctr"/>
            <a:r>
              <a:rPr kumimoji="1" lang="en-US" altLang="zh-CN" sz="6400" b="1" dirty="0">
                <a:solidFill>
                  <a:schemeClr val="bg1">
                    <a:lumMod val="95000"/>
                  </a:schemeClr>
                </a:solidFill>
                <a:latin typeface="Adobe 黑体 Std R" panose="020B0400000000000000" pitchFamily="34" charset="-122"/>
                <a:ea typeface="Adobe 黑体 Std R" panose="020B0400000000000000" pitchFamily="34" charset="-122"/>
              </a:rPr>
              <a:t>FOR</a:t>
            </a:r>
            <a:r>
              <a:rPr kumimoji="1" lang="zh-CN" altLang="en-US" sz="6400" b="1" dirty="0">
                <a:solidFill>
                  <a:schemeClr val="bg1">
                    <a:lumMod val="95000"/>
                  </a:schemeClr>
                </a:solidFill>
                <a:latin typeface="Adobe 黑体 Std R" panose="020B0400000000000000" pitchFamily="34" charset="-122"/>
                <a:ea typeface="Adobe 黑体 Std R" panose="020B0400000000000000" pitchFamily="34" charset="-122"/>
              </a:rPr>
              <a:t> </a:t>
            </a:r>
            <a:r>
              <a:rPr kumimoji="1" lang="en-US" altLang="zh-CN" sz="6400" b="1" dirty="0">
                <a:solidFill>
                  <a:schemeClr val="bg1">
                    <a:lumMod val="95000"/>
                  </a:schemeClr>
                </a:solidFill>
                <a:latin typeface="Adobe 黑体 Std R" panose="020B0400000000000000" pitchFamily="34" charset="-122"/>
                <a:ea typeface="Adobe 黑体 Std R" panose="020B0400000000000000" pitchFamily="34" charset="-122"/>
              </a:rPr>
              <a:t>WATCHING</a:t>
            </a:r>
            <a:endParaRPr kumimoji="1" lang="zh-CN" altLang="en-US" sz="6400" b="1" dirty="0">
              <a:solidFill>
                <a:schemeClr val="bg1">
                  <a:lumMod val="95000"/>
                </a:schemeClr>
              </a:solidFill>
              <a:latin typeface="Adobe 黑体 Std R" panose="020B0400000000000000" pitchFamily="34" charset="-122"/>
              <a:ea typeface="Adobe 黑体 Std R" panose="020B0400000000000000" pitchFamily="34" charset="-122"/>
            </a:endParaRPr>
          </a:p>
        </p:txBody>
      </p:sp>
      <p:sp>
        <p:nvSpPr>
          <p:cNvPr id="5" name="矩形 4"/>
          <p:cNvSpPr/>
          <p:nvPr/>
        </p:nvSpPr>
        <p:spPr>
          <a:xfrm>
            <a:off x="2812022" y="2206456"/>
            <a:ext cx="6569544" cy="2407040"/>
          </a:xfrm>
          <a:prstGeom prst="rect">
            <a:avLst/>
          </a:prstGeom>
          <a:noFill/>
          <a:ln w="12700" cmpd="sng">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lumMod val="95000"/>
                </a:schemeClr>
              </a:solidFill>
            </a:endParaRPr>
          </a:p>
        </p:txBody>
      </p:sp>
    </p:spTree>
    <p:extLst>
      <p:ext uri="{BB962C8B-B14F-4D97-AF65-F5344CB8AC3E}">
        <p14:creationId xmlns="" xmlns:p14="http://schemas.microsoft.com/office/powerpoint/2010/main" val="287375690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762099" y="2744789"/>
            <a:ext cx="10364550" cy="1470025"/>
          </a:xfrm>
        </p:spPr>
        <p:txBody>
          <a:bodyPr/>
          <a:lstStyle/>
          <a:p>
            <a:pPr eaLnBrk="1" hangingPunct="1"/>
            <a:r>
              <a:rPr lang="en-US" altLang="zh-CN" b="1" dirty="0" smtClean="0">
                <a:solidFill>
                  <a:srgbClr val="C00000"/>
                </a:solidFill>
              </a:rPr>
              <a:t>MathSciNet   </a:t>
            </a:r>
            <a:r>
              <a:rPr lang="zh-CN" altLang="en-US" b="1" dirty="0" smtClean="0">
                <a:solidFill>
                  <a:srgbClr val="C00000"/>
                </a:solidFill>
              </a:rPr>
              <a:t>检索和使用</a:t>
            </a:r>
          </a:p>
        </p:txBody>
      </p:sp>
      <p:sp>
        <p:nvSpPr>
          <p:cNvPr id="6" name="标题 1"/>
          <p:cNvSpPr txBox="1">
            <a:spLocks/>
          </p:cNvSpPr>
          <p:nvPr/>
        </p:nvSpPr>
        <p:spPr bwMode="auto">
          <a:xfrm>
            <a:off x="609680" y="274638"/>
            <a:ext cx="10974229" cy="1143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algn="ctr" fontAlgn="auto">
              <a:spcAft>
                <a:spcPts val="0"/>
              </a:spcAft>
              <a:defRPr/>
            </a:pPr>
            <a:r>
              <a:rPr lang="en-US" altLang="zh-CN" sz="4000" dirty="0">
                <a:effectLst>
                  <a:outerShdw blurRad="38100" dist="38100" dir="2700000" algn="tl">
                    <a:srgbClr val="000000">
                      <a:alpha val="43137"/>
                    </a:srgbClr>
                  </a:outerShdw>
                </a:effectLst>
                <a:latin typeface="+mj-lt"/>
                <a:ea typeface="+mj-ea"/>
                <a:cs typeface="+mj-cs"/>
              </a:rPr>
              <a:t> MathSciNet</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2050" name="Picture 2"/>
          <p:cNvPicPr>
            <a:picLocks noChangeAspect="1" noChangeArrowheads="1"/>
          </p:cNvPicPr>
          <p:nvPr/>
        </p:nvPicPr>
        <p:blipFill>
          <a:blip r:embed="rId2"/>
          <a:srcRect/>
          <a:stretch>
            <a:fillRect/>
          </a:stretch>
        </p:blipFill>
        <p:spPr bwMode="auto">
          <a:xfrm>
            <a:off x="233374" y="0"/>
            <a:ext cx="10887075" cy="5128629"/>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2323561" y="219807"/>
            <a:ext cx="9741159" cy="593125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heme/theme1.xml><?xml version="1.0" encoding="utf-8"?>
<a:theme xmlns:a="http://schemas.openxmlformats.org/drawingml/2006/main" name="www.33ppt.com">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sharepoint/v3/field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1412</TotalTime>
  <Words>2780</Words>
  <Application>Microsoft Office PowerPoint</Application>
  <PresentationFormat>自定义</PresentationFormat>
  <Paragraphs>363</Paragraphs>
  <Slides>77</Slides>
  <Notes>14</Notes>
  <HiddenSlides>0</HiddenSlides>
  <MMClips>0</MMClips>
  <ScaleCrop>false</ScaleCrop>
  <HeadingPairs>
    <vt:vector size="4" baseType="variant">
      <vt:variant>
        <vt:lpstr>主题</vt:lpstr>
      </vt:variant>
      <vt:variant>
        <vt:i4>1</vt:i4>
      </vt:variant>
      <vt:variant>
        <vt:lpstr>幻灯片标题</vt:lpstr>
      </vt:variant>
      <vt:variant>
        <vt:i4>77</vt:i4>
      </vt:variant>
    </vt:vector>
  </HeadingPairs>
  <TitlesOfParts>
    <vt:vector size="78" baseType="lpstr">
      <vt:lpstr>www.33ppt.com</vt:lpstr>
      <vt:lpstr>幻灯片 1</vt:lpstr>
      <vt:lpstr>幻灯片 2</vt:lpstr>
      <vt:lpstr>幻灯片 3</vt:lpstr>
      <vt:lpstr>幻灯片 4</vt:lpstr>
      <vt:lpstr>幻灯片 5</vt:lpstr>
      <vt:lpstr>幻灯片 6</vt:lpstr>
      <vt:lpstr>幻灯片 7</vt:lpstr>
      <vt:lpstr>MathSciNet   检索和使用</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
  <dc:creator>jingki</dc:creator>
  <cp:keywords/>
  <dc:description/>
  <cp:lastModifiedBy>user</cp:lastModifiedBy>
  <cp:revision>279</cp:revision>
  <dcterms:created xsi:type="dcterms:W3CDTF">2010-04-12T23:12:02Z</dcterms:created>
  <dcterms:modified xsi:type="dcterms:W3CDTF">2019-05-22T06:22:17Z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