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0" r:id="rId4"/>
    <p:sldId id="259" r:id="rId5"/>
    <p:sldId id="283" r:id="rId6"/>
    <p:sldId id="725" r:id="rId7"/>
    <p:sldId id="726" r:id="rId8"/>
    <p:sldId id="728" r:id="rId9"/>
    <p:sldId id="400" r:id="rId10"/>
    <p:sldId id="727" r:id="rId11"/>
    <p:sldId id="300" r:id="rId12"/>
    <p:sldId id="337" r:id="rId13"/>
    <p:sldId id="272" r:id="rId14"/>
    <p:sldId id="301" r:id="rId15"/>
    <p:sldId id="736" r:id="rId16"/>
    <p:sldId id="327" r:id="rId17"/>
    <p:sldId id="329" r:id="rId18"/>
    <p:sldId id="330" r:id="rId19"/>
    <p:sldId id="774" r:id="rId20"/>
    <p:sldId id="775" r:id="rId21"/>
    <p:sldId id="776" r:id="rId22"/>
    <p:sldId id="777" r:id="rId23"/>
    <p:sldId id="778" r:id="rId24"/>
    <p:sldId id="344" r:id="rId25"/>
    <p:sldId id="790" r:id="rId26"/>
    <p:sldId id="791" r:id="rId27"/>
    <p:sldId id="308" r:id="rId28"/>
    <p:sldId id="319" r:id="rId29"/>
    <p:sldId id="320" r:id="rId30"/>
    <p:sldId id="321" r:id="rId31"/>
    <p:sldId id="322" r:id="rId32"/>
    <p:sldId id="323" r:id="rId33"/>
    <p:sldId id="266" r:id="rId34"/>
    <p:sldId id="313" r:id="rId35"/>
    <p:sldId id="735" r:id="rId36"/>
    <p:sldId id="282" r:id="rId37"/>
  </p:sldIdLst>
  <p:sldSz cx="12192000" cy="6858000"/>
  <p:notesSz cx="7104063" cy="10234613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7D"/>
    <a:srgbClr val="3F82C4"/>
    <a:srgbClr val="1265B0"/>
    <a:srgbClr val="4BAF32"/>
    <a:srgbClr val="FFFFFF"/>
    <a:srgbClr val="FA771B"/>
    <a:srgbClr val="EFEDEE"/>
    <a:srgbClr val="595959"/>
    <a:srgbClr val="86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8" autoAdjust="0"/>
    <p:restoredTop sz="84408" autoAdjust="0"/>
  </p:normalViewPr>
  <p:slideViewPr>
    <p:cSldViewPr snapToGrid="0">
      <p:cViewPr varScale="1">
        <p:scale>
          <a:sx n="95" d="100"/>
          <a:sy n="95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107F8-07C2-476B-BA3E-00F621671232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14D05-EF39-4BEB-AECD-12342E0F0A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首先来看一下读秀学术搜索平台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14D05-EF39-4BEB-AECD-12342E0F0AE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点击图书频道检索框右侧的“高级搜索”链接进入图书高级搜索页面。在这里提供了书名、作者、主题词、出版社、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ISBN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号、分类、年代多个检索项，还可以对检索结果显示的条数进行选择。完成之后点击“高级搜索”按钮即可。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通过高级检索出来的结果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14D05-EF39-4BEB-AECD-12342E0F0AE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专业检索的入口只有在高级检索的页面，两种检索方式相互切换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在输入框内按照说明，书写要查找的书籍的表达式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点击搜索，则展示出相应的学术文献</a:t>
            </a:r>
            <a:endParaRPr lang="en-US" altLang="zh-CN" dirty="0"/>
          </a:p>
          <a:p>
            <a:r>
              <a:rPr lang="zh-CN" altLang="en-US" dirty="0"/>
              <a:t>专业检索符合检索需求比较复杂、比较明确的情况，通过一些与或非语句，精准查询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0E30-043C-4A6E-8966-75E280FC6CB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除检索模式外，读秀在检索框后方设置有图书“分类导航”模式，点击“分类导航”进入图书导航页面，可以看到按照中国图书馆图书分类法设置的分类。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点击一级分类或二级分类的链接，可以看到属于相应类别的图书，及其子分类的链接。分类导航共支持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级分类。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0E30-043C-4A6E-8966-75E280FC6CB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总结下，读秀的一站式检索服务，可以</a:t>
            </a:r>
            <a:r>
              <a:rPr lang="zh-CN" altLang="en-US" dirty="0">
                <a:sym typeface="+mn-ea"/>
              </a:rPr>
              <a:t>满足不同群体的多种查找需求</a:t>
            </a:r>
            <a:endParaRPr lang="en-US" altLang="zh-CN" dirty="0"/>
          </a:p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通过目次检索，深入检索图书内容，使读者的检索更加全面；</a:t>
            </a:r>
            <a:endParaRPr lang="en-US" altLang="zh-CN" dirty="0"/>
          </a:p>
          <a:p>
            <a:pPr marL="0" marR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通过关联检索，来查找相关的知识、相关的人物及其他文献类型</a:t>
            </a:r>
            <a:endParaRPr lang="en-US" altLang="zh-CN" dirty="0"/>
          </a:p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通过对电子本与纸本的一站式立体检索，节省了读者检索时间；</a:t>
            </a:r>
          </a:p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14D05-EF39-4BEB-AECD-12342E0F0AE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通过以上的检索找到我需要的这本书以后，那具体怎么操作才能获取到图书的资源呢，那么接下来就给大家讲解</a:t>
            </a:r>
            <a:r>
              <a:rPr lang="zh-CN" altLang="en-US" dirty="0">
                <a:sym typeface="+mn-ea"/>
              </a:rPr>
              <a:t>读秀的第二个核心功能点，图书的一站式获取服务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0E30-043C-4A6E-8966-75E280FC6CB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第一种是馆藏电子全文获取，例如在这本书卡片页中看到，有汇雅电子书或包库全文阅读按钮，就代表图书馆中有这本电子书，那么点击按钮，就可以进行在线阅读。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0E30-043C-4A6E-8966-75E280FC6CB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ea typeface="+mn-ea"/>
              </a:rPr>
              <a:t>为了方便用户浏览，在这里设置的有目录展示，还支持书内关键词检索，也可将在线资源下载到本地进行阅读保存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0E30-043C-4A6E-8966-75E280FC6CB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第二种获取方式是馆藏纸本图书，例如这本书下方有馆藏纸本这样的按钮，代表</a:t>
            </a:r>
            <a:r>
              <a:rPr lang="zh-CN" altLang="en-US" dirty="0">
                <a:sym typeface="+mn-ea"/>
              </a:rPr>
              <a:t>读秀和单位</a:t>
            </a:r>
            <a:r>
              <a:rPr lang="en-US" altLang="zh-CN" dirty="0">
                <a:sym typeface="+mn-ea"/>
              </a:rPr>
              <a:t>OPAC</a:t>
            </a:r>
            <a:r>
              <a:rPr lang="zh-CN" altLang="en-US" dirty="0">
                <a:sym typeface="+mn-ea"/>
              </a:rPr>
              <a:t>系统做了对接，</a:t>
            </a:r>
            <a:r>
              <a:rPr lang="zh-CN" altLang="en-US" dirty="0"/>
              <a:t>图书馆有这本书的馆藏，点击“馆藏纸本”按钮，可跳转至图书馆</a:t>
            </a:r>
            <a:r>
              <a:rPr lang="zh-CN" altLang="en-US" baseline="0" dirty="0"/>
              <a:t> </a:t>
            </a:r>
            <a:r>
              <a:rPr lang="en-US" altLang="zh-CN" baseline="0" dirty="0"/>
              <a:t>OPAC</a:t>
            </a:r>
            <a:r>
              <a:rPr lang="zh-CN" altLang="en-US" baseline="0" dirty="0"/>
              <a:t>系统。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0E30-043C-4A6E-8966-75E280FC6CB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通过馆藏查询查找到这本书的馆藏信息，借阅历史，从而进行纸本图书获取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0E30-043C-4A6E-8966-75E280FC6CB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第三种就是通过图书馆文献传递服务获取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首先点击封面或书名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点击试读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0E30-043C-4A6E-8966-75E280FC6CB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读秀在咱们超星产品</a:t>
            </a:r>
            <a:r>
              <a:rPr lang="en-US" altLang="zh-CN" dirty="0"/>
              <a:t>3</a:t>
            </a:r>
            <a:r>
              <a:rPr lang="zh-CN" altLang="en-US" dirty="0"/>
              <a:t>31体系中，属于资源类产品，他的定位是中文图书一站式解决方案，今天我们会从平台介绍、核心功能、平台使用、服务机制4个方面来讲解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14D05-EF39-4BEB-AECD-12342E0F0AE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可以在线查看图书的书名页、版权页、前言页、完整的目录页及部分正文页，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判断图书内容是否符合自己预期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0E30-043C-4A6E-8966-75E280FC6CB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符合预期，点击图书馆文献传递按钮，跳转填写图书申请表单页面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0E30-043C-4A6E-8966-75E280FC6CB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在这里</a:t>
            </a:r>
            <a:r>
              <a:rPr lang="zh-CN" altLang="en-US" dirty="0"/>
              <a:t>根据试读中的目录页信息填写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想要获取的本书正文页码范围，并正确填写邮箱地址和验证码，然后点击确认提交即可。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登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录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您的邮箱，就可以收到您申请的图书信息。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0E30-043C-4A6E-8966-75E280FC6CB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点击全文链接即可进入在线阅读</a:t>
            </a:r>
          </a:p>
          <a:p>
            <a:r>
              <a:rPr lang="zh-CN" altLang="en-US" dirty="0">
                <a:effectLst/>
                <a:sym typeface="+mn-ea"/>
              </a:rPr>
              <a:t>为了保障维护出版者的知识产权利益，在文献传递页面下方也做了一些说明，从尊重作者版权方面，我们限制每本图书传递的页面不超过</a:t>
            </a:r>
            <a:r>
              <a:rPr lang="en-US" altLang="zh-CN" dirty="0">
                <a:effectLst/>
                <a:sym typeface="+mn-ea"/>
              </a:rPr>
              <a:t>50</a:t>
            </a:r>
            <a:r>
              <a:rPr lang="zh-CN" altLang="en-US" dirty="0">
                <a:effectLst/>
                <a:sym typeface="+mn-ea"/>
              </a:rPr>
              <a:t>页，咨询有效期为</a:t>
            </a:r>
            <a:r>
              <a:rPr lang="en-US" altLang="zh-CN" dirty="0">
                <a:effectLst/>
                <a:sym typeface="+mn-ea"/>
              </a:rPr>
              <a:t>20</a:t>
            </a:r>
            <a:r>
              <a:rPr lang="zh-CN" altLang="en-US" dirty="0">
                <a:effectLst/>
                <a:sym typeface="+mn-ea"/>
              </a:rPr>
              <a:t>天，同时，建议咱们读者使用</a:t>
            </a:r>
            <a:r>
              <a:rPr lang="en-US" altLang="zh-CN" dirty="0" err="1">
                <a:effectLst/>
                <a:sym typeface="+mn-ea"/>
              </a:rPr>
              <a:t>qq</a:t>
            </a:r>
            <a:r>
              <a:rPr lang="zh-CN" altLang="en-US" dirty="0">
                <a:effectLst/>
                <a:sym typeface="+mn-ea"/>
              </a:rPr>
              <a:t>邮箱，有时候收不到也有可能在垃圾邮箱当中</a:t>
            </a:r>
            <a:endParaRPr lang="zh-CN" altLang="zh-CN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0E30-043C-4A6E-8966-75E280FC6CB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总结读秀提供的多种获取方式为，</a:t>
            </a:r>
            <a:r>
              <a:rPr lang="en-US" altLang="zh-CN" dirty="0"/>
              <a:t>1.</a:t>
            </a:r>
            <a:r>
              <a:rPr lang="zh-CN" altLang="en-US" dirty="0"/>
              <a:t>馆藏电子书</a:t>
            </a:r>
            <a:r>
              <a:rPr lang="en-US" altLang="zh-CN" dirty="0"/>
              <a:t>2.</a:t>
            </a:r>
            <a:r>
              <a:rPr lang="zh-CN" altLang="en-US" dirty="0"/>
              <a:t>馆藏纸本图书</a:t>
            </a:r>
            <a:r>
              <a:rPr lang="en-US" altLang="zh-CN" dirty="0"/>
              <a:t>3.</a:t>
            </a:r>
            <a:r>
              <a:rPr lang="zh-CN" altLang="en-US" dirty="0"/>
              <a:t>图书馆文献传递服务，读秀可传递的图书数据量高达</a:t>
            </a:r>
            <a:r>
              <a:rPr lang="en-US" altLang="zh-CN" dirty="0"/>
              <a:t>400</a:t>
            </a:r>
            <a:r>
              <a:rPr lang="zh-CN" altLang="en-US" dirty="0"/>
              <a:t>万册，相当于一座超大的数字图书馆，最大限度的让用户找到并得到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0E30-043C-4A6E-8966-75E280FC6CB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这里需要注意的是，使用试读、图书馆文献传递​、查看全文功能时需要绑定个人账号。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0E30-043C-4A6E-8966-75E280FC6CB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用户可以直接使用学习通账号绑定，新用户可按照注册页面引导完成注册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0E30-043C-4A6E-8966-75E280FC6CB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dirty="0">
                <a:effectLst/>
                <a:sym typeface="+mn-ea"/>
              </a:rPr>
              <a:t>当我们有了这样一个</a:t>
            </a:r>
            <a:r>
              <a:rPr lang="zh-CN" altLang="en-US" dirty="0">
                <a:effectLst/>
                <a:sym typeface="+mn-ea"/>
              </a:rPr>
              <a:t>方便的</a:t>
            </a:r>
            <a:r>
              <a:rPr lang="zh-CN" altLang="zh-CN" dirty="0">
                <a:effectLst/>
                <a:sym typeface="+mn-ea"/>
              </a:rPr>
              <a:t>图书检索获取系统，是不是就能够满足读者的需求了呢？可能还不够！所以我们设计了全文检索，</a:t>
            </a:r>
            <a:r>
              <a:rPr lang="zh-CN" altLang="en-US" dirty="0">
                <a:effectLst/>
                <a:sym typeface="+mn-ea"/>
              </a:rPr>
              <a:t>就是接下来要讲的知识点阅读</a:t>
            </a:r>
            <a:r>
              <a:rPr lang="zh-CN" altLang="zh-CN" dirty="0">
                <a:effectLst/>
                <a:sym typeface="+mn-ea"/>
              </a:rPr>
              <a:t>。</a:t>
            </a:r>
            <a:endParaRPr lang="zh-CN" altLang="zh-CN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这是我们的一个特色频道，深受研究者的喜爱，他可以进行深入到图书全文内容的检索，基于的就是我们读秀</a:t>
            </a:r>
            <a:r>
              <a:rPr lang="en-US" altLang="zh-CN" dirty="0"/>
              <a:t>17</a:t>
            </a:r>
            <a:r>
              <a:rPr lang="zh-CN" altLang="en-US" dirty="0"/>
              <a:t>亿页的数据基础。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0E30-043C-4A6E-8966-75E280FC6CB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举个例子，选择“知识“频道，在输入框内，输入查找的关键字并检索，例如图书管理学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0E30-043C-4A6E-8966-75E280FC6CB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在知识频道检索结果不再是一本一本的图书，是以知识点形成的条目来展示的，而且这些知识点来自不同的书籍，读秀帮我们从</a:t>
            </a:r>
            <a:r>
              <a:rPr lang="en-US" altLang="zh-CN" dirty="0">
                <a:sym typeface="+mn-ea"/>
              </a:rPr>
              <a:t>17</a:t>
            </a:r>
            <a:r>
              <a:rPr lang="zh-CN" altLang="en-US" dirty="0">
                <a:sym typeface="+mn-ea"/>
              </a:rPr>
              <a:t>亿页资料中查找相关知识点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0E30-043C-4A6E-8966-75E280FC6CB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dirty="0"/>
              <a:t>咱们都知道，读秀是由海量图书资源组成的庞大的知识服务系统，对于读秀来说有</a:t>
            </a:r>
            <a:r>
              <a:rPr lang="zh-CN" dirty="0"/>
              <a:t>四</a:t>
            </a:r>
            <a:r>
              <a:rPr dirty="0"/>
              <a:t>个非常重要的数据，</a:t>
            </a: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dirty="0" err="1"/>
              <a:t>读秀收录</a:t>
            </a:r>
            <a:r>
              <a:rPr lang="en-US" dirty="0"/>
              <a:t>  </a:t>
            </a:r>
            <a:r>
              <a:rPr dirty="0"/>
              <a:t>万种中文图书题录信息，</a:t>
            </a: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dirty="0" err="1"/>
              <a:t>可以对</a:t>
            </a:r>
            <a:r>
              <a:rPr lang="en-US" dirty="0"/>
              <a:t>  </a:t>
            </a:r>
            <a:r>
              <a:rPr dirty="0"/>
              <a:t>万种中文图书进行文献传递，</a:t>
            </a:r>
            <a:r>
              <a:rPr lang="en-US" dirty="0"/>
              <a:t>3</a:t>
            </a:r>
            <a:r>
              <a:rPr lang="zh-CN" altLang="en-US" dirty="0"/>
              <a:t>、</a:t>
            </a:r>
            <a:r>
              <a:rPr dirty="0"/>
              <a:t>涵盖4.5亿个章节，</a:t>
            </a:r>
            <a:r>
              <a:rPr lang="en-US" dirty="0"/>
              <a:t>4</a:t>
            </a:r>
            <a:r>
              <a:rPr lang="zh-CN" altLang="en-US" dirty="0"/>
              <a:t>、</a:t>
            </a:r>
            <a:r>
              <a:rPr dirty="0"/>
              <a:t>超过</a:t>
            </a:r>
            <a:r>
              <a:rPr lang="en-US" dirty="0"/>
              <a:t>17</a:t>
            </a:r>
            <a:r>
              <a:rPr dirty="0"/>
              <a:t>亿页全文资料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dirty="0"/>
              <a:t>读秀为读者提供深入到图书内容的全文检索，读者就可以知道：</a:t>
            </a:r>
            <a:r>
              <a:rPr lang="zh-CN" altLang="en-US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任何一句话，任何一句诗词，出自哪一本书的哪一页</a:t>
            </a:r>
            <a:endParaRPr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14D05-EF39-4BEB-AECD-12342E0F0AE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通过对知识点的查找，找到与预期符合的内容，可直接点击阅读，无需安装阅读工具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0E30-043C-4A6E-8966-75E280FC6CB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在阅读页面还有一些贴心的小功能，包含文字识别，目前使用的也是</a:t>
            </a:r>
            <a:r>
              <a:rPr lang="en-US" altLang="zh-CN" dirty="0"/>
              <a:t>OCR</a:t>
            </a:r>
            <a:r>
              <a:rPr lang="zh-CN" altLang="en-US" dirty="0"/>
              <a:t>识别方式，放大缩小，保存打印，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最重要的是还可以通过这个知识点来查找到这本书，点击资料来源，直接进入到相关图书的卡片页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0E30-043C-4A6E-8966-75E280FC6CB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如果对这本书有很大兴趣</a:t>
            </a:r>
            <a:r>
              <a:rPr lang="zh-CN" altLang="en-US" dirty="0">
                <a:sym typeface="+mn-ea"/>
              </a:rPr>
              <a:t>，可以详细了解关于这本书的所有信息，对整本书进行系统的学习。</a:t>
            </a:r>
            <a:endParaRPr lang="en-US" altLang="zh-CN" dirty="0"/>
          </a:p>
          <a:p>
            <a:r>
              <a:rPr lang="zh-CN" altLang="en-US">
                <a:sym typeface="+mn-ea"/>
              </a:rPr>
              <a:t>这样我们对图书的使用获取达到一个完整的循环，我们即可以正向通过图书的基本信息获取图书的内容，可以反向通过图书的内容查找图书的基本信息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0E30-043C-4A6E-8966-75E280FC6CB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那么总结一下，读秀的全新知识点阅读模式，就是将</a:t>
            </a:r>
            <a:r>
              <a:rPr lang="en-US" altLang="zh-CN" dirty="0"/>
              <a:t>400</a:t>
            </a:r>
            <a:r>
              <a:rPr lang="zh-CN" altLang="en-US" dirty="0"/>
              <a:t>万册图书打碎，以章节目录为基础，形成一部具有</a:t>
            </a:r>
            <a:r>
              <a:rPr lang="en-US" altLang="zh-CN" dirty="0">
                <a:solidFill>
                  <a:srgbClr val="FF0000"/>
                </a:solidFill>
              </a:rPr>
              <a:t>17</a:t>
            </a:r>
            <a:r>
              <a:rPr lang="zh-CN" altLang="en-US" dirty="0">
                <a:solidFill>
                  <a:srgbClr val="FF0000"/>
                </a:solidFill>
              </a:rPr>
              <a:t>亿页资料</a:t>
            </a:r>
            <a:r>
              <a:rPr lang="zh-CN" altLang="en-US" dirty="0"/>
              <a:t>的百科全书，所以任何一句话，任何一副插图等都可以在读秀中找到，读秀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提供由点到线再到面的检索方式，为知识的连贯性系统性提供更多的检索方式，同时，检索到的知识点直接在线阅读或下载，</a:t>
            </a:r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加强公众的探索分析体验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14D05-EF39-4BEB-AECD-12342E0F0AED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最后在介绍一下我们的服务机制，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如果您在使用中遇到什么问题，可以点击页面下方使用帮助，里面提供了一些常见问题的解决方法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，比如联系我们、使用帮助、客服电话，您也可以在使用帮助页面下载一些常用资料或者读秀的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、使用手册等等，都可以帮助使用者解决问题。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0E30-043C-4A6E-8966-75E280FC6CB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以上就是我们的读秀学术搜索产品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14D05-EF39-4BEB-AECD-12342E0F0AED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最后，感谢大家的支持，谢谢大家！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14D05-EF39-4BEB-AECD-12342E0F0AED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dirty="0"/>
              <a:t>这就要从产品的核心功能来看，产品核心功能概括为以下三点，图书的一站式搜索服务、图书的一站式获取服务、全新的知识点阅读服务，我会分别为大家进行操作上的演示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14D05-EF39-4BEB-AECD-12342E0F0AE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首先是图书的一站式检索服务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14D05-EF39-4BEB-AECD-12342E0F0AE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这就是读秀的首页，简洁而又不简单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他的检索服务一共分为三类，快速检索、高级检索和专业检索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首先先为大家介绍一下快速检索，</a:t>
            </a:r>
            <a:r>
              <a:rPr lang="zh-CN" altLang="en-US" dirty="0"/>
              <a:t>在这里可对检索的范围进行定位，可以是全部字段搜索，可以是作者，可以是书名</a:t>
            </a:r>
          </a:p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选择</a:t>
            </a:r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图书</a:t>
            </a:r>
            <a:r>
              <a:rPr lang="zh-CN" altLang="zh-CN" sz="1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频道，输入“</a:t>
            </a:r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模型</a:t>
            </a:r>
            <a:r>
              <a:rPr lang="zh-CN" altLang="zh-CN" sz="1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”，读秀会提供相关检索提示，点击中文搜索按钮</a:t>
            </a:r>
            <a:r>
              <a:rPr lang="zh-CN" altLang="en-US" baseline="0" dirty="0"/>
              <a:t>进入检索结果页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14D05-EF39-4BEB-AECD-12342E0F0AE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检索结果页除了向我们展示图书的封面，</a:t>
            </a:r>
            <a:r>
              <a:rPr lang="zh-CN" altLang="en-US" dirty="0">
                <a:solidFill>
                  <a:srgbClr val="FF0000"/>
                </a:solidFill>
              </a:rPr>
              <a:t>书名，作者，出版社等基本信息外，检索内容更是深入到图书章节当中，这</a:t>
            </a:r>
            <a:r>
              <a:rPr lang="zh-CN" altLang="en-US" dirty="0"/>
              <a:t>就是读秀的目次检索。可以将关键词精确到具体的章节，具体段落中。</a:t>
            </a:r>
            <a:r>
              <a:rPr lang="zh-CN" altLang="en-US" dirty="0">
                <a:solidFill>
                  <a:srgbClr val="FF0000"/>
                </a:solidFill>
              </a:rPr>
              <a:t>实现根据一个词就可以找到一本书，</a:t>
            </a:r>
            <a:r>
              <a:rPr lang="zh-CN" altLang="en-US" dirty="0"/>
              <a:t>这样可以帮助用户寻找更多相关资源。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14D05-EF39-4BEB-AECD-12342E0F0AE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同时我们看到仅仅用了</a:t>
            </a:r>
            <a:r>
              <a:rPr lang="en-US" altLang="zh-CN" dirty="0">
                <a:sym typeface="+mn-ea"/>
              </a:rPr>
              <a:t>0.05</a:t>
            </a:r>
            <a:r>
              <a:rPr lang="zh-CN" altLang="en-US" dirty="0">
                <a:sym typeface="+mn-ea"/>
              </a:rPr>
              <a:t>秒，就检索到了</a:t>
            </a:r>
            <a:r>
              <a:rPr lang="en-US" altLang="zh-CN" dirty="0">
                <a:sym typeface="+mn-ea"/>
              </a:rPr>
              <a:t>23</a:t>
            </a:r>
            <a:r>
              <a:rPr lang="zh-CN" altLang="en-US" dirty="0">
                <a:sym typeface="+mn-ea"/>
              </a:rPr>
              <a:t>万多本图书，如何从这</a:t>
            </a:r>
            <a:r>
              <a:rPr lang="en-US" altLang="zh-CN" dirty="0">
                <a:sym typeface="+mn-ea"/>
              </a:rPr>
              <a:t>23</a:t>
            </a:r>
            <a:r>
              <a:rPr lang="zh-CN" altLang="en-US" dirty="0">
                <a:sym typeface="+mn-ea"/>
              </a:rPr>
              <a:t>万本中进一步精确图书范围呢，我们看到页面</a:t>
            </a:r>
            <a:r>
              <a:rPr lang="zh-CN" altLang="en-US" dirty="0"/>
              <a:t>左侧设置了多个分面，他的用途就是缩小查找范围，可通过类型确定阅读方式，可通过具体年份筛选书籍信息，可通过学科、作者筛选相关书籍。</a:t>
            </a:r>
            <a:r>
              <a:rPr lang="zh-CN" altLang="en-US" dirty="0">
                <a:sym typeface="+mn-ea"/>
              </a:rPr>
              <a:t>还可以根据不同排序方式进行相关查找。</a:t>
            </a:r>
            <a:endParaRPr lang="zh-CN" altLang="en-US" dirty="0"/>
          </a:p>
          <a:p>
            <a:r>
              <a:rPr lang="zh-CN" altLang="en-US" dirty="0"/>
              <a:t>在页面的右侧可以扩大检索范围，展示</a:t>
            </a:r>
            <a:r>
              <a:rPr lang="zh-CN" altLang="en-US" dirty="0">
                <a:sym typeface="+mn-ea"/>
              </a:rPr>
              <a:t>检索词的外文词、近义词、共现词、及下位词和相关词，同时还可以查看检索词的百科介绍与之相关的期刊报纸等资源类型、</a:t>
            </a:r>
            <a:r>
              <a:rPr lang="zh-CN" altLang="en-US" dirty="0"/>
              <a:t>通过相关扩展词、资源类型来补充其他知识。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14D05-EF39-4BEB-AECD-12342E0F0AE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当然，除检索出相关的其他文献类型之外，本馆购买的纸本图书，电子本图书都可以一站式检索出来。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41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notesSlide" Target="../notesSlides/notesSlide29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400310" y="1281596"/>
            <a:ext cx="9588500" cy="4216706"/>
          </a:xfrm>
          <a:prstGeom prst="roundRect">
            <a:avLst/>
          </a:prstGeom>
          <a:solidFill>
            <a:srgbClr val="FFFFFF">
              <a:alpha val="61961"/>
            </a:srgb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672820" y="2721004"/>
            <a:ext cx="6433205" cy="8063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ts val="5865"/>
              </a:lnSpc>
            </a:pPr>
            <a:r>
              <a:rPr lang="zh-CN" altLang="en-US" sz="4400" b="1" dirty="0">
                <a:solidFill>
                  <a:srgbClr val="4BAF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读秀</a:t>
            </a:r>
            <a:r>
              <a:rPr lang="zh-CN" altLang="en-US" sz="4400" b="1" dirty="0">
                <a:solidFill>
                  <a:srgbClr val="004B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学术搜索平台</a:t>
            </a:r>
            <a:endParaRPr lang="en-US" altLang="zh-CN" sz="3600" b="1" dirty="0">
              <a:solidFill>
                <a:srgbClr val="004B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712955" y="2892679"/>
            <a:ext cx="704591" cy="498233"/>
            <a:chOff x="4681372" y="217956"/>
            <a:chExt cx="1080799" cy="764260"/>
          </a:xfrm>
        </p:grpSpPr>
        <p:sp>
          <p:nvSpPr>
            <p:cNvPr id="21" name="等腰三角形 20"/>
            <p:cNvSpPr/>
            <p:nvPr/>
          </p:nvSpPr>
          <p:spPr>
            <a:xfrm>
              <a:off x="5043714" y="362857"/>
              <a:ext cx="718457" cy="619359"/>
            </a:xfrm>
            <a:prstGeom prst="triangle">
              <a:avLst/>
            </a:prstGeom>
            <a:solidFill>
              <a:srgbClr val="004B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4681372" y="217956"/>
              <a:ext cx="718457" cy="619359"/>
            </a:xfrm>
            <a:prstGeom prst="triangle">
              <a:avLst/>
            </a:prstGeom>
            <a:solidFill>
              <a:srgbClr val="4BA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 flipV="1">
            <a:off x="2712951" y="3699863"/>
            <a:ext cx="3037237" cy="74078"/>
            <a:chOff x="2002629" y="2785309"/>
            <a:chExt cx="5022628" cy="122502"/>
          </a:xfrm>
        </p:grpSpPr>
        <p:sp>
          <p:nvSpPr>
            <p:cNvPr id="19" name="矩形 18"/>
            <p:cNvSpPr/>
            <p:nvPr/>
          </p:nvSpPr>
          <p:spPr>
            <a:xfrm>
              <a:off x="2002629" y="2785309"/>
              <a:ext cx="2511315" cy="117547"/>
            </a:xfrm>
            <a:prstGeom prst="rect">
              <a:avLst/>
            </a:prstGeom>
            <a:solidFill>
              <a:srgbClr val="004B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4513943" y="2785309"/>
              <a:ext cx="2511314" cy="122502"/>
            </a:xfrm>
            <a:prstGeom prst="rect">
              <a:avLst/>
            </a:prstGeom>
            <a:solidFill>
              <a:srgbClr val="4BA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3" name="直角三角形 2"/>
          <p:cNvSpPr/>
          <p:nvPr/>
        </p:nvSpPr>
        <p:spPr>
          <a:xfrm>
            <a:off x="0" y="4467084"/>
            <a:ext cx="5600700" cy="2390916"/>
          </a:xfrm>
          <a:prstGeom prst="rtTriangle">
            <a:avLst/>
          </a:prstGeom>
          <a:solidFill>
            <a:srgbClr val="00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>
            <a:off x="0" y="4938931"/>
            <a:ext cx="5600700" cy="1919069"/>
          </a:xfrm>
          <a:prstGeom prst="rtTriangle">
            <a:avLst/>
          </a:prstGeom>
          <a:solidFill>
            <a:srgbClr val="4BA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flipH="1" flipV="1">
            <a:off x="4409405" y="-1"/>
            <a:ext cx="7782595" cy="3085489"/>
          </a:xfrm>
          <a:prstGeom prst="rtTriangle">
            <a:avLst/>
          </a:prstGeom>
          <a:solidFill>
            <a:srgbClr val="00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直角三角形 24"/>
          <p:cNvSpPr/>
          <p:nvPr/>
        </p:nvSpPr>
        <p:spPr>
          <a:xfrm flipH="1" flipV="1">
            <a:off x="4394200" y="-1"/>
            <a:ext cx="7782595" cy="2476568"/>
          </a:xfrm>
          <a:prstGeom prst="rtTriangle">
            <a:avLst/>
          </a:prstGeom>
          <a:solidFill>
            <a:srgbClr val="4BA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5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6" nodeType="with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8" nodeType="with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7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6" presetClass="entr" presetSubtype="0" fill="hold" grpId="1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6" presetClass="entr" presetSubtype="32" fill="hold" nodeType="after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1"/>
      <p:bldP spid="3" grpId="5" animBg="1"/>
      <p:bldP spid="23" grpId="6" animBg="1"/>
      <p:bldP spid="24" grpId="7" animBg="1"/>
      <p:bldP spid="25" grpId="8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32381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0937" y="163380"/>
            <a:ext cx="208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高级检索</a:t>
            </a:r>
            <a:endParaRPr lang="zh-CN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圆角矩形标注 5"/>
          <p:cNvSpPr/>
          <p:nvPr/>
        </p:nvSpPr>
        <p:spPr>
          <a:xfrm>
            <a:off x="9456698" y="2695575"/>
            <a:ext cx="2130930" cy="647700"/>
          </a:xfrm>
          <a:prstGeom prst="wedgeRoundRectCallout">
            <a:avLst>
              <a:gd name="adj1" fmla="val -62699"/>
              <a:gd name="adj2" fmla="val -96269"/>
              <a:gd name="adj3" fmla="val 16667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C00000"/>
                </a:solidFill>
                <a:ea typeface="微软雅黑" panose="020B0503020204020204" pitchFamily="34" charset="-122"/>
              </a:rPr>
              <a:t>高级检索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719652"/>
            <a:ext cx="12191999" cy="62130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768" y="1813358"/>
            <a:ext cx="11142464" cy="3431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1159"/>
            <a:ext cx="12192000" cy="647568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910568" y="134537"/>
            <a:ext cx="1970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专业检索</a:t>
            </a:r>
            <a:endParaRPr lang="zh-CN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4028"/>
            <a:ext cx="12192000" cy="67302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" y="93093"/>
            <a:ext cx="12191999" cy="6505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32381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618" y="110550"/>
            <a:ext cx="5133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具体分类查找功能</a:t>
            </a:r>
            <a:endParaRPr lang="zh-CN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9479285" y="2695583"/>
            <a:ext cx="1645916" cy="733417"/>
          </a:xfrm>
          <a:prstGeom prst="wedgeRectCallout">
            <a:avLst>
              <a:gd name="adj1" fmla="val -72577"/>
              <a:gd name="adj2" fmla="val -62537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C00000"/>
                </a:solidFill>
                <a:ea typeface="微软雅黑" panose="020B0503020204020204" pitchFamily="34" charset="-122"/>
              </a:rPr>
              <a:t>分类导航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072763" cy="6858000"/>
          </a:xfrm>
          <a:prstGeom prst="rect">
            <a:avLst/>
          </a:prstGeom>
        </p:spPr>
      </p:pic>
      <p:sp>
        <p:nvSpPr>
          <p:cNvPr id="11" name="圆角矩形 3"/>
          <p:cNvSpPr/>
          <p:nvPr/>
        </p:nvSpPr>
        <p:spPr>
          <a:xfrm>
            <a:off x="89429" y="952501"/>
            <a:ext cx="1409700" cy="431482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715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288699" y="1575765"/>
            <a:ext cx="2133672" cy="994281"/>
          </a:xfrm>
          <a:prstGeom prst="wedgeRectCallout">
            <a:avLst>
              <a:gd name="adj1" fmla="val -82110"/>
              <a:gd name="adj2" fmla="val 123577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C00000"/>
                </a:solidFill>
                <a:ea typeface="微软雅黑" panose="020B0503020204020204" pitchFamily="34" charset="-122"/>
              </a:rPr>
              <a:t>点击导航分类</a:t>
            </a:r>
            <a:endParaRPr lang="en-US" altLang="zh-CN" sz="24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C00000"/>
                </a:solidFill>
                <a:ea typeface="微软雅黑" panose="020B0503020204020204" pitchFamily="34" charset="-122"/>
              </a:rPr>
              <a:t>查找相关图书</a:t>
            </a:r>
          </a:p>
        </p:txBody>
      </p:sp>
      <p:sp>
        <p:nvSpPr>
          <p:cNvPr id="14" name="圆角矩形 3"/>
          <p:cNvSpPr/>
          <p:nvPr/>
        </p:nvSpPr>
        <p:spPr>
          <a:xfrm>
            <a:off x="5114821" y="1283377"/>
            <a:ext cx="748771" cy="58477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715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7345613" y="2434719"/>
            <a:ext cx="2133672" cy="994281"/>
          </a:xfrm>
          <a:prstGeom prst="wedgeRectCallout">
            <a:avLst>
              <a:gd name="adj1" fmla="val -117823"/>
              <a:gd name="adj2" fmla="val -126455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C00000"/>
                </a:solidFill>
                <a:ea typeface="微软雅黑" panose="020B0503020204020204" pitchFamily="34" charset="-122"/>
              </a:rPr>
              <a:t>根据列表标题</a:t>
            </a:r>
            <a:endParaRPr lang="en-US" altLang="zh-CN" sz="24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C00000"/>
                </a:solidFill>
                <a:ea typeface="微软雅黑" panose="020B0503020204020204" pitchFamily="34" charset="-122"/>
              </a:rPr>
              <a:t>获取相应著作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8" y="0"/>
            <a:ext cx="12072763" cy="6858000"/>
          </a:xfrm>
          <a:prstGeom prst="rect">
            <a:avLst/>
          </a:prstGeom>
        </p:spPr>
      </p:pic>
      <p:sp>
        <p:nvSpPr>
          <p:cNvPr id="19" name="PA-圆角矩形 11"/>
          <p:cNvSpPr/>
          <p:nvPr>
            <p:custDataLst>
              <p:tags r:id="rId1"/>
            </p:custDataLst>
          </p:nvPr>
        </p:nvSpPr>
        <p:spPr>
          <a:xfrm rot="10800000">
            <a:off x="309481" y="1202621"/>
            <a:ext cx="969596" cy="1662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4" grpId="0" animBg="1"/>
      <p:bldP spid="15" grpId="0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>
          <a:xfrm>
            <a:off x="-43894" y="3296178"/>
            <a:ext cx="8189304" cy="1602252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-1" fmla="*/ 0 w 6038850"/>
              <a:gd name="connsiteY0-2" fmla="*/ 299838 h 1304686"/>
              <a:gd name="connsiteX1-3" fmla="*/ 2705100 w 6038850"/>
              <a:gd name="connsiteY1-4" fmla="*/ 52188 h 1304686"/>
              <a:gd name="connsiteX2-5" fmla="*/ 5619750 w 6038850"/>
              <a:gd name="connsiteY2-6" fmla="*/ 1195188 h 1304686"/>
              <a:gd name="connsiteX3-7" fmla="*/ 6038850 w 6038850"/>
              <a:gd name="connsiteY3-8" fmla="*/ 1176138 h 1304686"/>
              <a:gd name="connsiteX0-9" fmla="*/ 0 w 6038850"/>
              <a:gd name="connsiteY0-10" fmla="*/ 287550 h 1218694"/>
              <a:gd name="connsiteX1-11" fmla="*/ 2705100 w 6038850"/>
              <a:gd name="connsiteY1-12" fmla="*/ 39900 h 1218694"/>
              <a:gd name="connsiteX2-13" fmla="*/ 4832350 w 6038850"/>
              <a:gd name="connsiteY2-14" fmla="*/ 1005100 h 1218694"/>
              <a:gd name="connsiteX3-15" fmla="*/ 6038850 w 6038850"/>
              <a:gd name="connsiteY3-16" fmla="*/ 1163850 h 1218694"/>
              <a:gd name="connsiteX0-17" fmla="*/ 0 w 6038850"/>
              <a:gd name="connsiteY0-18" fmla="*/ 287550 h 1225494"/>
              <a:gd name="connsiteX1-19" fmla="*/ 2705100 w 6038850"/>
              <a:gd name="connsiteY1-20" fmla="*/ 39900 h 1225494"/>
              <a:gd name="connsiteX2-21" fmla="*/ 4832350 w 6038850"/>
              <a:gd name="connsiteY2-22" fmla="*/ 1005100 h 1225494"/>
              <a:gd name="connsiteX3-23" fmla="*/ 6038850 w 6038850"/>
              <a:gd name="connsiteY3-24" fmla="*/ 1163850 h 1225494"/>
              <a:gd name="connsiteX0-25" fmla="*/ 0 w 6066351"/>
              <a:gd name="connsiteY0-26" fmla="*/ 287550 h 1183922"/>
              <a:gd name="connsiteX1-27" fmla="*/ 2705100 w 6066351"/>
              <a:gd name="connsiteY1-28" fmla="*/ 39900 h 1183922"/>
              <a:gd name="connsiteX2-29" fmla="*/ 4832350 w 6066351"/>
              <a:gd name="connsiteY2-30" fmla="*/ 1005100 h 1183922"/>
              <a:gd name="connsiteX3-31" fmla="*/ 6066351 w 6066351"/>
              <a:gd name="connsiteY3-32" fmla="*/ 1101974 h 1183922"/>
              <a:gd name="connsiteX0-33" fmla="*/ 0 w 6066351"/>
              <a:gd name="connsiteY0-34" fmla="*/ 287550 h 1204375"/>
              <a:gd name="connsiteX1-35" fmla="*/ 2705100 w 6066351"/>
              <a:gd name="connsiteY1-36" fmla="*/ 39900 h 1204375"/>
              <a:gd name="connsiteX2-37" fmla="*/ 4832350 w 6066351"/>
              <a:gd name="connsiteY2-38" fmla="*/ 1005100 h 1204375"/>
              <a:gd name="connsiteX3-39" fmla="*/ 6066351 w 6066351"/>
              <a:gd name="connsiteY3-40" fmla="*/ 1101974 h 1204375"/>
              <a:gd name="connsiteX0-41" fmla="*/ 0 w 6066351"/>
              <a:gd name="connsiteY0-42" fmla="*/ 287550 h 1204375"/>
              <a:gd name="connsiteX1-43" fmla="*/ 2705100 w 6066351"/>
              <a:gd name="connsiteY1-44" fmla="*/ 39900 h 1204375"/>
              <a:gd name="connsiteX2-45" fmla="*/ 4832350 w 6066351"/>
              <a:gd name="connsiteY2-46" fmla="*/ 1005100 h 1204375"/>
              <a:gd name="connsiteX3-47" fmla="*/ 6066351 w 6066351"/>
              <a:gd name="connsiteY3-48" fmla="*/ 1101974 h 1204375"/>
              <a:gd name="connsiteX0-49" fmla="*/ 0 w 6141978"/>
              <a:gd name="connsiteY0-50" fmla="*/ 315478 h 1197927"/>
              <a:gd name="connsiteX1-51" fmla="*/ 2780727 w 6141978"/>
              <a:gd name="connsiteY1-52" fmla="*/ 33452 h 1197927"/>
              <a:gd name="connsiteX2-53" fmla="*/ 4907977 w 6141978"/>
              <a:gd name="connsiteY2-54" fmla="*/ 998652 h 1197927"/>
              <a:gd name="connsiteX3-55" fmla="*/ 6141978 w 6141978"/>
              <a:gd name="connsiteY3-56" fmla="*/ 1095526 h 1197927"/>
              <a:gd name="connsiteX0-57" fmla="*/ 0 w 6141978"/>
              <a:gd name="connsiteY0-58" fmla="*/ 316169 h 1198618"/>
              <a:gd name="connsiteX1-59" fmla="*/ 2780727 w 6141978"/>
              <a:gd name="connsiteY1-60" fmla="*/ 34143 h 1198618"/>
              <a:gd name="connsiteX2-61" fmla="*/ 4907977 w 6141978"/>
              <a:gd name="connsiteY2-62" fmla="*/ 999343 h 1198618"/>
              <a:gd name="connsiteX3-63" fmla="*/ 6141978 w 6141978"/>
              <a:gd name="connsiteY3-64" fmla="*/ 1096217 h 1198618"/>
              <a:gd name="connsiteX0-65" fmla="*/ 0 w 6141978"/>
              <a:gd name="connsiteY0-66" fmla="*/ 318869 h 1201318"/>
              <a:gd name="connsiteX1-67" fmla="*/ 2780727 w 6141978"/>
              <a:gd name="connsiteY1-68" fmla="*/ 36843 h 1201318"/>
              <a:gd name="connsiteX2-69" fmla="*/ 4907977 w 6141978"/>
              <a:gd name="connsiteY2-70" fmla="*/ 1002043 h 1201318"/>
              <a:gd name="connsiteX3-71" fmla="*/ 6141978 w 6141978"/>
              <a:gd name="connsiteY3-72" fmla="*/ 1098917 h 1201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141978" h="1201318">
                <a:moveTo>
                  <a:pt x="0" y="318869"/>
                </a:moveTo>
                <a:cubicBezTo>
                  <a:pt x="746733" y="113556"/>
                  <a:pt x="1928355" y="-83894"/>
                  <a:pt x="2780727" y="36843"/>
                </a:cubicBezTo>
                <a:cubicBezTo>
                  <a:pt x="3633099" y="157580"/>
                  <a:pt x="4447602" y="755468"/>
                  <a:pt x="4907977" y="1002043"/>
                </a:cubicBezTo>
                <a:cubicBezTo>
                  <a:pt x="5368352" y="1221118"/>
                  <a:pt x="5836175" y="1268751"/>
                  <a:pt x="6141978" y="1098917"/>
                </a:cubicBezTo>
              </a:path>
            </a:pathLst>
          </a:custGeom>
          <a:ln w="6350" cmpd="sng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072583" y="3865571"/>
            <a:ext cx="1133095" cy="847569"/>
            <a:chOff x="6054436" y="2516682"/>
            <a:chExt cx="849821" cy="635481"/>
          </a:xfrm>
        </p:grpSpPr>
        <p:sp>
          <p:nvSpPr>
            <p:cNvPr id="4" name="Freeform 133"/>
            <p:cNvSpPr/>
            <p:nvPr/>
          </p:nvSpPr>
          <p:spPr bwMode="auto">
            <a:xfrm rot="2700000" flipH="1">
              <a:off x="6116557" y="2900581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" name="Freeform 134"/>
            <p:cNvSpPr/>
            <p:nvPr/>
          </p:nvSpPr>
          <p:spPr bwMode="auto">
            <a:xfrm rot="2700000" flipH="1">
              <a:off x="6176406" y="2915096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" name="Freeform 135"/>
            <p:cNvSpPr/>
            <p:nvPr/>
          </p:nvSpPr>
          <p:spPr bwMode="auto">
            <a:xfrm rot="2700000" flipH="1">
              <a:off x="6216128" y="2926935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1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Freeform 107"/>
            <p:cNvSpPr/>
            <p:nvPr/>
          </p:nvSpPr>
          <p:spPr bwMode="auto">
            <a:xfrm rot="2700000" flipH="1">
              <a:off x="6219230" y="2666090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Freeform 107"/>
            <p:cNvSpPr/>
            <p:nvPr/>
          </p:nvSpPr>
          <p:spPr bwMode="auto">
            <a:xfrm rot="2700000">
              <a:off x="6369742" y="2816602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Freeform 108"/>
            <p:cNvSpPr/>
            <p:nvPr/>
          </p:nvSpPr>
          <p:spPr bwMode="auto">
            <a:xfrm rot="2700000">
              <a:off x="6407803" y="2370881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" name="Oval 113"/>
            <p:cNvSpPr>
              <a:spLocks noChangeArrowheads="1"/>
            </p:cNvSpPr>
            <p:nvPr/>
          </p:nvSpPr>
          <p:spPr bwMode="auto">
            <a:xfrm rot="2700000">
              <a:off x="6568043" y="2592693"/>
              <a:ext cx="117123" cy="1140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" name="Oval 116"/>
            <p:cNvSpPr>
              <a:spLocks noChangeArrowheads="1"/>
            </p:cNvSpPr>
            <p:nvPr/>
          </p:nvSpPr>
          <p:spPr bwMode="auto">
            <a:xfrm rot="2700000">
              <a:off x="6500229" y="2704639"/>
              <a:ext cx="70303" cy="72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" name="Oval 119"/>
            <p:cNvSpPr>
              <a:spLocks noChangeArrowheads="1"/>
            </p:cNvSpPr>
            <p:nvPr/>
          </p:nvSpPr>
          <p:spPr bwMode="auto">
            <a:xfrm rot="2700000">
              <a:off x="6447912" y="2785652"/>
              <a:ext cx="43239" cy="42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" name="Rectangle 27"/>
            <p:cNvSpPr/>
            <p:nvPr/>
          </p:nvSpPr>
          <p:spPr>
            <a:xfrm rot="2700000">
              <a:off x="6301683" y="2909543"/>
              <a:ext cx="71523" cy="4383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5" name="Rounded Rectangle 34"/>
          <p:cNvSpPr/>
          <p:nvPr/>
        </p:nvSpPr>
        <p:spPr>
          <a:xfrm>
            <a:off x="871856" y="3198728"/>
            <a:ext cx="660597" cy="660801"/>
          </a:xfrm>
          <a:prstGeom prst="roundRect">
            <a:avLst>
              <a:gd name="adj" fmla="val 50000"/>
            </a:avLst>
          </a:prstGeom>
          <a:solidFill>
            <a:srgbClr val="4BAF3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2700000" scaled="1"/>
              </a:gradFill>
            </a:endParaRPr>
          </a:p>
        </p:txBody>
      </p:sp>
      <p:sp>
        <p:nvSpPr>
          <p:cNvPr id="17" name="Freeform 50"/>
          <p:cNvSpPr>
            <a:spLocks noEditPoints="1"/>
          </p:cNvSpPr>
          <p:nvPr/>
        </p:nvSpPr>
        <p:spPr bwMode="auto">
          <a:xfrm>
            <a:off x="1086540" y="3378275"/>
            <a:ext cx="231227" cy="291329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ko-KR" altLang="en-US" sz="2400">
              <a:solidFill>
                <a:srgbClr val="000000"/>
              </a:solidFill>
            </a:endParaRPr>
          </a:p>
        </p:txBody>
      </p:sp>
      <p:sp>
        <p:nvSpPr>
          <p:cNvPr id="14" name="Oval 40"/>
          <p:cNvSpPr/>
          <p:nvPr/>
        </p:nvSpPr>
        <p:spPr>
          <a:xfrm>
            <a:off x="9042383" y="2236747"/>
            <a:ext cx="1859984" cy="1860557"/>
          </a:xfrm>
          <a:prstGeom prst="ellipse">
            <a:avLst/>
          </a:prstGeom>
          <a:solidFill>
            <a:srgbClr val="004B7D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2700000" scaled="1"/>
              </a:gradFill>
            </a:endParaRPr>
          </a:p>
        </p:txBody>
      </p:sp>
      <p:sp>
        <p:nvSpPr>
          <p:cNvPr id="20" name="Rounded Rectangle 34"/>
          <p:cNvSpPr/>
          <p:nvPr/>
        </p:nvSpPr>
        <p:spPr>
          <a:xfrm>
            <a:off x="3917733" y="3187947"/>
            <a:ext cx="660597" cy="660801"/>
          </a:xfrm>
          <a:prstGeom prst="roundRect">
            <a:avLst>
              <a:gd name="adj" fmla="val 50000"/>
            </a:avLst>
          </a:prstGeom>
          <a:solidFill>
            <a:srgbClr val="004B7D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2700000" scaled="1"/>
              </a:gradFill>
            </a:endParaRPr>
          </a:p>
        </p:txBody>
      </p:sp>
      <p:sp>
        <p:nvSpPr>
          <p:cNvPr id="22" name="Freeform 48"/>
          <p:cNvSpPr>
            <a:spLocks noEditPoints="1"/>
          </p:cNvSpPr>
          <p:nvPr/>
        </p:nvSpPr>
        <p:spPr bwMode="auto">
          <a:xfrm>
            <a:off x="4141115" y="3378275"/>
            <a:ext cx="213832" cy="312976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ko-KR" altLang="en-US" sz="2400">
              <a:solidFill>
                <a:srgbClr val="000000"/>
              </a:solidFill>
            </a:endParaRPr>
          </a:p>
        </p:txBody>
      </p:sp>
      <p:sp>
        <p:nvSpPr>
          <p:cNvPr id="24" name="Rounded Rectangle 34"/>
          <p:cNvSpPr/>
          <p:nvPr/>
        </p:nvSpPr>
        <p:spPr>
          <a:xfrm>
            <a:off x="6217390" y="4323318"/>
            <a:ext cx="660597" cy="660801"/>
          </a:xfrm>
          <a:prstGeom prst="roundRect">
            <a:avLst>
              <a:gd name="adj" fmla="val 50000"/>
            </a:avLst>
          </a:prstGeom>
          <a:solidFill>
            <a:srgbClr val="4BAF3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2700000" scaled="1"/>
              </a:gradFill>
            </a:endParaRPr>
          </a:p>
        </p:txBody>
      </p:sp>
      <p:grpSp>
        <p:nvGrpSpPr>
          <p:cNvPr id="26" name="Group 30"/>
          <p:cNvGrpSpPr/>
          <p:nvPr/>
        </p:nvGrpSpPr>
        <p:grpSpPr>
          <a:xfrm>
            <a:off x="6407949" y="4540303"/>
            <a:ext cx="280272" cy="245881"/>
            <a:chOff x="3175" y="-1587"/>
            <a:chExt cx="490538" cy="430212"/>
          </a:xfrm>
          <a:solidFill>
            <a:schemeClr val="bg2"/>
          </a:solidFill>
        </p:grpSpPr>
        <p:sp>
          <p:nvSpPr>
            <p:cNvPr id="27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solidFill>
                  <a:srgbClr val="000000"/>
                </a:solidFill>
              </a:endParaRPr>
            </a:p>
          </p:txBody>
        </p:sp>
        <p:sp>
          <p:nvSpPr>
            <p:cNvPr id="28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solidFill>
                  <a:srgbClr val="000000"/>
                </a:solidFill>
              </a:endParaRPr>
            </a:p>
          </p:txBody>
        </p:sp>
      </p:grpSp>
      <p:sp>
        <p:nvSpPr>
          <p:cNvPr id="29" name="TextBox 98"/>
          <p:cNvSpPr txBox="1"/>
          <p:nvPr/>
        </p:nvSpPr>
        <p:spPr>
          <a:xfrm>
            <a:off x="9367081" y="2426583"/>
            <a:ext cx="121058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中文图书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一站式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-181526" y="3905507"/>
            <a:ext cx="2940275" cy="1437847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4B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深入的检索</a:t>
            </a:r>
            <a:endParaRPr lang="en-US" altLang="zh-CN" sz="2800" b="1" dirty="0">
              <a:solidFill>
                <a:srgbClr val="004B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000" b="1" dirty="0">
              <a:solidFill>
                <a:srgbClr val="4C4B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4C4B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目录级的图书检索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2563151" y="1892647"/>
            <a:ext cx="3583591" cy="106787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关联的检索</a:t>
            </a:r>
            <a:endParaRPr lang="en-US" altLang="zh-CN" sz="2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000" b="1" dirty="0">
              <a:solidFill>
                <a:srgbClr val="4C4B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4C4B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相关的知识、相关的人物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4211586" y="5126552"/>
            <a:ext cx="4672089" cy="936226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4B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立体的检索</a:t>
            </a:r>
            <a:endParaRPr lang="en-US" altLang="zh-CN" sz="2800" b="1" dirty="0">
              <a:solidFill>
                <a:srgbClr val="004B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000" b="1" dirty="0">
              <a:solidFill>
                <a:srgbClr val="4C4B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4C4B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纸、电一站式检索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78187" y="505029"/>
            <a:ext cx="6062415" cy="533498"/>
            <a:chOff x="378187" y="235223"/>
            <a:chExt cx="7786993" cy="685262"/>
          </a:xfrm>
        </p:grpSpPr>
        <p:sp>
          <p:nvSpPr>
            <p:cNvPr id="37" name="TextBox 23"/>
            <p:cNvSpPr txBox="1"/>
            <p:nvPr/>
          </p:nvSpPr>
          <p:spPr>
            <a:xfrm>
              <a:off x="2768969" y="235223"/>
              <a:ext cx="5159838" cy="672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rtlCol="0" anchor="ctr" anchorCtr="0" compatLnSpc="1">
              <a:spAutoFit/>
            </a:bodyPr>
            <a:lstStyle>
              <a:lvl1pPr>
                <a:defRPr sz="2800" b="1">
                  <a:solidFill>
                    <a:schemeClr val="accent1"/>
                  </a:solidFill>
                  <a:latin typeface="+mn-ea"/>
                  <a:ea typeface="+mn-ea"/>
                </a:defRPr>
              </a:lvl1pPr>
              <a:lvl2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3pPr>
              <a:lvl4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4pPr>
              <a:lvl5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800" dirty="0">
                  <a:solidFill>
                    <a:srgbClr val="004B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图书的一站式检索服务</a:t>
              </a: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378187" y="314393"/>
              <a:ext cx="2228557" cy="549829"/>
              <a:chOff x="157476" y="152440"/>
              <a:chExt cx="2474408" cy="847436"/>
            </a:xfrm>
          </p:grpSpPr>
          <p:sp>
            <p:nvSpPr>
              <p:cNvPr id="43" name="Freeform 24"/>
              <p:cNvSpPr/>
              <p:nvPr/>
            </p:nvSpPr>
            <p:spPr>
              <a:xfrm>
                <a:off x="1332597" y="152440"/>
                <a:ext cx="1299287" cy="847436"/>
              </a:xfrm>
              <a:custGeom>
                <a:avLst/>
                <a:gdLst/>
                <a:ahLst/>
                <a:cxnLst>
                  <a:cxn ang="0">
                    <a:pos x="448270" y="0"/>
                  </a:cxn>
                  <a:cxn ang="0">
                    <a:pos x="2349604" y="0"/>
                  </a:cxn>
                  <a:cxn ang="0">
                    <a:pos x="2374000" y="55145"/>
                  </a:cxn>
                  <a:cxn ang="0">
                    <a:pos x="1989769" y="1497335"/>
                  </a:cxn>
                  <a:cxn ang="0">
                    <a:pos x="1934879" y="1553246"/>
                  </a:cxn>
                  <a:cxn ang="0">
                    <a:pos x="33544" y="1553246"/>
                  </a:cxn>
                  <a:cxn ang="0">
                    <a:pos x="8386" y="1497335"/>
                  </a:cxn>
                  <a:cxn ang="0">
                    <a:pos x="393380" y="55145"/>
                  </a:cxn>
                  <a:cxn ang="0">
                    <a:pos x="448270" y="0"/>
                  </a:cxn>
                </a:cxnLst>
                <a:rect l="0" t="0" r="0" b="0"/>
                <a:pathLst>
                  <a:path w="3125" h="2028">
                    <a:moveTo>
                      <a:pt x="588" y="0"/>
                    </a:moveTo>
                    <a:lnTo>
                      <a:pt x="3082" y="0"/>
                    </a:lnTo>
                    <a:cubicBezTo>
                      <a:pt x="3110" y="0"/>
                      <a:pt x="3125" y="32"/>
                      <a:pt x="3114" y="72"/>
                    </a:cubicBezTo>
                    <a:lnTo>
                      <a:pt x="2610" y="1955"/>
                    </a:lnTo>
                    <a:cubicBezTo>
                      <a:pt x="2599" y="1995"/>
                      <a:pt x="2567" y="2028"/>
                      <a:pt x="2538" y="2028"/>
                    </a:cubicBezTo>
                    <a:lnTo>
                      <a:pt x="44" y="2028"/>
                    </a:lnTo>
                    <a:cubicBezTo>
                      <a:pt x="15" y="2028"/>
                      <a:pt x="0" y="1995"/>
                      <a:pt x="11" y="1955"/>
                    </a:cubicBezTo>
                    <a:lnTo>
                      <a:pt x="516" y="72"/>
                    </a:lnTo>
                    <a:cubicBezTo>
                      <a:pt x="527" y="32"/>
                      <a:pt x="559" y="0"/>
                      <a:pt x="588" y="0"/>
                    </a:cubicBezTo>
                    <a:close/>
                  </a:path>
                </a:pathLst>
              </a:custGeom>
              <a:solidFill>
                <a:srgbClr val="4BAF3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400"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22"/>
              <p:cNvSpPr/>
              <p:nvPr/>
            </p:nvSpPr>
            <p:spPr>
              <a:xfrm>
                <a:off x="157476" y="152440"/>
                <a:ext cx="1298421" cy="846571"/>
              </a:xfrm>
              <a:custGeom>
                <a:avLst/>
                <a:gdLst/>
                <a:ahLst/>
                <a:cxnLst>
                  <a:cxn ang="0">
                    <a:pos x="448114" y="0"/>
                  </a:cxn>
                  <a:cxn ang="0">
                    <a:pos x="2346501" y="0"/>
                  </a:cxn>
                  <a:cxn ang="0">
                    <a:pos x="2372412" y="56677"/>
                  </a:cxn>
                  <a:cxn ang="0">
                    <a:pos x="1988314" y="1496569"/>
                  </a:cxn>
                  <a:cxn ang="0">
                    <a:pos x="1932681" y="1553246"/>
                  </a:cxn>
                  <a:cxn ang="0">
                    <a:pos x="33532" y="1553246"/>
                  </a:cxn>
                  <a:cxn ang="0">
                    <a:pos x="8383" y="1496569"/>
                  </a:cxn>
                  <a:cxn ang="0">
                    <a:pos x="392481" y="56677"/>
                  </a:cxn>
                  <a:cxn ang="0">
                    <a:pos x="448114" y="0"/>
                  </a:cxn>
                </a:cxnLst>
                <a:rect l="0" t="0" r="0" b="0"/>
                <a:pathLst>
                  <a:path w="3124" h="2028">
                    <a:moveTo>
                      <a:pt x="588" y="0"/>
                    </a:moveTo>
                    <a:lnTo>
                      <a:pt x="3079" y="0"/>
                    </a:lnTo>
                    <a:cubicBezTo>
                      <a:pt x="3109" y="0"/>
                      <a:pt x="3124" y="33"/>
                      <a:pt x="3113" y="74"/>
                    </a:cubicBezTo>
                    <a:lnTo>
                      <a:pt x="2609" y="1954"/>
                    </a:lnTo>
                    <a:cubicBezTo>
                      <a:pt x="2598" y="1994"/>
                      <a:pt x="2565" y="2028"/>
                      <a:pt x="2536" y="2028"/>
                    </a:cubicBezTo>
                    <a:lnTo>
                      <a:pt x="44" y="2028"/>
                    </a:lnTo>
                    <a:cubicBezTo>
                      <a:pt x="15" y="2028"/>
                      <a:pt x="0" y="1994"/>
                      <a:pt x="11" y="1954"/>
                    </a:cubicBezTo>
                    <a:lnTo>
                      <a:pt x="515" y="74"/>
                    </a:lnTo>
                    <a:cubicBezTo>
                      <a:pt x="526" y="33"/>
                      <a:pt x="559" y="0"/>
                      <a:pt x="588" y="0"/>
                    </a:cubicBezTo>
                    <a:close/>
                  </a:path>
                </a:pathLst>
              </a:custGeom>
              <a:solidFill>
                <a:srgbClr val="004B7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40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9" name="Freeform 29"/>
            <p:cNvSpPr/>
            <p:nvPr/>
          </p:nvSpPr>
          <p:spPr>
            <a:xfrm>
              <a:off x="1857360" y="485318"/>
              <a:ext cx="333522" cy="253732"/>
            </a:xfrm>
            <a:custGeom>
              <a:avLst/>
              <a:gdLst/>
              <a:ahLst/>
              <a:cxnLst>
                <a:cxn ang="0">
                  <a:pos x="663631" y="247672"/>
                </a:cxn>
                <a:cxn ang="0">
                  <a:pos x="593534" y="318216"/>
                </a:cxn>
                <a:cxn ang="0">
                  <a:pos x="406103" y="506078"/>
                </a:cxn>
                <a:cxn ang="0">
                  <a:pos x="266671" y="506078"/>
                </a:cxn>
                <a:cxn ang="0">
                  <a:pos x="473913" y="297513"/>
                </a:cxn>
                <a:cxn ang="0">
                  <a:pos x="0" y="297513"/>
                </a:cxn>
                <a:cxn ang="0">
                  <a:pos x="0" y="197830"/>
                </a:cxn>
                <a:cxn ang="0">
                  <a:pos x="473913" y="197830"/>
                </a:cxn>
                <a:cxn ang="0">
                  <a:pos x="278100" y="0"/>
                </a:cxn>
                <a:cxn ang="0">
                  <a:pos x="417531" y="0"/>
                </a:cxn>
                <a:cxn ang="0">
                  <a:pos x="593534" y="177127"/>
                </a:cxn>
                <a:cxn ang="0">
                  <a:pos x="663631" y="247672"/>
                </a:cxn>
              </a:cxnLst>
              <a:rect l="0" t="0" r="0" b="0"/>
              <a:pathLst>
                <a:path w="871" h="660">
                  <a:moveTo>
                    <a:pt x="871" y="323"/>
                  </a:moveTo>
                  <a:lnTo>
                    <a:pt x="779" y="415"/>
                  </a:lnTo>
                  <a:lnTo>
                    <a:pt x="533" y="660"/>
                  </a:lnTo>
                  <a:lnTo>
                    <a:pt x="350" y="660"/>
                  </a:lnTo>
                  <a:lnTo>
                    <a:pt x="622" y="388"/>
                  </a:lnTo>
                  <a:lnTo>
                    <a:pt x="0" y="388"/>
                  </a:lnTo>
                  <a:lnTo>
                    <a:pt x="0" y="258"/>
                  </a:lnTo>
                  <a:lnTo>
                    <a:pt x="622" y="258"/>
                  </a:lnTo>
                  <a:lnTo>
                    <a:pt x="365" y="0"/>
                  </a:lnTo>
                  <a:lnTo>
                    <a:pt x="548" y="0"/>
                  </a:lnTo>
                  <a:lnTo>
                    <a:pt x="779" y="231"/>
                  </a:lnTo>
                  <a:lnTo>
                    <a:pt x="871" y="3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40" name="TextBox 23"/>
            <p:cNvSpPr txBox="1"/>
            <p:nvPr/>
          </p:nvSpPr>
          <p:spPr>
            <a:xfrm>
              <a:off x="526519" y="412758"/>
              <a:ext cx="1127219" cy="395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rtlCol="0" anchor="ctr" anchorCtr="0" compatLnSpc="1">
              <a:spAutoFit/>
            </a:bodyPr>
            <a:lstStyle>
              <a:lvl1pPr>
                <a:defRPr sz="2800" b="1">
                  <a:solidFill>
                    <a:schemeClr val="accent1"/>
                  </a:solidFill>
                  <a:latin typeface="+mn-ea"/>
                  <a:ea typeface="+mn-ea"/>
                </a:defRPr>
              </a:lvl1pPr>
              <a:lvl2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3pPr>
              <a:lvl4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4pPr>
              <a:lvl5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9pPr>
            </a:lstStyle>
            <a:p>
              <a:pPr defTabSz="913765">
                <a:defRPr/>
              </a:pPr>
              <a:r>
                <a:rPr lang="zh-CN" altLang="en-US" sz="14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读秀</a:t>
              </a:r>
            </a:p>
          </p:txBody>
        </p:sp>
        <p:sp>
          <p:nvSpPr>
            <p:cNvPr id="41" name="Freeform 28"/>
            <p:cNvSpPr/>
            <p:nvPr/>
          </p:nvSpPr>
          <p:spPr>
            <a:xfrm>
              <a:off x="7616940" y="684247"/>
              <a:ext cx="309650" cy="236238"/>
            </a:xfrm>
            <a:custGeom>
              <a:avLst/>
              <a:gdLst/>
              <a:ahLst/>
              <a:cxnLst>
                <a:cxn ang="0">
                  <a:pos x="523584" y="195509"/>
                </a:cxn>
                <a:cxn ang="0">
                  <a:pos x="468711" y="250712"/>
                </a:cxn>
                <a:cxn ang="0">
                  <a:pos x="320857" y="399452"/>
                </a:cxn>
                <a:cxn ang="0">
                  <a:pos x="210348" y="399452"/>
                </a:cxn>
                <a:cxn ang="0">
                  <a:pos x="374206" y="234611"/>
                </a:cxn>
                <a:cxn ang="0">
                  <a:pos x="0" y="234611"/>
                </a:cxn>
                <a:cxn ang="0">
                  <a:pos x="0" y="156407"/>
                </a:cxn>
                <a:cxn ang="0">
                  <a:pos x="374206" y="156407"/>
                </a:cxn>
                <a:cxn ang="0">
                  <a:pos x="218732" y="0"/>
                </a:cxn>
                <a:cxn ang="0">
                  <a:pos x="329241" y="0"/>
                </a:cxn>
                <a:cxn ang="0">
                  <a:pos x="468711" y="140307"/>
                </a:cxn>
                <a:cxn ang="0">
                  <a:pos x="523584" y="195509"/>
                </a:cxn>
              </a:cxnLst>
              <a:rect l="0" t="0" r="0" b="0"/>
              <a:pathLst>
                <a:path w="687" h="521">
                  <a:moveTo>
                    <a:pt x="687" y="255"/>
                  </a:moveTo>
                  <a:lnTo>
                    <a:pt x="615" y="327"/>
                  </a:lnTo>
                  <a:lnTo>
                    <a:pt x="421" y="521"/>
                  </a:lnTo>
                  <a:lnTo>
                    <a:pt x="276" y="521"/>
                  </a:lnTo>
                  <a:lnTo>
                    <a:pt x="491" y="306"/>
                  </a:lnTo>
                  <a:lnTo>
                    <a:pt x="0" y="306"/>
                  </a:lnTo>
                  <a:lnTo>
                    <a:pt x="0" y="204"/>
                  </a:lnTo>
                  <a:lnTo>
                    <a:pt x="491" y="204"/>
                  </a:lnTo>
                  <a:lnTo>
                    <a:pt x="287" y="0"/>
                  </a:lnTo>
                  <a:lnTo>
                    <a:pt x="432" y="0"/>
                  </a:lnTo>
                  <a:lnTo>
                    <a:pt x="615" y="183"/>
                  </a:lnTo>
                  <a:lnTo>
                    <a:pt x="687" y="255"/>
                  </a:lnTo>
                  <a:close/>
                </a:path>
              </a:pathLst>
            </a:custGeom>
            <a:solidFill>
              <a:srgbClr val="4BAF32"/>
            </a:solidFill>
            <a:ln w="9525">
              <a:noFill/>
            </a:ln>
          </p:spPr>
          <p:txBody>
            <a:bodyPr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42" name="Freeform 29"/>
            <p:cNvSpPr/>
            <p:nvPr/>
          </p:nvSpPr>
          <p:spPr>
            <a:xfrm>
              <a:off x="7771765" y="259868"/>
              <a:ext cx="393415" cy="299297"/>
            </a:xfrm>
            <a:custGeom>
              <a:avLst/>
              <a:gdLst/>
              <a:ahLst/>
              <a:cxnLst>
                <a:cxn ang="0">
                  <a:pos x="663631" y="247672"/>
                </a:cxn>
                <a:cxn ang="0">
                  <a:pos x="593534" y="318216"/>
                </a:cxn>
                <a:cxn ang="0">
                  <a:pos x="406103" y="506078"/>
                </a:cxn>
                <a:cxn ang="0">
                  <a:pos x="266671" y="506078"/>
                </a:cxn>
                <a:cxn ang="0">
                  <a:pos x="473913" y="297513"/>
                </a:cxn>
                <a:cxn ang="0">
                  <a:pos x="0" y="297513"/>
                </a:cxn>
                <a:cxn ang="0">
                  <a:pos x="0" y="197830"/>
                </a:cxn>
                <a:cxn ang="0">
                  <a:pos x="473913" y="197830"/>
                </a:cxn>
                <a:cxn ang="0">
                  <a:pos x="278100" y="0"/>
                </a:cxn>
                <a:cxn ang="0">
                  <a:pos x="417531" y="0"/>
                </a:cxn>
                <a:cxn ang="0">
                  <a:pos x="593534" y="177127"/>
                </a:cxn>
                <a:cxn ang="0">
                  <a:pos x="663631" y="247672"/>
                </a:cxn>
              </a:cxnLst>
              <a:rect l="0" t="0" r="0" b="0"/>
              <a:pathLst>
                <a:path w="871" h="660">
                  <a:moveTo>
                    <a:pt x="871" y="323"/>
                  </a:moveTo>
                  <a:lnTo>
                    <a:pt x="779" y="415"/>
                  </a:lnTo>
                  <a:lnTo>
                    <a:pt x="533" y="660"/>
                  </a:lnTo>
                  <a:lnTo>
                    <a:pt x="350" y="660"/>
                  </a:lnTo>
                  <a:lnTo>
                    <a:pt x="622" y="388"/>
                  </a:lnTo>
                  <a:lnTo>
                    <a:pt x="0" y="388"/>
                  </a:lnTo>
                  <a:lnTo>
                    <a:pt x="0" y="258"/>
                  </a:lnTo>
                  <a:lnTo>
                    <a:pt x="622" y="258"/>
                  </a:lnTo>
                  <a:lnTo>
                    <a:pt x="365" y="0"/>
                  </a:lnTo>
                  <a:lnTo>
                    <a:pt x="548" y="0"/>
                  </a:lnTo>
                  <a:lnTo>
                    <a:pt x="779" y="231"/>
                  </a:lnTo>
                  <a:lnTo>
                    <a:pt x="871" y="323"/>
                  </a:lnTo>
                  <a:close/>
                </a:path>
              </a:pathLst>
            </a:custGeom>
            <a:solidFill>
              <a:srgbClr val="1B4C98"/>
            </a:solidFill>
            <a:ln w="9525">
              <a:noFill/>
            </a:ln>
          </p:spPr>
          <p:txBody>
            <a:bodyPr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2" nodeType="with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3" nodeType="with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4" nodeType="with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5" nodeType="with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6" nodeType="with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7" nodeType="with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9" nodeType="with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11" nodeType="withEffect"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13" nodeType="withEffect"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1" animBg="1"/>
      <p:bldP spid="17" grpId="2" animBg="1"/>
      <p:bldP spid="14" grpId="3" animBg="1"/>
      <p:bldP spid="20" grpId="4" animBg="1"/>
      <p:bldP spid="22" grpId="5" animBg="1"/>
      <p:bldP spid="24" grpId="6" animBg="1"/>
      <p:bldP spid="29" grpId="7"/>
      <p:bldP spid="31" grpId="9"/>
      <p:bldP spid="33" grpId="11"/>
      <p:bldP spid="35" grpId="1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3"/>
          <p:cNvSpPr txBox="1"/>
          <p:nvPr/>
        </p:nvSpPr>
        <p:spPr>
          <a:xfrm>
            <a:off x="3854667" y="2934476"/>
            <a:ext cx="7134730" cy="700405"/>
          </a:xfrm>
          <a:prstGeom prst="rect">
            <a:avLst/>
          </a:prstGeom>
        </p:spPr>
        <p:txBody>
          <a:bodyPr wrap="square" lIns="45719" rIns="45719" anchor="ctr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5000">
                <a:solidFill>
                  <a:srgbClr val="335DA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sz="4400" b="1" dirty="0">
                <a:solidFill>
                  <a:srgbClr val="4BAF3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图书的一站式获取服务</a:t>
            </a:r>
            <a:endParaRPr lang="en-US" altLang="zh-CN" sz="4400" b="1" dirty="0">
              <a:solidFill>
                <a:srgbClr val="4BAF3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45233" y="2702315"/>
            <a:ext cx="1164728" cy="1164728"/>
          </a:xfrm>
          <a:prstGeom prst="rect">
            <a:avLst/>
          </a:prstGeom>
          <a:noFill/>
          <a:ln w="127000" cmpd="thickThin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>
                <a:solidFill>
                  <a:srgbClr val="4BAF32"/>
                </a:solidFill>
              </a:rPr>
              <a:t>2</a:t>
            </a:r>
            <a:endParaRPr lang="zh-CN" altLang="en-US" sz="6600" b="1" dirty="0">
              <a:solidFill>
                <a:srgbClr val="4BAF3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70" y="955040"/>
            <a:ext cx="11782800" cy="5685669"/>
          </a:xfrm>
          <a:prstGeom prst="rect">
            <a:avLst/>
          </a:prstGeom>
        </p:spPr>
      </p:pic>
      <p:sp>
        <p:nvSpPr>
          <p:cNvPr id="4" name="PA-圆角矩形 11"/>
          <p:cNvSpPr/>
          <p:nvPr>
            <p:custDataLst>
              <p:tags r:id="rId1"/>
            </p:custDataLst>
          </p:nvPr>
        </p:nvSpPr>
        <p:spPr>
          <a:xfrm rot="10800000">
            <a:off x="2265528" y="5540988"/>
            <a:ext cx="847276" cy="4377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 rot="2793791">
            <a:off x="2858310" y="6073989"/>
            <a:ext cx="28194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2575" y="6165386"/>
            <a:ext cx="1866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点击包库全文阅读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4787" y="147538"/>
            <a:ext cx="2680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馆藏电子全文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77" y="749300"/>
            <a:ext cx="11803747" cy="58944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6876" y="0"/>
            <a:ext cx="191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在线阅读</a:t>
            </a:r>
            <a:endParaRPr lang="zh-CN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55" y="1026160"/>
            <a:ext cx="9260757" cy="58320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847656" y="3486150"/>
            <a:ext cx="655794" cy="2571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04787" y="147538"/>
            <a:ext cx="2680969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馆藏纸本图书</a:t>
            </a:r>
          </a:p>
        </p:txBody>
      </p:sp>
      <p:sp>
        <p:nvSpPr>
          <p:cNvPr id="6" name="右箭头 5"/>
          <p:cNvSpPr/>
          <p:nvPr/>
        </p:nvSpPr>
        <p:spPr>
          <a:xfrm rot="2793791">
            <a:off x="3290110" y="3838546"/>
            <a:ext cx="28194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62475" y="3904543"/>
            <a:ext cx="1536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点击馆藏纸本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00" y="1282700"/>
            <a:ext cx="11364652" cy="5034841"/>
          </a:xfrm>
          <a:prstGeom prst="rect">
            <a:avLst/>
          </a:prstGeom>
        </p:spPr>
      </p:pic>
      <p:sp>
        <p:nvSpPr>
          <p:cNvPr id="8" name="上箭头 7"/>
          <p:cNvSpPr/>
          <p:nvPr/>
        </p:nvSpPr>
        <p:spPr>
          <a:xfrm rot="3120596">
            <a:off x="7115360" y="2247183"/>
            <a:ext cx="82830" cy="325636"/>
          </a:xfrm>
          <a:prstGeom prst="upArrow">
            <a:avLst>
              <a:gd name="adj1" fmla="val 25000"/>
              <a:gd name="adj2" fmla="val 7656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5405282" y="2553793"/>
            <a:ext cx="1833902" cy="10657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301672" y="1873277"/>
            <a:ext cx="1734277" cy="66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根据图书所在地获取图书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4787" y="261838"/>
            <a:ext cx="2680969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图书馆藏地址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255" y="1884045"/>
            <a:ext cx="9744075" cy="30099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7199" y="142992"/>
            <a:ext cx="3226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图书馆文献传递</a:t>
            </a:r>
          </a:p>
        </p:txBody>
      </p:sp>
      <p:sp>
        <p:nvSpPr>
          <p:cNvPr id="10" name="PA-圆角矩形 11"/>
          <p:cNvSpPr/>
          <p:nvPr>
            <p:custDataLst>
              <p:tags r:id="rId1"/>
            </p:custDataLst>
          </p:nvPr>
        </p:nvSpPr>
        <p:spPr>
          <a:xfrm rot="10800000">
            <a:off x="1562099" y="1796083"/>
            <a:ext cx="1244598" cy="20089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1" name="PA-圆角矩形 11"/>
          <p:cNvSpPr/>
          <p:nvPr>
            <p:custDataLst>
              <p:tags r:id="rId2"/>
            </p:custDataLst>
          </p:nvPr>
        </p:nvSpPr>
        <p:spPr>
          <a:xfrm rot="10800000">
            <a:off x="2870200" y="2006600"/>
            <a:ext cx="1038860" cy="2451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3767899" y="2083436"/>
            <a:ext cx="28194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14027" y="1975490"/>
            <a:ext cx="1887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</a:t>
            </a:r>
            <a:endParaRPr lang="en-US" altLang="zh-CN" sz="1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点击图片、名称跳转详情页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6655" y="727710"/>
            <a:ext cx="9305290" cy="5897880"/>
          </a:xfrm>
          <a:prstGeom prst="rect">
            <a:avLst/>
          </a:prstGeom>
        </p:spPr>
      </p:pic>
      <p:sp>
        <p:nvSpPr>
          <p:cNvPr id="19" name="PA-圆角矩形 11"/>
          <p:cNvSpPr/>
          <p:nvPr>
            <p:custDataLst>
              <p:tags r:id="rId3"/>
            </p:custDataLst>
          </p:nvPr>
        </p:nvSpPr>
        <p:spPr>
          <a:xfrm rot="10800000">
            <a:off x="1378423" y="4548403"/>
            <a:ext cx="764276" cy="2133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2239550" y="4632369"/>
            <a:ext cx="28194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534190" y="4493134"/>
            <a:ext cx="2130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第二步：</a:t>
            </a:r>
            <a:endParaRPr lang="en-US" altLang="zh-CN" sz="1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点击试读，可以进行线上浏览，判断是否符合自己预期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/>
      <p:bldP spid="19" grpId="0" bldLvl="0" animBg="1"/>
      <p:bldP spid="20" grpId="0" bldLvl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49"/>
          <p:cNvSpPr txBox="1"/>
          <p:nvPr/>
        </p:nvSpPr>
        <p:spPr>
          <a:xfrm>
            <a:off x="4873508" y="239678"/>
            <a:ext cx="2087785" cy="913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zh-CN" altLang="en-US" sz="5335" dirty="0">
                <a:solidFill>
                  <a:srgbClr val="004B7D"/>
                </a:solidFill>
              </a:rPr>
              <a:t>目录</a:t>
            </a:r>
          </a:p>
        </p:txBody>
      </p:sp>
      <p:sp>
        <p:nvSpPr>
          <p:cNvPr id="28" name="TextBox 54"/>
          <p:cNvSpPr txBox="1"/>
          <p:nvPr/>
        </p:nvSpPr>
        <p:spPr>
          <a:xfrm rot="21560070">
            <a:off x="4686259" y="1209496"/>
            <a:ext cx="2462282" cy="433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3200" dirty="0">
                <a:solidFill>
                  <a:srgbClr val="272E38"/>
                </a:solidFill>
              </a:rPr>
              <a:t>CONTENTS</a:t>
            </a:r>
          </a:p>
        </p:txBody>
      </p:sp>
      <p:sp>
        <p:nvSpPr>
          <p:cNvPr id="29" name="矩形 28"/>
          <p:cNvSpPr/>
          <p:nvPr/>
        </p:nvSpPr>
        <p:spPr>
          <a:xfrm>
            <a:off x="5439916" y="2840480"/>
            <a:ext cx="849377" cy="480053"/>
          </a:xfrm>
          <a:prstGeom prst="rect">
            <a:avLst/>
          </a:prstGeom>
          <a:solidFill>
            <a:srgbClr val="12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EBE6C8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439916" y="4397442"/>
            <a:ext cx="849377" cy="480053"/>
          </a:xfrm>
          <a:prstGeom prst="rect">
            <a:avLst/>
          </a:prstGeom>
          <a:solidFill>
            <a:srgbClr val="12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-25000">
              <a:solidFill>
                <a:srgbClr val="EBE6C8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034332" y="2858869"/>
            <a:ext cx="849377" cy="443683"/>
          </a:xfrm>
          <a:prstGeom prst="rect">
            <a:avLst/>
          </a:prstGeom>
          <a:solidFill>
            <a:srgbClr val="12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-25000">
              <a:solidFill>
                <a:srgbClr val="EBE6C8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083528" y="4410621"/>
            <a:ext cx="849377" cy="468754"/>
          </a:xfrm>
          <a:prstGeom prst="rect">
            <a:avLst/>
          </a:prstGeom>
          <a:solidFill>
            <a:srgbClr val="12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-25000">
              <a:solidFill>
                <a:srgbClr val="EBE6C8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85468" y="2828090"/>
            <a:ext cx="58039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5">
                <a:solidFill>
                  <a:srgbClr val="EBE6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665">
              <a:solidFill>
                <a:srgbClr val="EBE6C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5468" y="4397442"/>
            <a:ext cx="58039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5">
                <a:solidFill>
                  <a:srgbClr val="EBE6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665">
              <a:solidFill>
                <a:srgbClr val="EBE6C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79884" y="2822499"/>
            <a:ext cx="58039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5">
                <a:solidFill>
                  <a:srgbClr val="EBE6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665">
              <a:solidFill>
                <a:srgbClr val="EBE6C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218021" y="4399835"/>
            <a:ext cx="58039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5" dirty="0">
                <a:solidFill>
                  <a:srgbClr val="EBE6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665" dirty="0">
              <a:solidFill>
                <a:srgbClr val="EBE6C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9255" y="285886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272E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平台介绍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27739" y="43985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272E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核心功能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104103" y="28680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272E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平台使用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104103" y="441231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272E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服务机制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5" y="2393213"/>
            <a:ext cx="3791777" cy="134913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78665" y="4292083"/>
            <a:ext cx="41344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中文图书一站式解决方案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84355" y="0"/>
            <a:ext cx="3096345" cy="831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006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012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18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2024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0030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8036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6042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4048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在线试读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9009796" y="3075365"/>
            <a:ext cx="2160240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006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012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18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2024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0030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8036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6042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4048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9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前言页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9028460" y="757493"/>
            <a:ext cx="2160240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006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012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18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2024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0030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8036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6042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4048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9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书名页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990" y="0"/>
            <a:ext cx="5314950" cy="70389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882" y="99786"/>
            <a:ext cx="4890195" cy="6889829"/>
          </a:xfrm>
          <a:prstGeom prst="rect">
            <a:avLst/>
          </a:prstGeom>
        </p:spPr>
      </p:pic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9055100" y="4493165"/>
            <a:ext cx="2160240" cy="631633"/>
          </a:xfrm>
          <a:prstGeom prst="wedgeRectCallout">
            <a:avLst>
              <a:gd name="adj1" fmla="val -49792"/>
              <a:gd name="adj2" fmla="val -2746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006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012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18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2024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0030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8036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6042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4048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9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完整目录页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9055100" y="5799074"/>
            <a:ext cx="2160240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006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012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18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2024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0030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8036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6042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4048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9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部分正文页</a:t>
            </a: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9028460" y="1859476"/>
            <a:ext cx="2160240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006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012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18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2024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0030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8036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6042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4048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9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版权页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65" y="266699"/>
            <a:ext cx="4671312" cy="67595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8882" y="266700"/>
            <a:ext cx="4974132" cy="678270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6345" y="131989"/>
            <a:ext cx="4905375" cy="67260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8" grpId="0" bldLvl="0" animBg="1"/>
      <p:bldP spid="22" grpId="0" bldLvl="0" animBg="1"/>
      <p:bldP spid="14" grpId="0" bldLvl="0" animBg="1"/>
      <p:bldP spid="2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245" y="825500"/>
            <a:ext cx="9496425" cy="6129655"/>
          </a:xfrm>
          <a:prstGeom prst="rect">
            <a:avLst/>
          </a:prstGeom>
        </p:spPr>
      </p:pic>
      <p:sp>
        <p:nvSpPr>
          <p:cNvPr id="3" name="PA-圆角矩形 11"/>
          <p:cNvSpPr/>
          <p:nvPr>
            <p:custDataLst>
              <p:tags r:id="rId1"/>
            </p:custDataLst>
          </p:nvPr>
        </p:nvSpPr>
        <p:spPr>
          <a:xfrm rot="10800000">
            <a:off x="4533899" y="3682997"/>
            <a:ext cx="1244601" cy="4591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5970314" y="3868035"/>
            <a:ext cx="28194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14154" y="3779600"/>
            <a:ext cx="17233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</a:t>
            </a:r>
            <a:endParaRPr lang="en-US" altLang="zh-CN" sz="1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点击图书馆文献传递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7199" y="142992"/>
            <a:ext cx="3226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图书馆文献传递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" y="1118235"/>
            <a:ext cx="4758374" cy="5216400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5486400" y="1828800"/>
            <a:ext cx="528747" cy="323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7199" y="142992"/>
            <a:ext cx="3226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图书馆文献传递</a:t>
            </a:r>
          </a:p>
        </p:txBody>
      </p:sp>
      <p:sp>
        <p:nvSpPr>
          <p:cNvPr id="8" name="右箭头 7"/>
          <p:cNvSpPr/>
          <p:nvPr/>
        </p:nvSpPr>
        <p:spPr>
          <a:xfrm rot="5400000">
            <a:off x="7994562" y="3349301"/>
            <a:ext cx="543565" cy="347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355" y="142875"/>
            <a:ext cx="5960463" cy="3024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3897630"/>
            <a:ext cx="6613200" cy="23383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276600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006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012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18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2024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0030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8036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6042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4048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在线阅读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150" y="0"/>
            <a:ext cx="7306310" cy="6692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909214" y="2230589"/>
            <a:ext cx="718464" cy="71996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5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909214" y="3479570"/>
            <a:ext cx="718464" cy="71996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4BAF3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5" kern="0" dirty="0">
                <a:solidFill>
                  <a:srgbClr val="4BAF3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4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2909214" y="4728553"/>
            <a:ext cx="718464" cy="71996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5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" name="MH_Text_1"/>
          <p:cNvSpPr/>
          <p:nvPr>
            <p:custDataLst>
              <p:tags r:id="rId4"/>
            </p:custDataLst>
          </p:nvPr>
        </p:nvSpPr>
        <p:spPr>
          <a:xfrm>
            <a:off x="3867653" y="2344508"/>
            <a:ext cx="2960425" cy="49212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馆藏电子书</a:t>
            </a:r>
          </a:p>
        </p:txBody>
      </p:sp>
      <p:sp>
        <p:nvSpPr>
          <p:cNvPr id="6" name="MH_Text_2"/>
          <p:cNvSpPr/>
          <p:nvPr>
            <p:custDataLst>
              <p:tags r:id="rId5"/>
            </p:custDataLst>
          </p:nvPr>
        </p:nvSpPr>
        <p:spPr>
          <a:xfrm>
            <a:off x="3867653" y="3593331"/>
            <a:ext cx="2705921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rgbClr val="4BAF3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馆藏纸本图书</a:t>
            </a:r>
          </a:p>
        </p:txBody>
      </p:sp>
      <p:sp>
        <p:nvSpPr>
          <p:cNvPr id="7" name="MH_Text_3"/>
          <p:cNvSpPr/>
          <p:nvPr>
            <p:custDataLst>
              <p:tags r:id="rId6"/>
            </p:custDataLst>
          </p:nvPr>
        </p:nvSpPr>
        <p:spPr>
          <a:xfrm>
            <a:off x="3867653" y="4842313"/>
            <a:ext cx="2960425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图书馆文献传递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78460" y="506102"/>
            <a:ext cx="6449695" cy="521963"/>
            <a:chOff x="378187" y="236845"/>
            <a:chExt cx="7550620" cy="670392"/>
          </a:xfrm>
        </p:grpSpPr>
        <p:sp>
          <p:nvSpPr>
            <p:cNvPr id="10" name="TextBox 23"/>
            <p:cNvSpPr txBox="1"/>
            <p:nvPr/>
          </p:nvSpPr>
          <p:spPr>
            <a:xfrm>
              <a:off x="2768969" y="236845"/>
              <a:ext cx="5159838" cy="668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rtlCol="0" anchor="ctr" anchorCtr="0" compatLnSpc="1">
              <a:spAutoFit/>
            </a:bodyPr>
            <a:lstStyle>
              <a:lvl1pPr>
                <a:defRPr sz="2800" b="1">
                  <a:solidFill>
                    <a:schemeClr val="accent1"/>
                  </a:solidFill>
                  <a:latin typeface="+mn-ea"/>
                  <a:ea typeface="+mn-ea"/>
                </a:defRPr>
              </a:lvl1pPr>
              <a:lvl2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3pPr>
              <a:lvl4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4pPr>
              <a:lvl5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800" b="1" dirty="0"/>
                <a:t>图书的一站式获取服务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78187" y="314393"/>
              <a:ext cx="2228557" cy="549829"/>
              <a:chOff x="157476" y="152440"/>
              <a:chExt cx="2474408" cy="847436"/>
            </a:xfrm>
          </p:grpSpPr>
          <p:sp>
            <p:nvSpPr>
              <p:cNvPr id="16" name="Freeform 24"/>
              <p:cNvSpPr/>
              <p:nvPr/>
            </p:nvSpPr>
            <p:spPr>
              <a:xfrm>
                <a:off x="1332597" y="152440"/>
                <a:ext cx="1299287" cy="847436"/>
              </a:xfrm>
              <a:custGeom>
                <a:avLst/>
                <a:gdLst/>
                <a:ahLst/>
                <a:cxnLst>
                  <a:cxn ang="0">
                    <a:pos x="448270" y="0"/>
                  </a:cxn>
                  <a:cxn ang="0">
                    <a:pos x="2349604" y="0"/>
                  </a:cxn>
                  <a:cxn ang="0">
                    <a:pos x="2374000" y="55145"/>
                  </a:cxn>
                  <a:cxn ang="0">
                    <a:pos x="1989769" y="1497335"/>
                  </a:cxn>
                  <a:cxn ang="0">
                    <a:pos x="1934879" y="1553246"/>
                  </a:cxn>
                  <a:cxn ang="0">
                    <a:pos x="33544" y="1553246"/>
                  </a:cxn>
                  <a:cxn ang="0">
                    <a:pos x="8386" y="1497335"/>
                  </a:cxn>
                  <a:cxn ang="0">
                    <a:pos x="393380" y="55145"/>
                  </a:cxn>
                  <a:cxn ang="0">
                    <a:pos x="448270" y="0"/>
                  </a:cxn>
                </a:cxnLst>
                <a:rect l="0" t="0" r="0" b="0"/>
                <a:pathLst>
                  <a:path w="3125" h="2028">
                    <a:moveTo>
                      <a:pt x="588" y="0"/>
                    </a:moveTo>
                    <a:lnTo>
                      <a:pt x="3082" y="0"/>
                    </a:lnTo>
                    <a:cubicBezTo>
                      <a:pt x="3110" y="0"/>
                      <a:pt x="3125" y="32"/>
                      <a:pt x="3114" y="72"/>
                    </a:cubicBezTo>
                    <a:lnTo>
                      <a:pt x="2610" y="1955"/>
                    </a:lnTo>
                    <a:cubicBezTo>
                      <a:pt x="2599" y="1995"/>
                      <a:pt x="2567" y="2028"/>
                      <a:pt x="2538" y="2028"/>
                    </a:cubicBezTo>
                    <a:lnTo>
                      <a:pt x="44" y="2028"/>
                    </a:lnTo>
                    <a:cubicBezTo>
                      <a:pt x="15" y="2028"/>
                      <a:pt x="0" y="1995"/>
                      <a:pt x="11" y="1955"/>
                    </a:cubicBezTo>
                    <a:lnTo>
                      <a:pt x="516" y="72"/>
                    </a:lnTo>
                    <a:cubicBezTo>
                      <a:pt x="527" y="32"/>
                      <a:pt x="559" y="0"/>
                      <a:pt x="588" y="0"/>
                    </a:cubicBezTo>
                    <a:close/>
                  </a:path>
                </a:pathLst>
              </a:custGeom>
              <a:solidFill>
                <a:srgbClr val="4BAF3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400"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22"/>
              <p:cNvSpPr/>
              <p:nvPr/>
            </p:nvSpPr>
            <p:spPr>
              <a:xfrm>
                <a:off x="157476" y="152440"/>
                <a:ext cx="1298421" cy="846571"/>
              </a:xfrm>
              <a:custGeom>
                <a:avLst/>
                <a:gdLst/>
                <a:ahLst/>
                <a:cxnLst>
                  <a:cxn ang="0">
                    <a:pos x="448114" y="0"/>
                  </a:cxn>
                  <a:cxn ang="0">
                    <a:pos x="2346501" y="0"/>
                  </a:cxn>
                  <a:cxn ang="0">
                    <a:pos x="2372412" y="56677"/>
                  </a:cxn>
                  <a:cxn ang="0">
                    <a:pos x="1988314" y="1496569"/>
                  </a:cxn>
                  <a:cxn ang="0">
                    <a:pos x="1932681" y="1553246"/>
                  </a:cxn>
                  <a:cxn ang="0">
                    <a:pos x="33532" y="1553246"/>
                  </a:cxn>
                  <a:cxn ang="0">
                    <a:pos x="8383" y="1496569"/>
                  </a:cxn>
                  <a:cxn ang="0">
                    <a:pos x="392481" y="56677"/>
                  </a:cxn>
                  <a:cxn ang="0">
                    <a:pos x="448114" y="0"/>
                  </a:cxn>
                </a:cxnLst>
                <a:rect l="0" t="0" r="0" b="0"/>
                <a:pathLst>
                  <a:path w="3124" h="2028">
                    <a:moveTo>
                      <a:pt x="588" y="0"/>
                    </a:moveTo>
                    <a:lnTo>
                      <a:pt x="3079" y="0"/>
                    </a:lnTo>
                    <a:cubicBezTo>
                      <a:pt x="3109" y="0"/>
                      <a:pt x="3124" y="33"/>
                      <a:pt x="3113" y="74"/>
                    </a:cubicBezTo>
                    <a:lnTo>
                      <a:pt x="2609" y="1954"/>
                    </a:lnTo>
                    <a:cubicBezTo>
                      <a:pt x="2598" y="1994"/>
                      <a:pt x="2565" y="2028"/>
                      <a:pt x="2536" y="2028"/>
                    </a:cubicBezTo>
                    <a:lnTo>
                      <a:pt x="44" y="2028"/>
                    </a:lnTo>
                    <a:cubicBezTo>
                      <a:pt x="15" y="2028"/>
                      <a:pt x="0" y="1994"/>
                      <a:pt x="11" y="1954"/>
                    </a:cubicBezTo>
                    <a:lnTo>
                      <a:pt x="515" y="74"/>
                    </a:lnTo>
                    <a:cubicBezTo>
                      <a:pt x="526" y="33"/>
                      <a:pt x="559" y="0"/>
                      <a:pt x="588" y="0"/>
                    </a:cubicBezTo>
                    <a:close/>
                  </a:path>
                </a:pathLst>
              </a:custGeom>
              <a:solidFill>
                <a:srgbClr val="004B7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40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Freeform 29"/>
            <p:cNvSpPr/>
            <p:nvPr/>
          </p:nvSpPr>
          <p:spPr>
            <a:xfrm>
              <a:off x="1857360" y="485318"/>
              <a:ext cx="333522" cy="253732"/>
            </a:xfrm>
            <a:custGeom>
              <a:avLst/>
              <a:gdLst/>
              <a:ahLst/>
              <a:cxnLst>
                <a:cxn ang="0">
                  <a:pos x="663631" y="247672"/>
                </a:cxn>
                <a:cxn ang="0">
                  <a:pos x="593534" y="318216"/>
                </a:cxn>
                <a:cxn ang="0">
                  <a:pos x="406103" y="506078"/>
                </a:cxn>
                <a:cxn ang="0">
                  <a:pos x="266671" y="506078"/>
                </a:cxn>
                <a:cxn ang="0">
                  <a:pos x="473913" y="297513"/>
                </a:cxn>
                <a:cxn ang="0">
                  <a:pos x="0" y="297513"/>
                </a:cxn>
                <a:cxn ang="0">
                  <a:pos x="0" y="197830"/>
                </a:cxn>
                <a:cxn ang="0">
                  <a:pos x="473913" y="197830"/>
                </a:cxn>
                <a:cxn ang="0">
                  <a:pos x="278100" y="0"/>
                </a:cxn>
                <a:cxn ang="0">
                  <a:pos x="417531" y="0"/>
                </a:cxn>
                <a:cxn ang="0">
                  <a:pos x="593534" y="177127"/>
                </a:cxn>
                <a:cxn ang="0">
                  <a:pos x="663631" y="247672"/>
                </a:cxn>
              </a:cxnLst>
              <a:rect l="0" t="0" r="0" b="0"/>
              <a:pathLst>
                <a:path w="871" h="660">
                  <a:moveTo>
                    <a:pt x="871" y="323"/>
                  </a:moveTo>
                  <a:lnTo>
                    <a:pt x="779" y="415"/>
                  </a:lnTo>
                  <a:lnTo>
                    <a:pt x="533" y="660"/>
                  </a:lnTo>
                  <a:lnTo>
                    <a:pt x="350" y="660"/>
                  </a:lnTo>
                  <a:lnTo>
                    <a:pt x="622" y="388"/>
                  </a:lnTo>
                  <a:lnTo>
                    <a:pt x="0" y="388"/>
                  </a:lnTo>
                  <a:lnTo>
                    <a:pt x="0" y="258"/>
                  </a:lnTo>
                  <a:lnTo>
                    <a:pt x="622" y="258"/>
                  </a:lnTo>
                  <a:lnTo>
                    <a:pt x="365" y="0"/>
                  </a:lnTo>
                  <a:lnTo>
                    <a:pt x="548" y="0"/>
                  </a:lnTo>
                  <a:lnTo>
                    <a:pt x="779" y="231"/>
                  </a:lnTo>
                  <a:lnTo>
                    <a:pt x="871" y="3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3" name="TextBox 23"/>
            <p:cNvSpPr txBox="1"/>
            <p:nvPr/>
          </p:nvSpPr>
          <p:spPr>
            <a:xfrm>
              <a:off x="526519" y="414255"/>
              <a:ext cx="1127219" cy="39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rtlCol="0" anchor="ctr" anchorCtr="0" compatLnSpc="1">
              <a:spAutoFit/>
            </a:bodyPr>
            <a:lstStyle>
              <a:lvl1pPr>
                <a:defRPr sz="2800" b="1">
                  <a:solidFill>
                    <a:schemeClr val="accent1"/>
                  </a:solidFill>
                  <a:latin typeface="+mn-ea"/>
                  <a:ea typeface="+mn-ea"/>
                </a:defRPr>
              </a:lvl1pPr>
              <a:lvl2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3pPr>
              <a:lvl4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4pPr>
              <a:lvl5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9pPr>
            </a:lstStyle>
            <a:p>
              <a:pPr defTabSz="913765">
                <a:defRPr/>
              </a:pPr>
              <a:r>
                <a:rPr lang="zh-CN" altLang="en-US" sz="14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读秀</a:t>
              </a:r>
            </a:p>
          </p:txBody>
        </p:sp>
        <p:sp>
          <p:nvSpPr>
            <p:cNvPr id="14" name="Freeform 28"/>
            <p:cNvSpPr/>
            <p:nvPr/>
          </p:nvSpPr>
          <p:spPr>
            <a:xfrm>
              <a:off x="7200964" y="670999"/>
              <a:ext cx="309650" cy="236238"/>
            </a:xfrm>
            <a:custGeom>
              <a:avLst/>
              <a:gdLst/>
              <a:ahLst/>
              <a:cxnLst>
                <a:cxn ang="0">
                  <a:pos x="523584" y="195509"/>
                </a:cxn>
                <a:cxn ang="0">
                  <a:pos x="468711" y="250712"/>
                </a:cxn>
                <a:cxn ang="0">
                  <a:pos x="320857" y="399452"/>
                </a:cxn>
                <a:cxn ang="0">
                  <a:pos x="210348" y="399452"/>
                </a:cxn>
                <a:cxn ang="0">
                  <a:pos x="374206" y="234611"/>
                </a:cxn>
                <a:cxn ang="0">
                  <a:pos x="0" y="234611"/>
                </a:cxn>
                <a:cxn ang="0">
                  <a:pos x="0" y="156407"/>
                </a:cxn>
                <a:cxn ang="0">
                  <a:pos x="374206" y="156407"/>
                </a:cxn>
                <a:cxn ang="0">
                  <a:pos x="218732" y="0"/>
                </a:cxn>
                <a:cxn ang="0">
                  <a:pos x="329241" y="0"/>
                </a:cxn>
                <a:cxn ang="0">
                  <a:pos x="468711" y="140307"/>
                </a:cxn>
                <a:cxn ang="0">
                  <a:pos x="523584" y="195509"/>
                </a:cxn>
              </a:cxnLst>
              <a:rect l="0" t="0" r="0" b="0"/>
              <a:pathLst>
                <a:path w="687" h="521">
                  <a:moveTo>
                    <a:pt x="687" y="255"/>
                  </a:moveTo>
                  <a:lnTo>
                    <a:pt x="615" y="327"/>
                  </a:lnTo>
                  <a:lnTo>
                    <a:pt x="421" y="521"/>
                  </a:lnTo>
                  <a:lnTo>
                    <a:pt x="276" y="521"/>
                  </a:lnTo>
                  <a:lnTo>
                    <a:pt x="491" y="306"/>
                  </a:lnTo>
                  <a:lnTo>
                    <a:pt x="0" y="306"/>
                  </a:lnTo>
                  <a:lnTo>
                    <a:pt x="0" y="204"/>
                  </a:lnTo>
                  <a:lnTo>
                    <a:pt x="491" y="204"/>
                  </a:lnTo>
                  <a:lnTo>
                    <a:pt x="287" y="0"/>
                  </a:lnTo>
                  <a:lnTo>
                    <a:pt x="432" y="0"/>
                  </a:lnTo>
                  <a:lnTo>
                    <a:pt x="615" y="183"/>
                  </a:lnTo>
                  <a:lnTo>
                    <a:pt x="687" y="255"/>
                  </a:lnTo>
                  <a:close/>
                </a:path>
              </a:pathLst>
            </a:custGeom>
            <a:solidFill>
              <a:srgbClr val="4BAF32"/>
            </a:solidFill>
            <a:ln w="9525">
              <a:noFill/>
            </a:ln>
          </p:spPr>
          <p:txBody>
            <a:bodyPr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5" name="Freeform 29"/>
            <p:cNvSpPr/>
            <p:nvPr/>
          </p:nvSpPr>
          <p:spPr>
            <a:xfrm>
              <a:off x="7355789" y="246620"/>
              <a:ext cx="393415" cy="299297"/>
            </a:xfrm>
            <a:custGeom>
              <a:avLst/>
              <a:gdLst/>
              <a:ahLst/>
              <a:cxnLst>
                <a:cxn ang="0">
                  <a:pos x="663631" y="247672"/>
                </a:cxn>
                <a:cxn ang="0">
                  <a:pos x="593534" y="318216"/>
                </a:cxn>
                <a:cxn ang="0">
                  <a:pos x="406103" y="506078"/>
                </a:cxn>
                <a:cxn ang="0">
                  <a:pos x="266671" y="506078"/>
                </a:cxn>
                <a:cxn ang="0">
                  <a:pos x="473913" y="297513"/>
                </a:cxn>
                <a:cxn ang="0">
                  <a:pos x="0" y="297513"/>
                </a:cxn>
                <a:cxn ang="0">
                  <a:pos x="0" y="197830"/>
                </a:cxn>
                <a:cxn ang="0">
                  <a:pos x="473913" y="197830"/>
                </a:cxn>
                <a:cxn ang="0">
                  <a:pos x="278100" y="0"/>
                </a:cxn>
                <a:cxn ang="0">
                  <a:pos x="417531" y="0"/>
                </a:cxn>
                <a:cxn ang="0">
                  <a:pos x="593534" y="177127"/>
                </a:cxn>
                <a:cxn ang="0">
                  <a:pos x="663631" y="247672"/>
                </a:cxn>
              </a:cxnLst>
              <a:rect l="0" t="0" r="0" b="0"/>
              <a:pathLst>
                <a:path w="871" h="660">
                  <a:moveTo>
                    <a:pt x="871" y="323"/>
                  </a:moveTo>
                  <a:lnTo>
                    <a:pt x="779" y="415"/>
                  </a:lnTo>
                  <a:lnTo>
                    <a:pt x="533" y="660"/>
                  </a:lnTo>
                  <a:lnTo>
                    <a:pt x="350" y="660"/>
                  </a:lnTo>
                  <a:lnTo>
                    <a:pt x="622" y="388"/>
                  </a:lnTo>
                  <a:lnTo>
                    <a:pt x="0" y="388"/>
                  </a:lnTo>
                  <a:lnTo>
                    <a:pt x="0" y="258"/>
                  </a:lnTo>
                  <a:lnTo>
                    <a:pt x="622" y="258"/>
                  </a:lnTo>
                  <a:lnTo>
                    <a:pt x="365" y="0"/>
                  </a:lnTo>
                  <a:lnTo>
                    <a:pt x="548" y="0"/>
                  </a:lnTo>
                  <a:lnTo>
                    <a:pt x="779" y="231"/>
                  </a:lnTo>
                  <a:lnTo>
                    <a:pt x="871" y="323"/>
                  </a:lnTo>
                  <a:close/>
                </a:path>
              </a:pathLst>
            </a:custGeom>
            <a:solidFill>
              <a:srgbClr val="1B4C98"/>
            </a:solidFill>
            <a:ln w="9525">
              <a:noFill/>
            </a:ln>
          </p:spPr>
          <p:txBody>
            <a:bodyPr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teacher_264763"/>
          <p:cNvSpPr>
            <a:spLocks noChangeAspect="1"/>
          </p:cNvSpPr>
          <p:nvPr/>
        </p:nvSpPr>
        <p:spPr bwMode="auto">
          <a:xfrm>
            <a:off x="7505699" y="2987518"/>
            <a:ext cx="4301211" cy="3718856"/>
          </a:xfrm>
          <a:custGeom>
            <a:avLst/>
            <a:gdLst>
              <a:gd name="connsiteX0" fmla="*/ 257331 w 607639"/>
              <a:gd name="connsiteY0" fmla="*/ 145147 h 578637"/>
              <a:gd name="connsiteX1" fmla="*/ 310700 w 607639"/>
              <a:gd name="connsiteY1" fmla="*/ 187169 h 578637"/>
              <a:gd name="connsiteX2" fmla="*/ 297714 w 607639"/>
              <a:gd name="connsiteY2" fmla="*/ 200407 h 578637"/>
              <a:gd name="connsiteX3" fmla="*/ 295134 w 607639"/>
              <a:gd name="connsiteY3" fmla="*/ 205204 h 578637"/>
              <a:gd name="connsiteX4" fmla="*/ 242654 w 607639"/>
              <a:gd name="connsiteY4" fmla="*/ 163804 h 578637"/>
              <a:gd name="connsiteX5" fmla="*/ 240609 w 607639"/>
              <a:gd name="connsiteY5" fmla="*/ 147101 h 578637"/>
              <a:gd name="connsiteX6" fmla="*/ 257331 w 607639"/>
              <a:gd name="connsiteY6" fmla="*/ 145147 h 578637"/>
              <a:gd name="connsiteX7" fmla="*/ 440205 w 607639"/>
              <a:gd name="connsiteY7" fmla="*/ 141131 h 578637"/>
              <a:gd name="connsiteX8" fmla="*/ 461390 w 607639"/>
              <a:gd name="connsiteY8" fmla="*/ 141131 h 578637"/>
              <a:gd name="connsiteX9" fmla="*/ 488984 w 607639"/>
              <a:gd name="connsiteY9" fmla="*/ 210272 h 578637"/>
              <a:gd name="connsiteX10" fmla="*/ 482576 w 607639"/>
              <a:gd name="connsiteY10" fmla="*/ 182189 h 578637"/>
              <a:gd name="connsiteX11" fmla="*/ 483466 w 607639"/>
              <a:gd name="connsiteY11" fmla="*/ 176057 h 578637"/>
              <a:gd name="connsiteX12" fmla="*/ 492189 w 607639"/>
              <a:gd name="connsiteY12" fmla="*/ 160149 h 578637"/>
              <a:gd name="connsiteX13" fmla="*/ 484445 w 607639"/>
              <a:gd name="connsiteY13" fmla="*/ 146108 h 578637"/>
              <a:gd name="connsiteX14" fmla="*/ 484445 w 607639"/>
              <a:gd name="connsiteY14" fmla="*/ 142997 h 578637"/>
              <a:gd name="connsiteX15" fmla="*/ 487204 w 607639"/>
              <a:gd name="connsiteY15" fmla="*/ 141398 h 578637"/>
              <a:gd name="connsiteX16" fmla="*/ 508478 w 607639"/>
              <a:gd name="connsiteY16" fmla="*/ 141398 h 578637"/>
              <a:gd name="connsiteX17" fmla="*/ 511238 w 607639"/>
              <a:gd name="connsiteY17" fmla="*/ 142997 h 578637"/>
              <a:gd name="connsiteX18" fmla="*/ 511327 w 607639"/>
              <a:gd name="connsiteY18" fmla="*/ 146108 h 578637"/>
              <a:gd name="connsiteX19" fmla="*/ 503494 w 607639"/>
              <a:gd name="connsiteY19" fmla="*/ 160238 h 578637"/>
              <a:gd name="connsiteX20" fmla="*/ 512306 w 607639"/>
              <a:gd name="connsiteY20" fmla="*/ 176146 h 578637"/>
              <a:gd name="connsiteX21" fmla="*/ 513196 w 607639"/>
              <a:gd name="connsiteY21" fmla="*/ 182189 h 578637"/>
              <a:gd name="connsiteX22" fmla="*/ 507588 w 607639"/>
              <a:gd name="connsiteY22" fmla="*/ 210272 h 578637"/>
              <a:gd name="connsiteX23" fmla="*/ 534292 w 607639"/>
              <a:gd name="connsiteY23" fmla="*/ 141131 h 578637"/>
              <a:gd name="connsiteX24" fmla="*/ 555922 w 607639"/>
              <a:gd name="connsiteY24" fmla="*/ 141131 h 578637"/>
              <a:gd name="connsiteX25" fmla="*/ 606838 w 607639"/>
              <a:gd name="connsiteY25" fmla="*/ 191698 h 578637"/>
              <a:gd name="connsiteX26" fmla="*/ 607639 w 607639"/>
              <a:gd name="connsiteY26" fmla="*/ 349442 h 578637"/>
              <a:gd name="connsiteX27" fmla="*/ 586187 w 607639"/>
              <a:gd name="connsiteY27" fmla="*/ 371037 h 578637"/>
              <a:gd name="connsiteX28" fmla="*/ 586098 w 607639"/>
              <a:gd name="connsiteY28" fmla="*/ 371037 h 578637"/>
              <a:gd name="connsiteX29" fmla="*/ 564557 w 607639"/>
              <a:gd name="connsiteY29" fmla="*/ 349620 h 578637"/>
              <a:gd name="connsiteX30" fmla="*/ 563845 w 607639"/>
              <a:gd name="connsiteY30" fmla="*/ 191876 h 578637"/>
              <a:gd name="connsiteX31" fmla="*/ 559483 w 607639"/>
              <a:gd name="connsiteY31" fmla="*/ 187699 h 578637"/>
              <a:gd name="connsiteX32" fmla="*/ 555299 w 607639"/>
              <a:gd name="connsiteY32" fmla="*/ 191876 h 578637"/>
              <a:gd name="connsiteX33" fmla="*/ 555299 w 607639"/>
              <a:gd name="connsiteY33" fmla="*/ 552865 h 578637"/>
              <a:gd name="connsiteX34" fmla="*/ 529485 w 607639"/>
              <a:gd name="connsiteY34" fmla="*/ 578637 h 578637"/>
              <a:gd name="connsiteX35" fmla="*/ 503672 w 607639"/>
              <a:gd name="connsiteY35" fmla="*/ 552865 h 578637"/>
              <a:gd name="connsiteX36" fmla="*/ 503672 w 607639"/>
              <a:gd name="connsiteY36" fmla="*/ 346865 h 578637"/>
              <a:gd name="connsiteX37" fmla="*/ 492456 w 607639"/>
              <a:gd name="connsiteY37" fmla="*/ 346865 h 578637"/>
              <a:gd name="connsiteX38" fmla="*/ 492456 w 607639"/>
              <a:gd name="connsiteY38" fmla="*/ 552865 h 578637"/>
              <a:gd name="connsiteX39" fmla="*/ 466731 w 607639"/>
              <a:gd name="connsiteY39" fmla="*/ 578637 h 578637"/>
              <a:gd name="connsiteX40" fmla="*/ 440917 w 607639"/>
              <a:gd name="connsiteY40" fmla="*/ 552865 h 578637"/>
              <a:gd name="connsiteX41" fmla="*/ 441362 w 607639"/>
              <a:gd name="connsiteY41" fmla="*/ 191965 h 578637"/>
              <a:gd name="connsiteX42" fmla="*/ 436823 w 607639"/>
              <a:gd name="connsiteY42" fmla="*/ 187432 h 578637"/>
              <a:gd name="connsiteX43" fmla="*/ 432372 w 607639"/>
              <a:gd name="connsiteY43" fmla="*/ 191876 h 578637"/>
              <a:gd name="connsiteX44" fmla="*/ 431927 w 607639"/>
              <a:gd name="connsiteY44" fmla="*/ 270437 h 578637"/>
              <a:gd name="connsiteX45" fmla="*/ 399081 w 607639"/>
              <a:gd name="connsiteY45" fmla="*/ 288566 h 578637"/>
              <a:gd name="connsiteX46" fmla="*/ 322886 w 607639"/>
              <a:gd name="connsiteY46" fmla="*/ 241287 h 578637"/>
              <a:gd name="connsiteX47" fmla="*/ 315943 w 607639"/>
              <a:gd name="connsiteY47" fmla="*/ 211782 h 578637"/>
              <a:gd name="connsiteX48" fmla="*/ 345584 w 607639"/>
              <a:gd name="connsiteY48" fmla="*/ 204851 h 578637"/>
              <a:gd name="connsiteX49" fmla="*/ 389112 w 607639"/>
              <a:gd name="connsiteY49" fmla="*/ 231867 h 578637"/>
              <a:gd name="connsiteX50" fmla="*/ 389290 w 607639"/>
              <a:gd name="connsiteY50" fmla="*/ 191698 h 578637"/>
              <a:gd name="connsiteX51" fmla="*/ 440205 w 607639"/>
              <a:gd name="connsiteY51" fmla="*/ 141131 h 578637"/>
              <a:gd name="connsiteX52" fmla="*/ 498052 w 607639"/>
              <a:gd name="connsiteY52" fmla="*/ 37964 h 578637"/>
              <a:gd name="connsiteX53" fmla="*/ 542650 w 607639"/>
              <a:gd name="connsiteY53" fmla="*/ 82421 h 578637"/>
              <a:gd name="connsiteX54" fmla="*/ 498052 w 607639"/>
              <a:gd name="connsiteY54" fmla="*/ 126878 h 578637"/>
              <a:gd name="connsiteX55" fmla="*/ 453454 w 607639"/>
              <a:gd name="connsiteY55" fmla="*/ 82421 h 578637"/>
              <a:gd name="connsiteX56" fmla="*/ 498052 w 607639"/>
              <a:gd name="connsiteY56" fmla="*/ 37964 h 578637"/>
              <a:gd name="connsiteX57" fmla="*/ 15486 w 607639"/>
              <a:gd name="connsiteY57" fmla="*/ 0 h 578637"/>
              <a:gd name="connsiteX58" fmla="*/ 358581 w 607639"/>
              <a:gd name="connsiteY58" fmla="*/ 0 h 578637"/>
              <a:gd name="connsiteX59" fmla="*/ 374067 w 607639"/>
              <a:gd name="connsiteY59" fmla="*/ 15466 h 578637"/>
              <a:gd name="connsiteX60" fmla="*/ 374067 w 607639"/>
              <a:gd name="connsiteY60" fmla="*/ 197233 h 578637"/>
              <a:gd name="connsiteX61" fmla="*/ 356890 w 607639"/>
              <a:gd name="connsiteY61" fmla="*/ 186567 h 578637"/>
              <a:gd name="connsiteX62" fmla="*/ 343095 w 607639"/>
              <a:gd name="connsiteY62" fmla="*/ 181057 h 578637"/>
              <a:gd name="connsiteX63" fmla="*/ 343095 w 607639"/>
              <a:gd name="connsiteY63" fmla="*/ 30932 h 578637"/>
              <a:gd name="connsiteX64" fmla="*/ 30972 w 607639"/>
              <a:gd name="connsiteY64" fmla="*/ 30932 h 578637"/>
              <a:gd name="connsiteX65" fmla="*/ 30972 w 607639"/>
              <a:gd name="connsiteY65" fmla="*/ 253941 h 578637"/>
              <a:gd name="connsiteX66" fmla="*/ 304291 w 607639"/>
              <a:gd name="connsiteY66" fmla="*/ 253941 h 578637"/>
              <a:gd name="connsiteX67" fmla="*/ 311500 w 607639"/>
              <a:gd name="connsiteY67" fmla="*/ 259630 h 578637"/>
              <a:gd name="connsiteX68" fmla="*/ 352351 w 607639"/>
              <a:gd name="connsiteY68" fmla="*/ 284873 h 578637"/>
              <a:gd name="connsiteX69" fmla="*/ 15486 w 607639"/>
              <a:gd name="connsiteY69" fmla="*/ 284873 h 578637"/>
              <a:gd name="connsiteX70" fmla="*/ 0 w 607639"/>
              <a:gd name="connsiteY70" fmla="*/ 269407 h 578637"/>
              <a:gd name="connsiteX71" fmla="*/ 0 w 607639"/>
              <a:gd name="connsiteY71" fmla="*/ 15466 h 578637"/>
              <a:gd name="connsiteX72" fmla="*/ 15486 w 607639"/>
              <a:gd name="connsiteY72" fmla="*/ 0 h 57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7639" h="578637">
                <a:moveTo>
                  <a:pt x="257331" y="145147"/>
                </a:moveTo>
                <a:lnTo>
                  <a:pt x="310700" y="187169"/>
                </a:lnTo>
                <a:cubicBezTo>
                  <a:pt x="305541" y="190456"/>
                  <a:pt x="301094" y="194898"/>
                  <a:pt x="297714" y="200407"/>
                </a:cubicBezTo>
                <a:cubicBezTo>
                  <a:pt x="296735" y="202006"/>
                  <a:pt x="295846" y="203605"/>
                  <a:pt x="295134" y="205204"/>
                </a:cubicBezTo>
                <a:lnTo>
                  <a:pt x="242654" y="163804"/>
                </a:lnTo>
                <a:cubicBezTo>
                  <a:pt x="237495" y="159806"/>
                  <a:pt x="236606" y="152254"/>
                  <a:pt x="240609" y="147101"/>
                </a:cubicBezTo>
                <a:cubicBezTo>
                  <a:pt x="244700" y="141948"/>
                  <a:pt x="252172" y="141060"/>
                  <a:pt x="257331" y="145147"/>
                </a:cubicBezTo>
                <a:close/>
                <a:moveTo>
                  <a:pt x="440205" y="141131"/>
                </a:moveTo>
                <a:lnTo>
                  <a:pt x="461390" y="141131"/>
                </a:lnTo>
                <a:cubicBezTo>
                  <a:pt x="463972" y="147796"/>
                  <a:pt x="485246" y="200674"/>
                  <a:pt x="488984" y="210272"/>
                </a:cubicBezTo>
                <a:lnTo>
                  <a:pt x="482576" y="182189"/>
                </a:lnTo>
                <a:cubicBezTo>
                  <a:pt x="482041" y="180145"/>
                  <a:pt x="482398" y="177923"/>
                  <a:pt x="483466" y="176057"/>
                </a:cubicBezTo>
                <a:lnTo>
                  <a:pt x="492189" y="160149"/>
                </a:lnTo>
                <a:lnTo>
                  <a:pt x="484445" y="146108"/>
                </a:lnTo>
                <a:cubicBezTo>
                  <a:pt x="483911" y="145130"/>
                  <a:pt x="483911" y="143886"/>
                  <a:pt x="484445" y="142997"/>
                </a:cubicBezTo>
                <a:cubicBezTo>
                  <a:pt x="485068" y="142020"/>
                  <a:pt x="486047" y="141398"/>
                  <a:pt x="487204" y="141398"/>
                </a:cubicBezTo>
                <a:lnTo>
                  <a:pt x="508478" y="141398"/>
                </a:lnTo>
                <a:cubicBezTo>
                  <a:pt x="509636" y="141398"/>
                  <a:pt x="510704" y="142020"/>
                  <a:pt x="511238" y="142997"/>
                </a:cubicBezTo>
                <a:cubicBezTo>
                  <a:pt x="511772" y="143886"/>
                  <a:pt x="511861" y="145130"/>
                  <a:pt x="511327" y="146108"/>
                </a:cubicBezTo>
                <a:lnTo>
                  <a:pt x="503494" y="160238"/>
                </a:lnTo>
                <a:lnTo>
                  <a:pt x="512306" y="176146"/>
                </a:lnTo>
                <a:cubicBezTo>
                  <a:pt x="513285" y="177923"/>
                  <a:pt x="513641" y="180145"/>
                  <a:pt x="513196" y="182189"/>
                </a:cubicBezTo>
                <a:lnTo>
                  <a:pt x="507588" y="210272"/>
                </a:lnTo>
                <a:cubicBezTo>
                  <a:pt x="520851" y="175968"/>
                  <a:pt x="513196" y="195875"/>
                  <a:pt x="534292" y="141131"/>
                </a:cubicBezTo>
                <a:lnTo>
                  <a:pt x="555922" y="141131"/>
                </a:lnTo>
                <a:cubicBezTo>
                  <a:pt x="583872" y="141131"/>
                  <a:pt x="606660" y="163793"/>
                  <a:pt x="606838" y="191698"/>
                </a:cubicBezTo>
                <a:lnTo>
                  <a:pt x="607639" y="349442"/>
                </a:lnTo>
                <a:cubicBezTo>
                  <a:pt x="607639" y="361261"/>
                  <a:pt x="598115" y="370948"/>
                  <a:pt x="586187" y="371037"/>
                </a:cubicBezTo>
                <a:lnTo>
                  <a:pt x="586098" y="371037"/>
                </a:lnTo>
                <a:cubicBezTo>
                  <a:pt x="574259" y="371037"/>
                  <a:pt x="564646" y="361439"/>
                  <a:pt x="564557" y="349620"/>
                </a:cubicBezTo>
                <a:lnTo>
                  <a:pt x="563845" y="191876"/>
                </a:lnTo>
                <a:cubicBezTo>
                  <a:pt x="563756" y="189565"/>
                  <a:pt x="561886" y="187610"/>
                  <a:pt x="559483" y="187699"/>
                </a:cubicBezTo>
                <a:cubicBezTo>
                  <a:pt x="557169" y="187699"/>
                  <a:pt x="555299" y="189565"/>
                  <a:pt x="555299" y="191876"/>
                </a:cubicBezTo>
                <a:lnTo>
                  <a:pt x="555299" y="552865"/>
                </a:lnTo>
                <a:cubicBezTo>
                  <a:pt x="555299" y="567084"/>
                  <a:pt x="543728" y="578637"/>
                  <a:pt x="529485" y="578637"/>
                </a:cubicBezTo>
                <a:cubicBezTo>
                  <a:pt x="515154" y="578637"/>
                  <a:pt x="503672" y="567084"/>
                  <a:pt x="503672" y="552865"/>
                </a:cubicBezTo>
                <a:lnTo>
                  <a:pt x="503672" y="346865"/>
                </a:lnTo>
                <a:lnTo>
                  <a:pt x="492456" y="346865"/>
                </a:lnTo>
                <a:lnTo>
                  <a:pt x="492456" y="552865"/>
                </a:lnTo>
                <a:cubicBezTo>
                  <a:pt x="492456" y="567084"/>
                  <a:pt x="480973" y="578637"/>
                  <a:pt x="466731" y="578637"/>
                </a:cubicBezTo>
                <a:cubicBezTo>
                  <a:pt x="452400" y="578637"/>
                  <a:pt x="440917" y="567084"/>
                  <a:pt x="440917" y="552865"/>
                </a:cubicBezTo>
                <a:cubicBezTo>
                  <a:pt x="440917" y="324292"/>
                  <a:pt x="441362" y="295409"/>
                  <a:pt x="441362" y="191965"/>
                </a:cubicBezTo>
                <a:cubicBezTo>
                  <a:pt x="441362" y="189476"/>
                  <a:pt x="439315" y="187432"/>
                  <a:pt x="436823" y="187432"/>
                </a:cubicBezTo>
                <a:cubicBezTo>
                  <a:pt x="434419" y="187432"/>
                  <a:pt x="432372" y="189387"/>
                  <a:pt x="432372" y="191876"/>
                </a:cubicBezTo>
                <a:cubicBezTo>
                  <a:pt x="432283" y="201918"/>
                  <a:pt x="432016" y="261994"/>
                  <a:pt x="431927" y="270437"/>
                </a:cubicBezTo>
                <a:cubicBezTo>
                  <a:pt x="431838" y="287144"/>
                  <a:pt x="413412" y="297453"/>
                  <a:pt x="399081" y="288566"/>
                </a:cubicBezTo>
                <a:lnTo>
                  <a:pt x="322886" y="241287"/>
                </a:lnTo>
                <a:cubicBezTo>
                  <a:pt x="312827" y="235066"/>
                  <a:pt x="309712" y="221825"/>
                  <a:pt x="315943" y="211782"/>
                </a:cubicBezTo>
                <a:cubicBezTo>
                  <a:pt x="322174" y="201651"/>
                  <a:pt x="335437" y="198541"/>
                  <a:pt x="345584" y="204851"/>
                </a:cubicBezTo>
                <a:lnTo>
                  <a:pt x="389112" y="231867"/>
                </a:lnTo>
                <a:cubicBezTo>
                  <a:pt x="389290" y="195430"/>
                  <a:pt x="389201" y="214893"/>
                  <a:pt x="389290" y="191698"/>
                </a:cubicBezTo>
                <a:cubicBezTo>
                  <a:pt x="389468" y="163793"/>
                  <a:pt x="412344" y="141131"/>
                  <a:pt x="440205" y="141131"/>
                </a:cubicBezTo>
                <a:close/>
                <a:moveTo>
                  <a:pt x="498052" y="37964"/>
                </a:moveTo>
                <a:cubicBezTo>
                  <a:pt x="522683" y="37964"/>
                  <a:pt x="542650" y="57868"/>
                  <a:pt x="542650" y="82421"/>
                </a:cubicBezTo>
                <a:cubicBezTo>
                  <a:pt x="542650" y="106974"/>
                  <a:pt x="522683" y="126878"/>
                  <a:pt x="498052" y="126878"/>
                </a:cubicBezTo>
                <a:cubicBezTo>
                  <a:pt x="473421" y="126878"/>
                  <a:pt x="453454" y="106974"/>
                  <a:pt x="453454" y="82421"/>
                </a:cubicBezTo>
                <a:cubicBezTo>
                  <a:pt x="453454" y="57868"/>
                  <a:pt x="473421" y="37964"/>
                  <a:pt x="498052" y="37964"/>
                </a:cubicBezTo>
                <a:close/>
                <a:moveTo>
                  <a:pt x="15486" y="0"/>
                </a:moveTo>
                <a:lnTo>
                  <a:pt x="358581" y="0"/>
                </a:lnTo>
                <a:cubicBezTo>
                  <a:pt x="367125" y="0"/>
                  <a:pt x="374067" y="6933"/>
                  <a:pt x="374067" y="15466"/>
                </a:cubicBezTo>
                <a:lnTo>
                  <a:pt x="374067" y="197233"/>
                </a:lnTo>
                <a:lnTo>
                  <a:pt x="356890" y="186567"/>
                </a:lnTo>
                <a:cubicBezTo>
                  <a:pt x="352529" y="183901"/>
                  <a:pt x="347901" y="182034"/>
                  <a:pt x="343095" y="181057"/>
                </a:cubicBezTo>
                <a:lnTo>
                  <a:pt x="343095" y="30932"/>
                </a:lnTo>
                <a:lnTo>
                  <a:pt x="30972" y="30932"/>
                </a:lnTo>
                <a:lnTo>
                  <a:pt x="30972" y="253941"/>
                </a:lnTo>
                <a:lnTo>
                  <a:pt x="304291" y="253941"/>
                </a:lnTo>
                <a:cubicBezTo>
                  <a:pt x="306427" y="256075"/>
                  <a:pt x="308919" y="257941"/>
                  <a:pt x="311500" y="259630"/>
                </a:cubicBezTo>
                <a:lnTo>
                  <a:pt x="352351" y="284873"/>
                </a:lnTo>
                <a:lnTo>
                  <a:pt x="15486" y="284873"/>
                </a:lnTo>
                <a:cubicBezTo>
                  <a:pt x="6942" y="284873"/>
                  <a:pt x="0" y="277940"/>
                  <a:pt x="0" y="269407"/>
                </a:cubicBezTo>
                <a:lnTo>
                  <a:pt x="0" y="15466"/>
                </a:lnTo>
                <a:cubicBezTo>
                  <a:pt x="0" y="6933"/>
                  <a:pt x="6942" y="0"/>
                  <a:pt x="154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0355" y="726877"/>
            <a:ext cx="9851292" cy="613112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04787" y="147538"/>
            <a:ext cx="2680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个人账号绑定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6523" y="1093655"/>
            <a:ext cx="8878954" cy="539756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04787" y="147538"/>
            <a:ext cx="2680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个人账号绑定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3"/>
          <p:cNvSpPr txBox="1"/>
          <p:nvPr/>
        </p:nvSpPr>
        <p:spPr>
          <a:xfrm>
            <a:off x="3540702" y="2904785"/>
            <a:ext cx="7134730" cy="701731"/>
          </a:xfrm>
          <a:prstGeom prst="rect">
            <a:avLst/>
          </a:prstGeom>
        </p:spPr>
        <p:txBody>
          <a:bodyPr wrap="square" lIns="45719" rIns="45719" anchor="ctr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5000">
                <a:solidFill>
                  <a:srgbClr val="335DA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sz="4400" b="1" dirty="0">
                <a:solidFill>
                  <a:srgbClr val="1265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全新的知识点阅读模式</a:t>
            </a:r>
            <a:endParaRPr lang="en-US" altLang="zh-CN" sz="4400" b="1" dirty="0">
              <a:solidFill>
                <a:srgbClr val="1265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75974" y="2673287"/>
            <a:ext cx="1164728" cy="1164728"/>
          </a:xfrm>
          <a:prstGeom prst="rect">
            <a:avLst/>
          </a:prstGeom>
          <a:noFill/>
          <a:ln w="127000" cmpd="thickThin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>
                <a:solidFill>
                  <a:srgbClr val="1265B0"/>
                </a:solidFill>
              </a:rPr>
              <a:t>3</a:t>
            </a:r>
            <a:endParaRPr lang="zh-CN" altLang="en-US" sz="6600" b="1" dirty="0">
              <a:solidFill>
                <a:srgbClr val="1265B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136811"/>
            <a:ext cx="567205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知识搜索：图书管理学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165" y="868680"/>
            <a:ext cx="5432425" cy="5627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" name="PA-圆角矩形 2"/>
          <p:cNvSpPr/>
          <p:nvPr>
            <p:custDataLst>
              <p:tags r:id="rId1"/>
            </p:custDataLst>
          </p:nvPr>
        </p:nvSpPr>
        <p:spPr>
          <a:xfrm>
            <a:off x="613311" y="1712709"/>
            <a:ext cx="560396" cy="18796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4" name="PA-圆角矩形 9"/>
          <p:cNvSpPr/>
          <p:nvPr>
            <p:custDataLst>
              <p:tags r:id="rId2"/>
            </p:custDataLst>
          </p:nvPr>
        </p:nvSpPr>
        <p:spPr>
          <a:xfrm>
            <a:off x="566960" y="2811439"/>
            <a:ext cx="606747" cy="16585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6" name="PA-圆角矩形 11"/>
          <p:cNvSpPr/>
          <p:nvPr>
            <p:custDataLst>
              <p:tags r:id="rId3"/>
            </p:custDataLst>
          </p:nvPr>
        </p:nvSpPr>
        <p:spPr>
          <a:xfrm>
            <a:off x="326390" y="3272791"/>
            <a:ext cx="3713346" cy="1879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7" name="PA-矩形标注 2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93579" y="1101622"/>
            <a:ext cx="2809209" cy="435862"/>
          </a:xfrm>
          <a:prstGeom prst="wedgeRectCallout">
            <a:avLst>
              <a:gd name="adj1" fmla="val -49872"/>
              <a:gd name="adj2" fmla="val 14143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快速定位问题知识点</a:t>
            </a:r>
          </a:p>
        </p:txBody>
      </p:sp>
      <p:sp>
        <p:nvSpPr>
          <p:cNvPr id="8" name="PA-圆角矩形 11"/>
          <p:cNvSpPr/>
          <p:nvPr>
            <p:custDataLst>
              <p:tags r:id="rId5"/>
            </p:custDataLst>
          </p:nvPr>
        </p:nvSpPr>
        <p:spPr>
          <a:xfrm>
            <a:off x="377825" y="4688441"/>
            <a:ext cx="3661911" cy="1879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9" name="PA-圆角矩形 11"/>
          <p:cNvSpPr/>
          <p:nvPr>
            <p:custDataLst>
              <p:tags r:id="rId6"/>
            </p:custDataLst>
          </p:nvPr>
        </p:nvSpPr>
        <p:spPr>
          <a:xfrm>
            <a:off x="326390" y="2175510"/>
            <a:ext cx="3713347" cy="1879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0" name="PA-圆角矩形 11"/>
          <p:cNvSpPr/>
          <p:nvPr>
            <p:custDataLst>
              <p:tags r:id="rId7"/>
            </p:custDataLst>
          </p:nvPr>
        </p:nvSpPr>
        <p:spPr>
          <a:xfrm>
            <a:off x="377826" y="5793257"/>
            <a:ext cx="3661910" cy="177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3" name="PA-圆角矩形 9"/>
          <p:cNvSpPr/>
          <p:nvPr>
            <p:custDataLst>
              <p:tags r:id="rId8"/>
            </p:custDataLst>
          </p:nvPr>
        </p:nvSpPr>
        <p:spPr>
          <a:xfrm>
            <a:off x="3875405" y="3892588"/>
            <a:ext cx="587413" cy="18796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6" name="PA-圆角矩形 11"/>
          <p:cNvSpPr/>
          <p:nvPr>
            <p:custDataLst>
              <p:tags r:id="rId9"/>
            </p:custDataLst>
          </p:nvPr>
        </p:nvSpPr>
        <p:spPr>
          <a:xfrm>
            <a:off x="375562" y="6579566"/>
            <a:ext cx="3462655" cy="177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2" name="PA-圆角矩形 9"/>
          <p:cNvSpPr/>
          <p:nvPr>
            <p:custDataLst>
              <p:tags r:id="rId10"/>
            </p:custDataLst>
          </p:nvPr>
        </p:nvSpPr>
        <p:spPr>
          <a:xfrm>
            <a:off x="602208" y="5327878"/>
            <a:ext cx="587413" cy="18796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 autoUpdateAnimBg="0"/>
      <p:bldP spid="8" grpId="0" bldLvl="0" animBg="1"/>
      <p:bldP spid="9" grpId="0" bldLvl="0" animBg="1"/>
      <p:bldP spid="10" grpId="0" bldLvl="0" animBg="1"/>
      <p:bldP spid="13" grpId="0" bldLvl="0" animBg="1"/>
      <p:bldP spid="16" grpId="0" bldLvl="0" animBg="1"/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3945255" y="4287820"/>
            <a:ext cx="8246745" cy="1900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7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9137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为读者提供深入到图书内容的全文检索</a:t>
            </a:r>
            <a:endParaRPr lang="en-US" altLang="zh-CN" sz="20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9137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9137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读者可以知道“</a:t>
            </a:r>
            <a:r>
              <a:rPr lang="zh-CN" altLang="en-US" sz="20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任何一句话，任何一句诗词，出自哪一本书的哪一页。</a:t>
            </a:r>
            <a:r>
              <a:rPr lang="zh-CN" altLang="en-US" sz="20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  <a:p>
            <a:pPr algn="just" defTabSz="9137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Oval 5"/>
          <p:cNvSpPr/>
          <p:nvPr/>
        </p:nvSpPr>
        <p:spPr>
          <a:xfrm>
            <a:off x="5361686" y="1836684"/>
            <a:ext cx="1823629" cy="1801636"/>
          </a:xfrm>
          <a:prstGeom prst="ellipse">
            <a:avLst/>
          </a:prstGeom>
          <a:solidFill>
            <a:srgbClr val="004B7D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Oval 5"/>
          <p:cNvSpPr/>
          <p:nvPr/>
        </p:nvSpPr>
        <p:spPr>
          <a:xfrm>
            <a:off x="7378321" y="1836685"/>
            <a:ext cx="1823630" cy="180163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TextBox 73"/>
          <p:cNvSpPr txBox="1"/>
          <p:nvPr/>
        </p:nvSpPr>
        <p:spPr>
          <a:xfrm>
            <a:off x="5469056" y="2254711"/>
            <a:ext cx="160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4.5</a:t>
            </a:r>
            <a:r>
              <a:rPr lang="zh-CN" altLang="en-US" sz="32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</a:p>
        </p:txBody>
      </p:sp>
      <p:sp>
        <p:nvSpPr>
          <p:cNvPr id="35" name="TextBox 74"/>
          <p:cNvSpPr txBox="1"/>
          <p:nvPr/>
        </p:nvSpPr>
        <p:spPr>
          <a:xfrm>
            <a:off x="5606302" y="2949047"/>
            <a:ext cx="133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涵盖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4.5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章节数据</a:t>
            </a:r>
          </a:p>
        </p:txBody>
      </p:sp>
      <p:sp>
        <p:nvSpPr>
          <p:cNvPr id="36" name="TextBox 75"/>
          <p:cNvSpPr txBox="1"/>
          <p:nvPr/>
        </p:nvSpPr>
        <p:spPr>
          <a:xfrm>
            <a:off x="7500267" y="2264298"/>
            <a:ext cx="1555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17.6</a:t>
            </a:r>
            <a:r>
              <a:rPr lang="zh-CN" altLang="en-US" sz="32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</a:p>
        </p:txBody>
      </p:sp>
      <p:sp>
        <p:nvSpPr>
          <p:cNvPr id="37" name="TextBox 76"/>
          <p:cNvSpPr txBox="1"/>
          <p:nvPr/>
        </p:nvSpPr>
        <p:spPr>
          <a:xfrm>
            <a:off x="7724024" y="2949047"/>
            <a:ext cx="11788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17.6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亿页全文资料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78187" y="342899"/>
            <a:ext cx="3994175" cy="561490"/>
            <a:chOff x="378187" y="186021"/>
            <a:chExt cx="5130401" cy="721217"/>
          </a:xfrm>
        </p:grpSpPr>
        <p:sp>
          <p:nvSpPr>
            <p:cNvPr id="46" name="TextBox 23"/>
            <p:cNvSpPr txBox="1"/>
            <p:nvPr/>
          </p:nvSpPr>
          <p:spPr>
            <a:xfrm>
              <a:off x="2768971" y="235223"/>
              <a:ext cx="2177784" cy="672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rtlCol="0" anchor="ctr" anchorCtr="0" compatLnSpc="1">
              <a:spAutoFit/>
            </a:bodyPr>
            <a:lstStyle>
              <a:lvl1pPr>
                <a:defRPr sz="2800" b="1">
                  <a:solidFill>
                    <a:schemeClr val="accent1"/>
                  </a:solidFill>
                  <a:latin typeface="+mn-ea"/>
                  <a:ea typeface="+mn-ea"/>
                </a:defRPr>
              </a:lvl1pPr>
              <a:lvl2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3pPr>
              <a:lvl4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4pPr>
              <a:lvl5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9pPr>
            </a:lstStyle>
            <a:p>
              <a:pPr defTabSz="913765">
                <a:defRPr/>
              </a:pPr>
              <a:r>
                <a:rPr lang="zh-CN" altLang="en-US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平台介绍</a:t>
              </a: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378187" y="314393"/>
              <a:ext cx="2228557" cy="549829"/>
              <a:chOff x="157476" y="152440"/>
              <a:chExt cx="2474408" cy="847436"/>
            </a:xfrm>
          </p:grpSpPr>
          <p:sp>
            <p:nvSpPr>
              <p:cNvPr id="48" name="Freeform 24"/>
              <p:cNvSpPr/>
              <p:nvPr/>
            </p:nvSpPr>
            <p:spPr>
              <a:xfrm>
                <a:off x="1332597" y="152440"/>
                <a:ext cx="1299287" cy="847436"/>
              </a:xfrm>
              <a:custGeom>
                <a:avLst/>
                <a:gdLst/>
                <a:ahLst/>
                <a:cxnLst>
                  <a:cxn ang="0">
                    <a:pos x="448270" y="0"/>
                  </a:cxn>
                  <a:cxn ang="0">
                    <a:pos x="2349604" y="0"/>
                  </a:cxn>
                  <a:cxn ang="0">
                    <a:pos x="2374000" y="55145"/>
                  </a:cxn>
                  <a:cxn ang="0">
                    <a:pos x="1989769" y="1497335"/>
                  </a:cxn>
                  <a:cxn ang="0">
                    <a:pos x="1934879" y="1553246"/>
                  </a:cxn>
                  <a:cxn ang="0">
                    <a:pos x="33544" y="1553246"/>
                  </a:cxn>
                  <a:cxn ang="0">
                    <a:pos x="8386" y="1497335"/>
                  </a:cxn>
                  <a:cxn ang="0">
                    <a:pos x="393380" y="55145"/>
                  </a:cxn>
                  <a:cxn ang="0">
                    <a:pos x="448270" y="0"/>
                  </a:cxn>
                </a:cxnLst>
                <a:rect l="0" t="0" r="0" b="0"/>
                <a:pathLst>
                  <a:path w="3125" h="2028">
                    <a:moveTo>
                      <a:pt x="588" y="0"/>
                    </a:moveTo>
                    <a:lnTo>
                      <a:pt x="3082" y="0"/>
                    </a:lnTo>
                    <a:cubicBezTo>
                      <a:pt x="3110" y="0"/>
                      <a:pt x="3125" y="32"/>
                      <a:pt x="3114" y="72"/>
                    </a:cubicBezTo>
                    <a:lnTo>
                      <a:pt x="2610" y="1955"/>
                    </a:lnTo>
                    <a:cubicBezTo>
                      <a:pt x="2599" y="1995"/>
                      <a:pt x="2567" y="2028"/>
                      <a:pt x="2538" y="2028"/>
                    </a:cubicBezTo>
                    <a:lnTo>
                      <a:pt x="44" y="2028"/>
                    </a:lnTo>
                    <a:cubicBezTo>
                      <a:pt x="15" y="2028"/>
                      <a:pt x="0" y="1995"/>
                      <a:pt x="11" y="1955"/>
                    </a:cubicBezTo>
                    <a:lnTo>
                      <a:pt x="516" y="72"/>
                    </a:lnTo>
                    <a:cubicBezTo>
                      <a:pt x="527" y="32"/>
                      <a:pt x="559" y="0"/>
                      <a:pt x="588" y="0"/>
                    </a:cubicBezTo>
                    <a:close/>
                  </a:path>
                </a:pathLst>
              </a:custGeom>
              <a:solidFill>
                <a:srgbClr val="4BAF3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400"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 22"/>
              <p:cNvSpPr/>
              <p:nvPr/>
            </p:nvSpPr>
            <p:spPr>
              <a:xfrm>
                <a:off x="157476" y="152440"/>
                <a:ext cx="1298421" cy="846571"/>
              </a:xfrm>
              <a:custGeom>
                <a:avLst/>
                <a:gdLst/>
                <a:ahLst/>
                <a:cxnLst>
                  <a:cxn ang="0">
                    <a:pos x="448114" y="0"/>
                  </a:cxn>
                  <a:cxn ang="0">
                    <a:pos x="2346501" y="0"/>
                  </a:cxn>
                  <a:cxn ang="0">
                    <a:pos x="2372412" y="56677"/>
                  </a:cxn>
                  <a:cxn ang="0">
                    <a:pos x="1988314" y="1496569"/>
                  </a:cxn>
                  <a:cxn ang="0">
                    <a:pos x="1932681" y="1553246"/>
                  </a:cxn>
                  <a:cxn ang="0">
                    <a:pos x="33532" y="1553246"/>
                  </a:cxn>
                  <a:cxn ang="0">
                    <a:pos x="8383" y="1496569"/>
                  </a:cxn>
                  <a:cxn ang="0">
                    <a:pos x="392481" y="56677"/>
                  </a:cxn>
                  <a:cxn ang="0">
                    <a:pos x="448114" y="0"/>
                  </a:cxn>
                </a:cxnLst>
                <a:rect l="0" t="0" r="0" b="0"/>
                <a:pathLst>
                  <a:path w="3124" h="2028">
                    <a:moveTo>
                      <a:pt x="588" y="0"/>
                    </a:moveTo>
                    <a:lnTo>
                      <a:pt x="3079" y="0"/>
                    </a:lnTo>
                    <a:cubicBezTo>
                      <a:pt x="3109" y="0"/>
                      <a:pt x="3124" y="33"/>
                      <a:pt x="3113" y="74"/>
                    </a:cubicBezTo>
                    <a:lnTo>
                      <a:pt x="2609" y="1954"/>
                    </a:lnTo>
                    <a:cubicBezTo>
                      <a:pt x="2598" y="1994"/>
                      <a:pt x="2565" y="2028"/>
                      <a:pt x="2536" y="2028"/>
                    </a:cubicBezTo>
                    <a:lnTo>
                      <a:pt x="44" y="2028"/>
                    </a:lnTo>
                    <a:cubicBezTo>
                      <a:pt x="15" y="2028"/>
                      <a:pt x="0" y="1994"/>
                      <a:pt x="11" y="1954"/>
                    </a:cubicBezTo>
                    <a:lnTo>
                      <a:pt x="515" y="74"/>
                    </a:lnTo>
                    <a:cubicBezTo>
                      <a:pt x="526" y="33"/>
                      <a:pt x="559" y="0"/>
                      <a:pt x="588" y="0"/>
                    </a:cubicBezTo>
                    <a:close/>
                  </a:path>
                </a:pathLst>
              </a:custGeom>
              <a:solidFill>
                <a:srgbClr val="004B7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40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0" name="Freeform 29"/>
            <p:cNvSpPr/>
            <p:nvPr/>
          </p:nvSpPr>
          <p:spPr>
            <a:xfrm>
              <a:off x="1857360" y="485318"/>
              <a:ext cx="333522" cy="253732"/>
            </a:xfrm>
            <a:custGeom>
              <a:avLst/>
              <a:gdLst/>
              <a:ahLst/>
              <a:cxnLst>
                <a:cxn ang="0">
                  <a:pos x="663631" y="247672"/>
                </a:cxn>
                <a:cxn ang="0">
                  <a:pos x="593534" y="318216"/>
                </a:cxn>
                <a:cxn ang="0">
                  <a:pos x="406103" y="506078"/>
                </a:cxn>
                <a:cxn ang="0">
                  <a:pos x="266671" y="506078"/>
                </a:cxn>
                <a:cxn ang="0">
                  <a:pos x="473913" y="297513"/>
                </a:cxn>
                <a:cxn ang="0">
                  <a:pos x="0" y="297513"/>
                </a:cxn>
                <a:cxn ang="0">
                  <a:pos x="0" y="197830"/>
                </a:cxn>
                <a:cxn ang="0">
                  <a:pos x="473913" y="197830"/>
                </a:cxn>
                <a:cxn ang="0">
                  <a:pos x="278100" y="0"/>
                </a:cxn>
                <a:cxn ang="0">
                  <a:pos x="417531" y="0"/>
                </a:cxn>
                <a:cxn ang="0">
                  <a:pos x="593534" y="177127"/>
                </a:cxn>
                <a:cxn ang="0">
                  <a:pos x="663631" y="247672"/>
                </a:cxn>
              </a:cxnLst>
              <a:rect l="0" t="0" r="0" b="0"/>
              <a:pathLst>
                <a:path w="871" h="660">
                  <a:moveTo>
                    <a:pt x="871" y="323"/>
                  </a:moveTo>
                  <a:lnTo>
                    <a:pt x="779" y="415"/>
                  </a:lnTo>
                  <a:lnTo>
                    <a:pt x="533" y="660"/>
                  </a:lnTo>
                  <a:lnTo>
                    <a:pt x="350" y="660"/>
                  </a:lnTo>
                  <a:lnTo>
                    <a:pt x="622" y="388"/>
                  </a:lnTo>
                  <a:lnTo>
                    <a:pt x="0" y="388"/>
                  </a:lnTo>
                  <a:lnTo>
                    <a:pt x="0" y="258"/>
                  </a:lnTo>
                  <a:lnTo>
                    <a:pt x="622" y="258"/>
                  </a:lnTo>
                  <a:lnTo>
                    <a:pt x="365" y="0"/>
                  </a:lnTo>
                  <a:lnTo>
                    <a:pt x="548" y="0"/>
                  </a:lnTo>
                  <a:lnTo>
                    <a:pt x="779" y="231"/>
                  </a:lnTo>
                  <a:lnTo>
                    <a:pt x="871" y="3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51" name="TextBox 23"/>
            <p:cNvSpPr txBox="1"/>
            <p:nvPr/>
          </p:nvSpPr>
          <p:spPr>
            <a:xfrm>
              <a:off x="581167" y="391386"/>
              <a:ext cx="1127219" cy="395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rtlCol="0" anchor="ctr" anchorCtr="0" compatLnSpc="1">
              <a:spAutoFit/>
            </a:bodyPr>
            <a:lstStyle>
              <a:lvl1pPr>
                <a:defRPr sz="2800" b="1">
                  <a:solidFill>
                    <a:schemeClr val="accent1"/>
                  </a:solidFill>
                  <a:latin typeface="+mn-ea"/>
                  <a:ea typeface="+mn-ea"/>
                </a:defRPr>
              </a:lvl1pPr>
              <a:lvl2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3pPr>
              <a:lvl4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4pPr>
              <a:lvl5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9pPr>
            </a:lstStyle>
            <a:p>
              <a:pPr defTabSz="913765">
                <a:defRPr/>
              </a:pPr>
              <a:r>
                <a:rPr lang="zh-CN" altLang="en-US" sz="14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读秀</a:t>
              </a:r>
            </a:p>
          </p:txBody>
        </p:sp>
        <p:sp>
          <p:nvSpPr>
            <p:cNvPr id="52" name="Freeform 28"/>
            <p:cNvSpPr/>
            <p:nvPr/>
          </p:nvSpPr>
          <p:spPr>
            <a:xfrm>
              <a:off x="4960347" y="610399"/>
              <a:ext cx="309650" cy="236238"/>
            </a:xfrm>
            <a:custGeom>
              <a:avLst/>
              <a:gdLst/>
              <a:ahLst/>
              <a:cxnLst>
                <a:cxn ang="0">
                  <a:pos x="523584" y="195509"/>
                </a:cxn>
                <a:cxn ang="0">
                  <a:pos x="468711" y="250712"/>
                </a:cxn>
                <a:cxn ang="0">
                  <a:pos x="320857" y="399452"/>
                </a:cxn>
                <a:cxn ang="0">
                  <a:pos x="210348" y="399452"/>
                </a:cxn>
                <a:cxn ang="0">
                  <a:pos x="374206" y="234611"/>
                </a:cxn>
                <a:cxn ang="0">
                  <a:pos x="0" y="234611"/>
                </a:cxn>
                <a:cxn ang="0">
                  <a:pos x="0" y="156407"/>
                </a:cxn>
                <a:cxn ang="0">
                  <a:pos x="374206" y="156407"/>
                </a:cxn>
                <a:cxn ang="0">
                  <a:pos x="218732" y="0"/>
                </a:cxn>
                <a:cxn ang="0">
                  <a:pos x="329241" y="0"/>
                </a:cxn>
                <a:cxn ang="0">
                  <a:pos x="468711" y="140307"/>
                </a:cxn>
                <a:cxn ang="0">
                  <a:pos x="523584" y="195509"/>
                </a:cxn>
              </a:cxnLst>
              <a:rect l="0" t="0" r="0" b="0"/>
              <a:pathLst>
                <a:path w="687" h="521">
                  <a:moveTo>
                    <a:pt x="687" y="255"/>
                  </a:moveTo>
                  <a:lnTo>
                    <a:pt x="615" y="327"/>
                  </a:lnTo>
                  <a:lnTo>
                    <a:pt x="421" y="521"/>
                  </a:lnTo>
                  <a:lnTo>
                    <a:pt x="276" y="521"/>
                  </a:lnTo>
                  <a:lnTo>
                    <a:pt x="491" y="306"/>
                  </a:lnTo>
                  <a:lnTo>
                    <a:pt x="0" y="306"/>
                  </a:lnTo>
                  <a:lnTo>
                    <a:pt x="0" y="204"/>
                  </a:lnTo>
                  <a:lnTo>
                    <a:pt x="491" y="204"/>
                  </a:lnTo>
                  <a:lnTo>
                    <a:pt x="287" y="0"/>
                  </a:lnTo>
                  <a:lnTo>
                    <a:pt x="432" y="0"/>
                  </a:lnTo>
                  <a:lnTo>
                    <a:pt x="615" y="183"/>
                  </a:lnTo>
                  <a:lnTo>
                    <a:pt x="687" y="255"/>
                  </a:lnTo>
                  <a:close/>
                </a:path>
              </a:pathLst>
            </a:custGeom>
            <a:solidFill>
              <a:srgbClr val="4BAF32"/>
            </a:solidFill>
            <a:ln w="9525">
              <a:noFill/>
            </a:ln>
          </p:spPr>
          <p:txBody>
            <a:bodyPr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56" name="Freeform 29"/>
            <p:cNvSpPr/>
            <p:nvPr/>
          </p:nvSpPr>
          <p:spPr>
            <a:xfrm>
              <a:off x="5115172" y="186021"/>
              <a:ext cx="393416" cy="299297"/>
            </a:xfrm>
            <a:custGeom>
              <a:avLst/>
              <a:gdLst/>
              <a:ahLst/>
              <a:cxnLst>
                <a:cxn ang="0">
                  <a:pos x="663631" y="247672"/>
                </a:cxn>
                <a:cxn ang="0">
                  <a:pos x="593534" y="318216"/>
                </a:cxn>
                <a:cxn ang="0">
                  <a:pos x="406103" y="506078"/>
                </a:cxn>
                <a:cxn ang="0">
                  <a:pos x="266671" y="506078"/>
                </a:cxn>
                <a:cxn ang="0">
                  <a:pos x="473913" y="297513"/>
                </a:cxn>
                <a:cxn ang="0">
                  <a:pos x="0" y="297513"/>
                </a:cxn>
                <a:cxn ang="0">
                  <a:pos x="0" y="197830"/>
                </a:cxn>
                <a:cxn ang="0">
                  <a:pos x="473913" y="197830"/>
                </a:cxn>
                <a:cxn ang="0">
                  <a:pos x="278100" y="0"/>
                </a:cxn>
                <a:cxn ang="0">
                  <a:pos x="417531" y="0"/>
                </a:cxn>
                <a:cxn ang="0">
                  <a:pos x="593534" y="177127"/>
                </a:cxn>
                <a:cxn ang="0">
                  <a:pos x="663631" y="247672"/>
                </a:cxn>
              </a:cxnLst>
              <a:rect l="0" t="0" r="0" b="0"/>
              <a:pathLst>
                <a:path w="871" h="660">
                  <a:moveTo>
                    <a:pt x="871" y="323"/>
                  </a:moveTo>
                  <a:lnTo>
                    <a:pt x="779" y="415"/>
                  </a:lnTo>
                  <a:lnTo>
                    <a:pt x="533" y="660"/>
                  </a:lnTo>
                  <a:lnTo>
                    <a:pt x="350" y="660"/>
                  </a:lnTo>
                  <a:lnTo>
                    <a:pt x="622" y="388"/>
                  </a:lnTo>
                  <a:lnTo>
                    <a:pt x="0" y="388"/>
                  </a:lnTo>
                  <a:lnTo>
                    <a:pt x="0" y="258"/>
                  </a:lnTo>
                  <a:lnTo>
                    <a:pt x="622" y="258"/>
                  </a:lnTo>
                  <a:lnTo>
                    <a:pt x="365" y="0"/>
                  </a:lnTo>
                  <a:lnTo>
                    <a:pt x="548" y="0"/>
                  </a:lnTo>
                  <a:lnTo>
                    <a:pt x="779" y="231"/>
                  </a:lnTo>
                  <a:lnTo>
                    <a:pt x="871" y="323"/>
                  </a:lnTo>
                  <a:close/>
                </a:path>
              </a:pathLst>
            </a:custGeom>
            <a:solidFill>
              <a:srgbClr val="1B4C98"/>
            </a:solidFill>
            <a:ln w="9525">
              <a:noFill/>
            </a:ln>
          </p:spPr>
          <p:txBody>
            <a:bodyPr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Oval 36"/>
          <p:cNvSpPr/>
          <p:nvPr/>
        </p:nvSpPr>
        <p:spPr>
          <a:xfrm>
            <a:off x="979664" y="1741316"/>
            <a:ext cx="2462310" cy="2368889"/>
          </a:xfrm>
          <a:prstGeom prst="ellipse">
            <a:avLst/>
          </a:prstGeom>
          <a:gradFill>
            <a:gsLst>
              <a:gs pos="0">
                <a:srgbClr val="7EC8BC"/>
              </a:gs>
              <a:gs pos="37000">
                <a:srgbClr val="B2D5A2"/>
              </a:gs>
              <a:gs pos="73000">
                <a:srgbClr val="0989B9"/>
              </a:gs>
              <a:gs pos="100000">
                <a:srgbClr val="00A3E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64" y="3917643"/>
            <a:ext cx="2552700" cy="2333625"/>
          </a:xfrm>
          <a:prstGeom prst="rect">
            <a:avLst/>
          </a:prstGeom>
        </p:spPr>
      </p:pic>
      <p:sp>
        <p:nvSpPr>
          <p:cNvPr id="59" name="TextBox 22"/>
          <p:cNvSpPr txBox="1"/>
          <p:nvPr/>
        </p:nvSpPr>
        <p:spPr>
          <a:xfrm>
            <a:off x="1238505" y="3191597"/>
            <a:ext cx="200196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全文知识搜索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60" name="KSO_Shape"/>
          <p:cNvSpPr/>
          <p:nvPr/>
        </p:nvSpPr>
        <p:spPr bwMode="auto">
          <a:xfrm>
            <a:off x="1825781" y="2211984"/>
            <a:ext cx="722906" cy="712838"/>
          </a:xfrm>
          <a:custGeom>
            <a:avLst/>
            <a:gdLst>
              <a:gd name="T0" fmla="*/ 1457935 w 3279"/>
              <a:gd name="T1" fmla="*/ 1800397 h 3279"/>
              <a:gd name="T2" fmla="*/ 336911 w 3279"/>
              <a:gd name="T3" fmla="*/ 1800397 h 3279"/>
              <a:gd name="T4" fmla="*/ 0 w 3279"/>
              <a:gd name="T5" fmla="*/ 1458876 h 3279"/>
              <a:gd name="T6" fmla="*/ 0 w 3279"/>
              <a:gd name="T7" fmla="*/ 0 h 3279"/>
              <a:gd name="T8" fmla="*/ 1332828 w 3279"/>
              <a:gd name="T9" fmla="*/ 0 h 3279"/>
              <a:gd name="T10" fmla="*/ 1332828 w 3279"/>
              <a:gd name="T11" fmla="*/ 107618 h 3279"/>
              <a:gd name="T12" fmla="*/ 1584139 w 3279"/>
              <a:gd name="T13" fmla="*/ 107618 h 3279"/>
              <a:gd name="T14" fmla="*/ 1584139 w 3279"/>
              <a:gd name="T15" fmla="*/ 107618 h 3279"/>
              <a:gd name="T16" fmla="*/ 1584139 w 3279"/>
              <a:gd name="T17" fmla="*/ 215235 h 3279"/>
              <a:gd name="T18" fmla="*/ 1682359 w 3279"/>
              <a:gd name="T19" fmla="*/ 215235 h 3279"/>
              <a:gd name="T20" fmla="*/ 1799235 w 3279"/>
              <a:gd name="T21" fmla="*/ 215235 h 3279"/>
              <a:gd name="T22" fmla="*/ 1799235 w 3279"/>
              <a:gd name="T23" fmla="*/ 1458876 h 3279"/>
              <a:gd name="T24" fmla="*/ 1457935 w 3279"/>
              <a:gd name="T25" fmla="*/ 1800397 h 3279"/>
              <a:gd name="T26" fmla="*/ 1189064 w 3279"/>
              <a:gd name="T27" fmla="*/ 143307 h 3279"/>
              <a:gd name="T28" fmla="*/ 143763 w 3279"/>
              <a:gd name="T29" fmla="*/ 143307 h 3279"/>
              <a:gd name="T30" fmla="*/ 143763 w 3279"/>
              <a:gd name="T31" fmla="*/ 1495115 h 3279"/>
              <a:gd name="T32" fmla="*/ 264480 w 3279"/>
              <a:gd name="T33" fmla="*/ 1620851 h 3279"/>
              <a:gd name="T34" fmla="*/ 1189064 w 3279"/>
              <a:gd name="T35" fmla="*/ 1620851 h 3279"/>
              <a:gd name="T36" fmla="*/ 1189064 w 3279"/>
              <a:gd name="T37" fmla="*/ 143307 h 3279"/>
              <a:gd name="T38" fmla="*/ 1687297 w 3279"/>
              <a:gd name="T39" fmla="*/ 322303 h 3279"/>
              <a:gd name="T40" fmla="*/ 1584139 w 3279"/>
              <a:gd name="T41" fmla="*/ 322303 h 3279"/>
              <a:gd name="T42" fmla="*/ 1584139 w 3279"/>
              <a:gd name="T43" fmla="*/ 1402871 h 3279"/>
              <a:gd name="T44" fmla="*/ 1514452 w 3279"/>
              <a:gd name="T45" fmla="*/ 1458876 h 3279"/>
              <a:gd name="T46" fmla="*/ 1440376 w 3279"/>
              <a:gd name="T47" fmla="*/ 1402871 h 3279"/>
              <a:gd name="T48" fmla="*/ 1440376 w 3279"/>
              <a:gd name="T49" fmla="*/ 215235 h 3279"/>
              <a:gd name="T50" fmla="*/ 1332828 w 3279"/>
              <a:gd name="T51" fmla="*/ 215235 h 3279"/>
              <a:gd name="T52" fmla="*/ 1332828 w 3279"/>
              <a:gd name="T53" fmla="*/ 1456680 h 3279"/>
              <a:gd name="T54" fmla="*/ 1514452 w 3279"/>
              <a:gd name="T55" fmla="*/ 1625244 h 3279"/>
              <a:gd name="T56" fmla="*/ 1687297 w 3279"/>
              <a:gd name="T57" fmla="*/ 1456680 h 3279"/>
              <a:gd name="T58" fmla="*/ 1687297 w 3279"/>
              <a:gd name="T59" fmla="*/ 322303 h 3279"/>
              <a:gd name="T60" fmla="*/ 323193 w 3279"/>
              <a:gd name="T61" fmla="*/ 1333139 h 3279"/>
              <a:gd name="T62" fmla="*/ 686442 w 3279"/>
              <a:gd name="T63" fmla="*/ 1333139 h 3279"/>
              <a:gd name="T64" fmla="*/ 686442 w 3279"/>
              <a:gd name="T65" fmla="*/ 1440757 h 3279"/>
              <a:gd name="T66" fmla="*/ 323193 w 3279"/>
              <a:gd name="T67" fmla="*/ 1440757 h 3279"/>
              <a:gd name="T68" fmla="*/ 323193 w 3279"/>
              <a:gd name="T69" fmla="*/ 1333139 h 3279"/>
              <a:gd name="T70" fmla="*/ 323193 w 3279"/>
              <a:gd name="T71" fmla="*/ 1113512 h 3279"/>
              <a:gd name="T72" fmla="*/ 789600 w 3279"/>
              <a:gd name="T73" fmla="*/ 1113512 h 3279"/>
              <a:gd name="T74" fmla="*/ 789600 w 3279"/>
              <a:gd name="T75" fmla="*/ 1225522 h 3279"/>
              <a:gd name="T76" fmla="*/ 323193 w 3279"/>
              <a:gd name="T77" fmla="*/ 1225522 h 3279"/>
              <a:gd name="T78" fmla="*/ 323193 w 3279"/>
              <a:gd name="T79" fmla="*/ 1113512 h 3279"/>
              <a:gd name="T80" fmla="*/ 1009635 w 3279"/>
              <a:gd name="T81" fmla="*/ 1225522 h 3279"/>
              <a:gd name="T82" fmla="*/ 897697 w 3279"/>
              <a:gd name="T83" fmla="*/ 1225522 h 3279"/>
              <a:gd name="T84" fmla="*/ 897697 w 3279"/>
              <a:gd name="T85" fmla="*/ 1113512 h 3279"/>
              <a:gd name="T86" fmla="*/ 1009635 w 3279"/>
              <a:gd name="T87" fmla="*/ 1113512 h 3279"/>
              <a:gd name="T88" fmla="*/ 1009635 w 3279"/>
              <a:gd name="T89" fmla="*/ 1225522 h 3279"/>
              <a:gd name="T90" fmla="*/ 789600 w 3279"/>
              <a:gd name="T91" fmla="*/ 897728 h 3279"/>
              <a:gd name="T92" fmla="*/ 1009635 w 3279"/>
              <a:gd name="T93" fmla="*/ 897728 h 3279"/>
              <a:gd name="T94" fmla="*/ 1009635 w 3279"/>
              <a:gd name="T95" fmla="*/ 1010287 h 3279"/>
              <a:gd name="T96" fmla="*/ 789600 w 3279"/>
              <a:gd name="T97" fmla="*/ 1010287 h 3279"/>
              <a:gd name="T98" fmla="*/ 789600 w 3279"/>
              <a:gd name="T99" fmla="*/ 897728 h 3279"/>
              <a:gd name="T100" fmla="*/ 323193 w 3279"/>
              <a:gd name="T101" fmla="*/ 327794 h 3279"/>
              <a:gd name="T102" fmla="*/ 1009635 w 3279"/>
              <a:gd name="T103" fmla="*/ 327794 h 3279"/>
              <a:gd name="T104" fmla="*/ 1009635 w 3279"/>
              <a:gd name="T105" fmla="*/ 790110 h 3279"/>
              <a:gd name="T106" fmla="*/ 323193 w 3279"/>
              <a:gd name="T107" fmla="*/ 790110 h 3279"/>
              <a:gd name="T108" fmla="*/ 323193 w 3279"/>
              <a:gd name="T109" fmla="*/ 327794 h 3279"/>
              <a:gd name="T110" fmla="*/ 682052 w 3279"/>
              <a:gd name="T111" fmla="*/ 1010287 h 3279"/>
              <a:gd name="T112" fmla="*/ 323193 w 3279"/>
              <a:gd name="T113" fmla="*/ 1010287 h 3279"/>
              <a:gd name="T114" fmla="*/ 323193 w 3279"/>
              <a:gd name="T115" fmla="*/ 897728 h 3279"/>
              <a:gd name="T116" fmla="*/ 682052 w 3279"/>
              <a:gd name="T117" fmla="*/ 897728 h 3279"/>
              <a:gd name="T118" fmla="*/ 682052 w 3279"/>
              <a:gd name="T119" fmla="*/ 1010287 h 32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279" h="3279">
                <a:moveTo>
                  <a:pt x="2657" y="3279"/>
                </a:moveTo>
                <a:cubicBezTo>
                  <a:pt x="614" y="3279"/>
                  <a:pt x="614" y="3279"/>
                  <a:pt x="614" y="3279"/>
                </a:cubicBezTo>
                <a:cubicBezTo>
                  <a:pt x="275" y="3279"/>
                  <a:pt x="0" y="2996"/>
                  <a:pt x="0" y="2657"/>
                </a:cubicBezTo>
                <a:cubicBezTo>
                  <a:pt x="0" y="0"/>
                  <a:pt x="0" y="0"/>
                  <a:pt x="0" y="0"/>
                </a:cubicBezTo>
                <a:cubicBezTo>
                  <a:pt x="2429" y="0"/>
                  <a:pt x="2429" y="0"/>
                  <a:pt x="2429" y="0"/>
                </a:cubicBezTo>
                <a:cubicBezTo>
                  <a:pt x="2429" y="196"/>
                  <a:pt x="2429" y="196"/>
                  <a:pt x="2429" y="196"/>
                </a:cubicBezTo>
                <a:cubicBezTo>
                  <a:pt x="2887" y="196"/>
                  <a:pt x="2887" y="196"/>
                  <a:pt x="2887" y="196"/>
                </a:cubicBezTo>
                <a:cubicBezTo>
                  <a:pt x="2887" y="196"/>
                  <a:pt x="2887" y="196"/>
                  <a:pt x="2887" y="196"/>
                </a:cubicBezTo>
                <a:cubicBezTo>
                  <a:pt x="2887" y="392"/>
                  <a:pt x="2887" y="392"/>
                  <a:pt x="2887" y="392"/>
                </a:cubicBezTo>
                <a:cubicBezTo>
                  <a:pt x="3066" y="392"/>
                  <a:pt x="3066" y="392"/>
                  <a:pt x="3066" y="392"/>
                </a:cubicBezTo>
                <a:cubicBezTo>
                  <a:pt x="3279" y="392"/>
                  <a:pt x="3279" y="392"/>
                  <a:pt x="3279" y="392"/>
                </a:cubicBezTo>
                <a:cubicBezTo>
                  <a:pt x="3279" y="2657"/>
                  <a:pt x="3279" y="2657"/>
                  <a:pt x="3279" y="2657"/>
                </a:cubicBezTo>
                <a:cubicBezTo>
                  <a:pt x="3279" y="2996"/>
                  <a:pt x="2996" y="3279"/>
                  <a:pt x="2657" y="3279"/>
                </a:cubicBezTo>
                <a:close/>
                <a:moveTo>
                  <a:pt x="2167" y="261"/>
                </a:moveTo>
                <a:cubicBezTo>
                  <a:pt x="262" y="261"/>
                  <a:pt x="262" y="261"/>
                  <a:pt x="262" y="261"/>
                </a:cubicBezTo>
                <a:cubicBezTo>
                  <a:pt x="262" y="2723"/>
                  <a:pt x="262" y="2723"/>
                  <a:pt x="262" y="2723"/>
                </a:cubicBezTo>
                <a:cubicBezTo>
                  <a:pt x="262" y="2836"/>
                  <a:pt x="370" y="2952"/>
                  <a:pt x="482" y="2952"/>
                </a:cubicBezTo>
                <a:cubicBezTo>
                  <a:pt x="2167" y="2952"/>
                  <a:pt x="2167" y="2952"/>
                  <a:pt x="2167" y="2952"/>
                </a:cubicBezTo>
                <a:lnTo>
                  <a:pt x="2167" y="261"/>
                </a:lnTo>
                <a:close/>
                <a:moveTo>
                  <a:pt x="3075" y="587"/>
                </a:moveTo>
                <a:cubicBezTo>
                  <a:pt x="2887" y="587"/>
                  <a:pt x="2887" y="587"/>
                  <a:pt x="2887" y="587"/>
                </a:cubicBezTo>
                <a:cubicBezTo>
                  <a:pt x="2887" y="2555"/>
                  <a:pt x="2887" y="2555"/>
                  <a:pt x="2887" y="2555"/>
                </a:cubicBezTo>
                <a:cubicBezTo>
                  <a:pt x="2887" y="2611"/>
                  <a:pt x="2816" y="2657"/>
                  <a:pt x="2760" y="2657"/>
                </a:cubicBezTo>
                <a:cubicBezTo>
                  <a:pt x="2703" y="2657"/>
                  <a:pt x="2625" y="2611"/>
                  <a:pt x="2625" y="2555"/>
                </a:cubicBezTo>
                <a:cubicBezTo>
                  <a:pt x="2625" y="392"/>
                  <a:pt x="2625" y="392"/>
                  <a:pt x="2625" y="392"/>
                </a:cubicBezTo>
                <a:cubicBezTo>
                  <a:pt x="2429" y="392"/>
                  <a:pt x="2429" y="392"/>
                  <a:pt x="2429" y="392"/>
                </a:cubicBezTo>
                <a:cubicBezTo>
                  <a:pt x="2429" y="2653"/>
                  <a:pt x="2429" y="2653"/>
                  <a:pt x="2429" y="2653"/>
                </a:cubicBezTo>
                <a:cubicBezTo>
                  <a:pt x="2429" y="2823"/>
                  <a:pt x="2590" y="2960"/>
                  <a:pt x="2760" y="2960"/>
                </a:cubicBezTo>
                <a:cubicBezTo>
                  <a:pt x="2929" y="2960"/>
                  <a:pt x="3075" y="2823"/>
                  <a:pt x="3075" y="2653"/>
                </a:cubicBezTo>
                <a:lnTo>
                  <a:pt x="3075" y="587"/>
                </a:lnTo>
                <a:close/>
                <a:moveTo>
                  <a:pt x="589" y="2428"/>
                </a:moveTo>
                <a:cubicBezTo>
                  <a:pt x="1251" y="2428"/>
                  <a:pt x="1251" y="2428"/>
                  <a:pt x="1251" y="2428"/>
                </a:cubicBezTo>
                <a:cubicBezTo>
                  <a:pt x="1251" y="2624"/>
                  <a:pt x="1251" y="2624"/>
                  <a:pt x="1251" y="2624"/>
                </a:cubicBezTo>
                <a:cubicBezTo>
                  <a:pt x="589" y="2624"/>
                  <a:pt x="589" y="2624"/>
                  <a:pt x="589" y="2624"/>
                </a:cubicBezTo>
                <a:lnTo>
                  <a:pt x="589" y="2428"/>
                </a:lnTo>
                <a:close/>
                <a:moveTo>
                  <a:pt x="589" y="2028"/>
                </a:moveTo>
                <a:cubicBezTo>
                  <a:pt x="1439" y="2028"/>
                  <a:pt x="1439" y="2028"/>
                  <a:pt x="1439" y="2028"/>
                </a:cubicBezTo>
                <a:cubicBezTo>
                  <a:pt x="1439" y="2232"/>
                  <a:pt x="1439" y="2232"/>
                  <a:pt x="1439" y="2232"/>
                </a:cubicBezTo>
                <a:cubicBezTo>
                  <a:pt x="589" y="2232"/>
                  <a:pt x="589" y="2232"/>
                  <a:pt x="589" y="2232"/>
                </a:cubicBezTo>
                <a:lnTo>
                  <a:pt x="589" y="2028"/>
                </a:lnTo>
                <a:close/>
                <a:moveTo>
                  <a:pt x="1840" y="2232"/>
                </a:moveTo>
                <a:cubicBezTo>
                  <a:pt x="1636" y="2232"/>
                  <a:pt x="1636" y="2232"/>
                  <a:pt x="1636" y="2232"/>
                </a:cubicBezTo>
                <a:cubicBezTo>
                  <a:pt x="1636" y="2028"/>
                  <a:pt x="1636" y="2028"/>
                  <a:pt x="1636" y="2028"/>
                </a:cubicBezTo>
                <a:cubicBezTo>
                  <a:pt x="1840" y="2028"/>
                  <a:pt x="1840" y="2028"/>
                  <a:pt x="1840" y="2028"/>
                </a:cubicBezTo>
                <a:lnTo>
                  <a:pt x="1840" y="2232"/>
                </a:lnTo>
                <a:close/>
                <a:moveTo>
                  <a:pt x="1439" y="1635"/>
                </a:moveTo>
                <a:cubicBezTo>
                  <a:pt x="1840" y="1635"/>
                  <a:pt x="1840" y="1635"/>
                  <a:pt x="1840" y="1635"/>
                </a:cubicBezTo>
                <a:cubicBezTo>
                  <a:pt x="1840" y="1840"/>
                  <a:pt x="1840" y="1840"/>
                  <a:pt x="1840" y="1840"/>
                </a:cubicBezTo>
                <a:cubicBezTo>
                  <a:pt x="1439" y="1840"/>
                  <a:pt x="1439" y="1840"/>
                  <a:pt x="1439" y="1840"/>
                </a:cubicBezTo>
                <a:lnTo>
                  <a:pt x="1439" y="1635"/>
                </a:lnTo>
                <a:close/>
                <a:moveTo>
                  <a:pt x="589" y="597"/>
                </a:moveTo>
                <a:cubicBezTo>
                  <a:pt x="1840" y="597"/>
                  <a:pt x="1840" y="597"/>
                  <a:pt x="1840" y="597"/>
                </a:cubicBezTo>
                <a:cubicBezTo>
                  <a:pt x="1840" y="1439"/>
                  <a:pt x="1840" y="1439"/>
                  <a:pt x="1840" y="1439"/>
                </a:cubicBezTo>
                <a:cubicBezTo>
                  <a:pt x="589" y="1439"/>
                  <a:pt x="589" y="1439"/>
                  <a:pt x="589" y="1439"/>
                </a:cubicBezTo>
                <a:lnTo>
                  <a:pt x="589" y="597"/>
                </a:lnTo>
                <a:close/>
                <a:moveTo>
                  <a:pt x="1243" y="1840"/>
                </a:moveTo>
                <a:cubicBezTo>
                  <a:pt x="589" y="1840"/>
                  <a:pt x="589" y="1840"/>
                  <a:pt x="589" y="1840"/>
                </a:cubicBezTo>
                <a:cubicBezTo>
                  <a:pt x="589" y="1635"/>
                  <a:pt x="589" y="1635"/>
                  <a:pt x="589" y="1635"/>
                </a:cubicBezTo>
                <a:cubicBezTo>
                  <a:pt x="1243" y="1635"/>
                  <a:pt x="1243" y="1635"/>
                  <a:pt x="1243" y="1635"/>
                </a:cubicBezTo>
                <a:lnTo>
                  <a:pt x="1243" y="18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61" name="矩形 60"/>
          <p:cNvSpPr/>
          <p:nvPr/>
        </p:nvSpPr>
        <p:spPr>
          <a:xfrm>
            <a:off x="4974353" y="369235"/>
            <a:ext cx="62071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读秀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中文图书一站式解决方案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2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3" nodeType="with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2" bldLvl="0" animBg="1"/>
      <p:bldP spid="31" grpId="3" bldLvl="0" animBg="1"/>
      <p:bldP spid="34" grpId="6"/>
      <p:bldP spid="35" grpId="7"/>
      <p:bldP spid="36" grpId="8"/>
      <p:bldP spid="37" grpId="9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4591685" y="3013438"/>
            <a:ext cx="861786" cy="236603"/>
          </a:xfrm>
          <a:prstGeom prst="roundRect">
            <a:avLst/>
          </a:prstGeom>
          <a:noFill/>
          <a:ln w="19050">
            <a:solidFill>
              <a:srgbClr val="3F8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7" name="右箭头 6"/>
          <p:cNvSpPr/>
          <p:nvPr/>
        </p:nvSpPr>
        <p:spPr>
          <a:xfrm rot="3059009">
            <a:off x="5267841" y="3363959"/>
            <a:ext cx="390598" cy="204197"/>
          </a:xfrm>
          <a:prstGeom prst="rightArrow">
            <a:avLst>
              <a:gd name="adj1" fmla="val 16671"/>
              <a:gd name="adj2" fmla="val 579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665417" y="3473525"/>
            <a:ext cx="2877711" cy="523220"/>
          </a:xfrm>
          <a:prstGeom prst="rect">
            <a:avLst/>
          </a:prstGeom>
          <a:solidFill>
            <a:schemeClr val="bg1"/>
          </a:solidFill>
          <a:ln>
            <a:solidFill>
              <a:srgbClr val="3F82C4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3F82C4"/>
                </a:solidFill>
              </a:rPr>
              <a:t>找到与自己预期相符的相应知识点</a:t>
            </a:r>
            <a:endParaRPr lang="en-US" altLang="zh-CN" sz="1400" b="1" dirty="0">
              <a:solidFill>
                <a:srgbClr val="3F82C4"/>
              </a:solidFill>
            </a:endParaRPr>
          </a:p>
          <a:p>
            <a:r>
              <a:rPr lang="zh-CN" altLang="en-US" sz="1400" b="1" dirty="0">
                <a:solidFill>
                  <a:srgbClr val="3F82C4"/>
                </a:solidFill>
              </a:rPr>
              <a:t>直接点击阅读按钮进行阅读</a:t>
            </a:r>
          </a:p>
        </p:txBody>
      </p:sp>
      <p:sp>
        <p:nvSpPr>
          <p:cNvPr id="9" name="右箭头 8"/>
          <p:cNvSpPr/>
          <p:nvPr/>
        </p:nvSpPr>
        <p:spPr>
          <a:xfrm rot="8856586" flipH="1">
            <a:off x="8550275" y="3438525"/>
            <a:ext cx="1034415" cy="203200"/>
          </a:xfrm>
          <a:prstGeom prst="rightArrow">
            <a:avLst>
              <a:gd name="adj1" fmla="val 21719"/>
              <a:gd name="adj2" fmla="val 657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9365029" y="3013663"/>
            <a:ext cx="406986" cy="165781"/>
          </a:xfrm>
          <a:prstGeom prst="roundRect">
            <a:avLst/>
          </a:prstGeom>
          <a:noFill/>
          <a:ln w="19050">
            <a:solidFill>
              <a:srgbClr val="4BA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575" y="13648"/>
            <a:ext cx="6040120" cy="7256145"/>
          </a:xfrm>
          <a:prstGeom prst="rect">
            <a:avLst/>
          </a:prstGeom>
        </p:spPr>
      </p:pic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2702590" y="654481"/>
            <a:ext cx="2848193" cy="411685"/>
          </a:xfrm>
          <a:prstGeom prst="wedgeRectCallout">
            <a:avLst>
              <a:gd name="adj1" fmla="val -19618"/>
              <a:gd name="adj2" fmla="val -176638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 eaLnBrk="0" hangingPunct="0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支持放大与缩小</a:t>
            </a: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5421630" y="236855"/>
            <a:ext cx="1348740" cy="377825"/>
          </a:xfrm>
          <a:prstGeom prst="wedgeRectCallout">
            <a:avLst>
              <a:gd name="adj1" fmla="val -89453"/>
              <a:gd name="adj2" fmla="val -77563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 eaLnBrk="0" hangingPunct="0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文字识别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7890460" y="720331"/>
            <a:ext cx="1883460" cy="730460"/>
          </a:xfrm>
          <a:prstGeom prst="wedgeRectCallout">
            <a:avLst>
              <a:gd name="adj1" fmla="val -83712"/>
              <a:gd name="adj2" fmla="val -125443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 eaLnBrk="0" hangingPunct="0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点击资料来源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962400" y="17449"/>
            <a:ext cx="904240" cy="2603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圆角矩形 7"/>
          <p:cNvSpPr/>
          <p:nvPr/>
        </p:nvSpPr>
        <p:spPr>
          <a:xfrm>
            <a:off x="2823845" y="17449"/>
            <a:ext cx="1138555" cy="2609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圆角矩形 5"/>
          <p:cNvSpPr/>
          <p:nvPr/>
        </p:nvSpPr>
        <p:spPr>
          <a:xfrm>
            <a:off x="3468370" y="2367280"/>
            <a:ext cx="4747895" cy="1158875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44475" y="136525"/>
            <a:ext cx="2458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知识阅读页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040" y="1447800"/>
            <a:ext cx="4848225" cy="5410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1853" y="1692275"/>
            <a:ext cx="2743553" cy="962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6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6745"/>
            <a:ext cx="12192000" cy="6744510"/>
          </a:xfrm>
          <a:prstGeom prst="rect">
            <a:avLst/>
          </a:prstGeom>
        </p:spPr>
      </p:pic>
      <p:sp>
        <p:nvSpPr>
          <p:cNvPr id="3" name="Rounded Rectangular Callout 17"/>
          <p:cNvSpPr/>
          <p:nvPr/>
        </p:nvSpPr>
        <p:spPr bwMode="auto">
          <a:xfrm rot="10800000" flipV="1">
            <a:off x="5619004" y="1904256"/>
            <a:ext cx="2736305" cy="1296144"/>
          </a:xfrm>
          <a:prstGeom prst="wedgeRoundRectCallout">
            <a:avLst>
              <a:gd name="adj1" fmla="val 95436"/>
              <a:gd name="adj2" fmla="val -15574"/>
              <a:gd name="adj3" fmla="val 16667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 eaLnBrk="0" hangingPunct="0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从本</a:t>
            </a:r>
            <a:r>
              <a:rPr lang="zh-CN" altLang="en-US" sz="29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页来源</a:t>
            </a:r>
            <a:br>
              <a:rPr lang="en-US" altLang="zh-CN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</a:br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到达</a:t>
            </a:r>
            <a:r>
              <a:rPr lang="zh-CN" altLang="en-US" sz="29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图书信息</a:t>
            </a:r>
            <a:endParaRPr lang="en-US" altLang="zh-CN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56058" y="326365"/>
            <a:ext cx="3181350" cy="584775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图书详细信息页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1912202" y="1683753"/>
            <a:ext cx="8367596" cy="2090450"/>
          </a:xfrm>
          <a:prstGeom prst="rect">
            <a:avLst/>
          </a:prstGeom>
          <a:solidFill>
            <a:srgbClr val="00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7" name="TextBox 89"/>
          <p:cNvSpPr txBox="1"/>
          <p:nvPr/>
        </p:nvSpPr>
        <p:spPr>
          <a:xfrm>
            <a:off x="7357265" y="1646961"/>
            <a:ext cx="2698175" cy="2221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任何一句话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任何一个知识点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任何一个章节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en-US" altLang="zh-CN" sz="9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Picture 17" descr="E:\PPT\PPT_图标\437.png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2401" y="2435885"/>
            <a:ext cx="588475" cy="5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392" y="1799251"/>
            <a:ext cx="2976331" cy="185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378187" y="381205"/>
            <a:ext cx="6144635" cy="581217"/>
            <a:chOff x="378187" y="235224"/>
            <a:chExt cx="7892604" cy="746555"/>
          </a:xfrm>
        </p:grpSpPr>
        <p:sp>
          <p:nvSpPr>
            <p:cNvPr id="10" name="TextBox 23"/>
            <p:cNvSpPr txBox="1"/>
            <p:nvPr/>
          </p:nvSpPr>
          <p:spPr>
            <a:xfrm>
              <a:off x="2768971" y="235224"/>
              <a:ext cx="4953579" cy="67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rtlCol="0" anchor="ctr" anchorCtr="0" compatLnSpc="1">
              <a:spAutoFit/>
            </a:bodyPr>
            <a:lstStyle>
              <a:lvl1pPr>
                <a:defRPr sz="2800" b="1">
                  <a:solidFill>
                    <a:schemeClr val="accent1"/>
                  </a:solidFill>
                  <a:latin typeface="+mn-ea"/>
                  <a:ea typeface="+mn-ea"/>
                </a:defRPr>
              </a:lvl1pPr>
              <a:lvl2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3pPr>
              <a:lvl4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4pPr>
              <a:lvl5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9pPr>
            </a:lstStyle>
            <a:p>
              <a:pPr defTabSz="913765">
                <a:defRPr/>
              </a:pPr>
              <a:r>
                <a:rPr lang="zh-CN" altLang="en-US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全新的知识点阅读模式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78187" y="314393"/>
              <a:ext cx="2228557" cy="549829"/>
              <a:chOff x="157476" y="152440"/>
              <a:chExt cx="2474408" cy="847436"/>
            </a:xfrm>
          </p:grpSpPr>
          <p:sp>
            <p:nvSpPr>
              <p:cNvPr id="16" name="Freeform 24"/>
              <p:cNvSpPr/>
              <p:nvPr/>
            </p:nvSpPr>
            <p:spPr>
              <a:xfrm>
                <a:off x="1332597" y="152440"/>
                <a:ext cx="1299287" cy="847436"/>
              </a:xfrm>
              <a:custGeom>
                <a:avLst/>
                <a:gdLst/>
                <a:ahLst/>
                <a:cxnLst>
                  <a:cxn ang="0">
                    <a:pos x="448270" y="0"/>
                  </a:cxn>
                  <a:cxn ang="0">
                    <a:pos x="2349604" y="0"/>
                  </a:cxn>
                  <a:cxn ang="0">
                    <a:pos x="2374000" y="55145"/>
                  </a:cxn>
                  <a:cxn ang="0">
                    <a:pos x="1989769" y="1497335"/>
                  </a:cxn>
                  <a:cxn ang="0">
                    <a:pos x="1934879" y="1553246"/>
                  </a:cxn>
                  <a:cxn ang="0">
                    <a:pos x="33544" y="1553246"/>
                  </a:cxn>
                  <a:cxn ang="0">
                    <a:pos x="8386" y="1497335"/>
                  </a:cxn>
                  <a:cxn ang="0">
                    <a:pos x="393380" y="55145"/>
                  </a:cxn>
                  <a:cxn ang="0">
                    <a:pos x="448270" y="0"/>
                  </a:cxn>
                </a:cxnLst>
                <a:rect l="0" t="0" r="0" b="0"/>
                <a:pathLst>
                  <a:path w="3125" h="2028">
                    <a:moveTo>
                      <a:pt x="588" y="0"/>
                    </a:moveTo>
                    <a:lnTo>
                      <a:pt x="3082" y="0"/>
                    </a:lnTo>
                    <a:cubicBezTo>
                      <a:pt x="3110" y="0"/>
                      <a:pt x="3125" y="32"/>
                      <a:pt x="3114" y="72"/>
                    </a:cubicBezTo>
                    <a:lnTo>
                      <a:pt x="2610" y="1955"/>
                    </a:lnTo>
                    <a:cubicBezTo>
                      <a:pt x="2599" y="1995"/>
                      <a:pt x="2567" y="2028"/>
                      <a:pt x="2538" y="2028"/>
                    </a:cubicBezTo>
                    <a:lnTo>
                      <a:pt x="44" y="2028"/>
                    </a:lnTo>
                    <a:cubicBezTo>
                      <a:pt x="15" y="2028"/>
                      <a:pt x="0" y="1995"/>
                      <a:pt x="11" y="1955"/>
                    </a:cubicBezTo>
                    <a:lnTo>
                      <a:pt x="516" y="72"/>
                    </a:lnTo>
                    <a:cubicBezTo>
                      <a:pt x="527" y="32"/>
                      <a:pt x="559" y="0"/>
                      <a:pt x="588" y="0"/>
                    </a:cubicBezTo>
                    <a:close/>
                  </a:path>
                </a:pathLst>
              </a:custGeom>
              <a:solidFill>
                <a:srgbClr val="4BAF3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400"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22"/>
              <p:cNvSpPr/>
              <p:nvPr/>
            </p:nvSpPr>
            <p:spPr>
              <a:xfrm>
                <a:off x="157476" y="152440"/>
                <a:ext cx="1298421" cy="846571"/>
              </a:xfrm>
              <a:custGeom>
                <a:avLst/>
                <a:gdLst/>
                <a:ahLst/>
                <a:cxnLst>
                  <a:cxn ang="0">
                    <a:pos x="448114" y="0"/>
                  </a:cxn>
                  <a:cxn ang="0">
                    <a:pos x="2346501" y="0"/>
                  </a:cxn>
                  <a:cxn ang="0">
                    <a:pos x="2372412" y="56677"/>
                  </a:cxn>
                  <a:cxn ang="0">
                    <a:pos x="1988314" y="1496569"/>
                  </a:cxn>
                  <a:cxn ang="0">
                    <a:pos x="1932681" y="1553246"/>
                  </a:cxn>
                  <a:cxn ang="0">
                    <a:pos x="33532" y="1553246"/>
                  </a:cxn>
                  <a:cxn ang="0">
                    <a:pos x="8383" y="1496569"/>
                  </a:cxn>
                  <a:cxn ang="0">
                    <a:pos x="392481" y="56677"/>
                  </a:cxn>
                  <a:cxn ang="0">
                    <a:pos x="448114" y="0"/>
                  </a:cxn>
                </a:cxnLst>
                <a:rect l="0" t="0" r="0" b="0"/>
                <a:pathLst>
                  <a:path w="3124" h="2028">
                    <a:moveTo>
                      <a:pt x="588" y="0"/>
                    </a:moveTo>
                    <a:lnTo>
                      <a:pt x="3079" y="0"/>
                    </a:lnTo>
                    <a:cubicBezTo>
                      <a:pt x="3109" y="0"/>
                      <a:pt x="3124" y="33"/>
                      <a:pt x="3113" y="74"/>
                    </a:cubicBezTo>
                    <a:lnTo>
                      <a:pt x="2609" y="1954"/>
                    </a:lnTo>
                    <a:cubicBezTo>
                      <a:pt x="2598" y="1994"/>
                      <a:pt x="2565" y="2028"/>
                      <a:pt x="2536" y="2028"/>
                    </a:cubicBezTo>
                    <a:lnTo>
                      <a:pt x="44" y="2028"/>
                    </a:lnTo>
                    <a:cubicBezTo>
                      <a:pt x="15" y="2028"/>
                      <a:pt x="0" y="1994"/>
                      <a:pt x="11" y="1954"/>
                    </a:cubicBezTo>
                    <a:lnTo>
                      <a:pt x="515" y="74"/>
                    </a:lnTo>
                    <a:cubicBezTo>
                      <a:pt x="526" y="33"/>
                      <a:pt x="559" y="0"/>
                      <a:pt x="588" y="0"/>
                    </a:cubicBezTo>
                    <a:close/>
                  </a:path>
                </a:pathLst>
              </a:custGeom>
              <a:solidFill>
                <a:srgbClr val="004B7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40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Freeform 29"/>
            <p:cNvSpPr/>
            <p:nvPr/>
          </p:nvSpPr>
          <p:spPr>
            <a:xfrm>
              <a:off x="1857360" y="485318"/>
              <a:ext cx="333522" cy="253732"/>
            </a:xfrm>
            <a:custGeom>
              <a:avLst/>
              <a:gdLst/>
              <a:ahLst/>
              <a:cxnLst>
                <a:cxn ang="0">
                  <a:pos x="663631" y="247672"/>
                </a:cxn>
                <a:cxn ang="0">
                  <a:pos x="593534" y="318216"/>
                </a:cxn>
                <a:cxn ang="0">
                  <a:pos x="406103" y="506078"/>
                </a:cxn>
                <a:cxn ang="0">
                  <a:pos x="266671" y="506078"/>
                </a:cxn>
                <a:cxn ang="0">
                  <a:pos x="473913" y="297513"/>
                </a:cxn>
                <a:cxn ang="0">
                  <a:pos x="0" y="297513"/>
                </a:cxn>
                <a:cxn ang="0">
                  <a:pos x="0" y="197830"/>
                </a:cxn>
                <a:cxn ang="0">
                  <a:pos x="473913" y="197830"/>
                </a:cxn>
                <a:cxn ang="0">
                  <a:pos x="278100" y="0"/>
                </a:cxn>
                <a:cxn ang="0">
                  <a:pos x="417531" y="0"/>
                </a:cxn>
                <a:cxn ang="0">
                  <a:pos x="593534" y="177127"/>
                </a:cxn>
                <a:cxn ang="0">
                  <a:pos x="663631" y="247672"/>
                </a:cxn>
              </a:cxnLst>
              <a:rect l="0" t="0" r="0" b="0"/>
              <a:pathLst>
                <a:path w="871" h="660">
                  <a:moveTo>
                    <a:pt x="871" y="323"/>
                  </a:moveTo>
                  <a:lnTo>
                    <a:pt x="779" y="415"/>
                  </a:lnTo>
                  <a:lnTo>
                    <a:pt x="533" y="660"/>
                  </a:lnTo>
                  <a:lnTo>
                    <a:pt x="350" y="660"/>
                  </a:lnTo>
                  <a:lnTo>
                    <a:pt x="622" y="388"/>
                  </a:lnTo>
                  <a:lnTo>
                    <a:pt x="0" y="388"/>
                  </a:lnTo>
                  <a:lnTo>
                    <a:pt x="0" y="258"/>
                  </a:lnTo>
                  <a:lnTo>
                    <a:pt x="622" y="258"/>
                  </a:lnTo>
                  <a:lnTo>
                    <a:pt x="365" y="0"/>
                  </a:lnTo>
                  <a:lnTo>
                    <a:pt x="548" y="0"/>
                  </a:lnTo>
                  <a:lnTo>
                    <a:pt x="779" y="231"/>
                  </a:lnTo>
                  <a:lnTo>
                    <a:pt x="871" y="3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3" name="TextBox 23"/>
            <p:cNvSpPr txBox="1"/>
            <p:nvPr/>
          </p:nvSpPr>
          <p:spPr>
            <a:xfrm>
              <a:off x="526519" y="412758"/>
              <a:ext cx="1127219" cy="395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rtlCol="0" anchor="ctr" anchorCtr="0" compatLnSpc="1">
              <a:spAutoFit/>
            </a:bodyPr>
            <a:lstStyle>
              <a:lvl1pPr>
                <a:defRPr sz="2800" b="1">
                  <a:solidFill>
                    <a:schemeClr val="accent1"/>
                  </a:solidFill>
                  <a:latin typeface="+mn-ea"/>
                  <a:ea typeface="+mn-ea"/>
                </a:defRPr>
              </a:lvl1pPr>
              <a:lvl2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3pPr>
              <a:lvl4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4pPr>
              <a:lvl5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9pPr>
            </a:lstStyle>
            <a:p>
              <a:pPr defTabSz="913765">
                <a:defRPr/>
              </a:pPr>
              <a:r>
                <a:rPr lang="zh-CN" altLang="en-US" sz="14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读秀</a:t>
              </a:r>
            </a:p>
          </p:txBody>
        </p:sp>
        <p:sp>
          <p:nvSpPr>
            <p:cNvPr id="14" name="Freeform 28"/>
            <p:cNvSpPr/>
            <p:nvPr/>
          </p:nvSpPr>
          <p:spPr>
            <a:xfrm>
              <a:off x="7722551" y="745541"/>
              <a:ext cx="309650" cy="236238"/>
            </a:xfrm>
            <a:custGeom>
              <a:avLst/>
              <a:gdLst/>
              <a:ahLst/>
              <a:cxnLst>
                <a:cxn ang="0">
                  <a:pos x="523584" y="195509"/>
                </a:cxn>
                <a:cxn ang="0">
                  <a:pos x="468711" y="250712"/>
                </a:cxn>
                <a:cxn ang="0">
                  <a:pos x="320857" y="399452"/>
                </a:cxn>
                <a:cxn ang="0">
                  <a:pos x="210348" y="399452"/>
                </a:cxn>
                <a:cxn ang="0">
                  <a:pos x="374206" y="234611"/>
                </a:cxn>
                <a:cxn ang="0">
                  <a:pos x="0" y="234611"/>
                </a:cxn>
                <a:cxn ang="0">
                  <a:pos x="0" y="156407"/>
                </a:cxn>
                <a:cxn ang="0">
                  <a:pos x="374206" y="156407"/>
                </a:cxn>
                <a:cxn ang="0">
                  <a:pos x="218732" y="0"/>
                </a:cxn>
                <a:cxn ang="0">
                  <a:pos x="329241" y="0"/>
                </a:cxn>
                <a:cxn ang="0">
                  <a:pos x="468711" y="140307"/>
                </a:cxn>
                <a:cxn ang="0">
                  <a:pos x="523584" y="195509"/>
                </a:cxn>
              </a:cxnLst>
              <a:rect l="0" t="0" r="0" b="0"/>
              <a:pathLst>
                <a:path w="687" h="521">
                  <a:moveTo>
                    <a:pt x="687" y="255"/>
                  </a:moveTo>
                  <a:lnTo>
                    <a:pt x="615" y="327"/>
                  </a:lnTo>
                  <a:lnTo>
                    <a:pt x="421" y="521"/>
                  </a:lnTo>
                  <a:lnTo>
                    <a:pt x="276" y="521"/>
                  </a:lnTo>
                  <a:lnTo>
                    <a:pt x="491" y="306"/>
                  </a:lnTo>
                  <a:lnTo>
                    <a:pt x="0" y="306"/>
                  </a:lnTo>
                  <a:lnTo>
                    <a:pt x="0" y="204"/>
                  </a:lnTo>
                  <a:lnTo>
                    <a:pt x="491" y="204"/>
                  </a:lnTo>
                  <a:lnTo>
                    <a:pt x="287" y="0"/>
                  </a:lnTo>
                  <a:lnTo>
                    <a:pt x="432" y="0"/>
                  </a:lnTo>
                  <a:lnTo>
                    <a:pt x="615" y="183"/>
                  </a:lnTo>
                  <a:lnTo>
                    <a:pt x="687" y="255"/>
                  </a:lnTo>
                  <a:close/>
                </a:path>
              </a:pathLst>
            </a:custGeom>
            <a:solidFill>
              <a:srgbClr val="4BAF32"/>
            </a:solidFill>
            <a:ln w="9525">
              <a:noFill/>
            </a:ln>
          </p:spPr>
          <p:txBody>
            <a:bodyPr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5" name="Freeform 29"/>
            <p:cNvSpPr/>
            <p:nvPr/>
          </p:nvSpPr>
          <p:spPr>
            <a:xfrm>
              <a:off x="7877376" y="321163"/>
              <a:ext cx="393415" cy="299297"/>
            </a:xfrm>
            <a:custGeom>
              <a:avLst/>
              <a:gdLst/>
              <a:ahLst/>
              <a:cxnLst>
                <a:cxn ang="0">
                  <a:pos x="663631" y="247672"/>
                </a:cxn>
                <a:cxn ang="0">
                  <a:pos x="593534" y="318216"/>
                </a:cxn>
                <a:cxn ang="0">
                  <a:pos x="406103" y="506078"/>
                </a:cxn>
                <a:cxn ang="0">
                  <a:pos x="266671" y="506078"/>
                </a:cxn>
                <a:cxn ang="0">
                  <a:pos x="473913" y="297513"/>
                </a:cxn>
                <a:cxn ang="0">
                  <a:pos x="0" y="297513"/>
                </a:cxn>
                <a:cxn ang="0">
                  <a:pos x="0" y="197830"/>
                </a:cxn>
                <a:cxn ang="0">
                  <a:pos x="473913" y="197830"/>
                </a:cxn>
                <a:cxn ang="0">
                  <a:pos x="278100" y="0"/>
                </a:cxn>
                <a:cxn ang="0">
                  <a:pos x="417531" y="0"/>
                </a:cxn>
                <a:cxn ang="0">
                  <a:pos x="593534" y="177127"/>
                </a:cxn>
                <a:cxn ang="0">
                  <a:pos x="663631" y="247672"/>
                </a:cxn>
              </a:cxnLst>
              <a:rect l="0" t="0" r="0" b="0"/>
              <a:pathLst>
                <a:path w="871" h="660">
                  <a:moveTo>
                    <a:pt x="871" y="323"/>
                  </a:moveTo>
                  <a:lnTo>
                    <a:pt x="779" y="415"/>
                  </a:lnTo>
                  <a:lnTo>
                    <a:pt x="533" y="660"/>
                  </a:lnTo>
                  <a:lnTo>
                    <a:pt x="350" y="660"/>
                  </a:lnTo>
                  <a:lnTo>
                    <a:pt x="622" y="388"/>
                  </a:lnTo>
                  <a:lnTo>
                    <a:pt x="0" y="388"/>
                  </a:lnTo>
                  <a:lnTo>
                    <a:pt x="0" y="258"/>
                  </a:lnTo>
                  <a:lnTo>
                    <a:pt x="622" y="258"/>
                  </a:lnTo>
                  <a:lnTo>
                    <a:pt x="365" y="0"/>
                  </a:lnTo>
                  <a:lnTo>
                    <a:pt x="548" y="0"/>
                  </a:lnTo>
                  <a:lnTo>
                    <a:pt x="779" y="231"/>
                  </a:lnTo>
                  <a:lnTo>
                    <a:pt x="871" y="323"/>
                  </a:lnTo>
                  <a:close/>
                </a:path>
              </a:pathLst>
            </a:custGeom>
            <a:solidFill>
              <a:srgbClr val="1B4C98"/>
            </a:solidFill>
            <a:ln w="9525">
              <a:noFill/>
            </a:ln>
          </p:spPr>
          <p:txBody>
            <a:bodyPr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08808" y="4356232"/>
            <a:ext cx="10974383" cy="1826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</a:rPr>
              <a:t>将所有图书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打碎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</a:rPr>
              <a:t>，以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章节目录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</a:rPr>
              <a:t>为基础</a:t>
            </a:r>
            <a:endParaRPr lang="en-US" altLang="zh-CN" sz="3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 eaLnBrk="0" hangingPunct="0">
              <a:lnSpc>
                <a:spcPct val="150000"/>
              </a:lnSpc>
              <a:defRPr/>
            </a:pPr>
            <a:endParaRPr lang="en-US" altLang="zh-CN" sz="11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 eaLnBrk="0" hangingPunct="0">
              <a:lnSpc>
                <a:spcPct val="150000"/>
              </a:lnSpc>
              <a:defRPr/>
            </a:pPr>
            <a:endParaRPr lang="en-US" altLang="zh-CN" sz="11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深度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阅读，在碎片化、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海量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高维数据的帮助下加强公众的探索分析体验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2" nodeType="with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3000" fill="hold" grpId="3" nodeType="withEffect"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  <p:bldP spid="47" grpId="2"/>
      <p:bldP spid="47" grpId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" y="850265"/>
            <a:ext cx="5274945" cy="5324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688" y="768201"/>
            <a:ext cx="6000118" cy="54882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10" y="868680"/>
            <a:ext cx="5214620" cy="5387975"/>
          </a:xfrm>
          <a:prstGeom prst="rect">
            <a:avLst/>
          </a:prstGeom>
        </p:spPr>
      </p:pic>
      <p:sp>
        <p:nvSpPr>
          <p:cNvPr id="4" name="右箭头 3"/>
          <p:cNvSpPr/>
          <p:nvPr/>
        </p:nvSpPr>
        <p:spPr>
          <a:xfrm>
            <a:off x="5647854" y="3075368"/>
            <a:ext cx="432034" cy="291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01987" y="143024"/>
            <a:ext cx="5717812" cy="521941"/>
            <a:chOff x="378187" y="235224"/>
            <a:chExt cx="7344363" cy="670417"/>
          </a:xfrm>
        </p:grpSpPr>
        <p:sp>
          <p:nvSpPr>
            <p:cNvPr id="8" name="TextBox 23"/>
            <p:cNvSpPr txBox="1"/>
            <p:nvPr/>
          </p:nvSpPr>
          <p:spPr>
            <a:xfrm>
              <a:off x="2768971" y="236819"/>
              <a:ext cx="4953579" cy="668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rtlCol="0" anchor="ctr" anchorCtr="0" compatLnSpc="1">
              <a:spAutoFit/>
            </a:bodyPr>
            <a:lstStyle>
              <a:lvl1pPr>
                <a:defRPr sz="2800" b="1">
                  <a:solidFill>
                    <a:schemeClr val="accent1"/>
                  </a:solidFill>
                  <a:latin typeface="+mn-ea"/>
                  <a:ea typeface="+mn-ea"/>
                </a:defRPr>
              </a:lvl1pPr>
              <a:lvl2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3pPr>
              <a:lvl4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4pPr>
              <a:lvl5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9pPr>
            </a:lstStyle>
            <a:p>
              <a:pPr lvl="0"/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服务机制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378187" y="314393"/>
              <a:ext cx="2228557" cy="549829"/>
              <a:chOff x="157476" y="152440"/>
              <a:chExt cx="2474408" cy="847436"/>
            </a:xfrm>
          </p:grpSpPr>
          <p:sp>
            <p:nvSpPr>
              <p:cNvPr id="14" name="Freeform 24"/>
              <p:cNvSpPr/>
              <p:nvPr/>
            </p:nvSpPr>
            <p:spPr>
              <a:xfrm>
                <a:off x="1332597" y="152440"/>
                <a:ext cx="1299287" cy="847436"/>
              </a:xfrm>
              <a:custGeom>
                <a:avLst/>
                <a:gdLst/>
                <a:ahLst/>
                <a:cxnLst>
                  <a:cxn ang="0">
                    <a:pos x="448270" y="0"/>
                  </a:cxn>
                  <a:cxn ang="0">
                    <a:pos x="2349604" y="0"/>
                  </a:cxn>
                  <a:cxn ang="0">
                    <a:pos x="2374000" y="55145"/>
                  </a:cxn>
                  <a:cxn ang="0">
                    <a:pos x="1989769" y="1497335"/>
                  </a:cxn>
                  <a:cxn ang="0">
                    <a:pos x="1934879" y="1553246"/>
                  </a:cxn>
                  <a:cxn ang="0">
                    <a:pos x="33544" y="1553246"/>
                  </a:cxn>
                  <a:cxn ang="0">
                    <a:pos x="8386" y="1497335"/>
                  </a:cxn>
                  <a:cxn ang="0">
                    <a:pos x="393380" y="55145"/>
                  </a:cxn>
                  <a:cxn ang="0">
                    <a:pos x="448270" y="0"/>
                  </a:cxn>
                </a:cxnLst>
                <a:rect l="0" t="0" r="0" b="0"/>
                <a:pathLst>
                  <a:path w="3125" h="2028">
                    <a:moveTo>
                      <a:pt x="588" y="0"/>
                    </a:moveTo>
                    <a:lnTo>
                      <a:pt x="3082" y="0"/>
                    </a:lnTo>
                    <a:cubicBezTo>
                      <a:pt x="3110" y="0"/>
                      <a:pt x="3125" y="32"/>
                      <a:pt x="3114" y="72"/>
                    </a:cubicBezTo>
                    <a:lnTo>
                      <a:pt x="2610" y="1955"/>
                    </a:lnTo>
                    <a:cubicBezTo>
                      <a:pt x="2599" y="1995"/>
                      <a:pt x="2567" y="2028"/>
                      <a:pt x="2538" y="2028"/>
                    </a:cubicBezTo>
                    <a:lnTo>
                      <a:pt x="44" y="2028"/>
                    </a:lnTo>
                    <a:cubicBezTo>
                      <a:pt x="15" y="2028"/>
                      <a:pt x="0" y="1995"/>
                      <a:pt x="11" y="1955"/>
                    </a:cubicBezTo>
                    <a:lnTo>
                      <a:pt x="516" y="72"/>
                    </a:lnTo>
                    <a:cubicBezTo>
                      <a:pt x="527" y="32"/>
                      <a:pt x="559" y="0"/>
                      <a:pt x="588" y="0"/>
                    </a:cubicBezTo>
                    <a:close/>
                  </a:path>
                </a:pathLst>
              </a:custGeom>
              <a:solidFill>
                <a:srgbClr val="4BAF3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40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22"/>
              <p:cNvSpPr/>
              <p:nvPr/>
            </p:nvSpPr>
            <p:spPr>
              <a:xfrm>
                <a:off x="157476" y="152440"/>
                <a:ext cx="1298421" cy="846571"/>
              </a:xfrm>
              <a:custGeom>
                <a:avLst/>
                <a:gdLst/>
                <a:ahLst/>
                <a:cxnLst>
                  <a:cxn ang="0">
                    <a:pos x="448114" y="0"/>
                  </a:cxn>
                  <a:cxn ang="0">
                    <a:pos x="2346501" y="0"/>
                  </a:cxn>
                  <a:cxn ang="0">
                    <a:pos x="2372412" y="56677"/>
                  </a:cxn>
                  <a:cxn ang="0">
                    <a:pos x="1988314" y="1496569"/>
                  </a:cxn>
                  <a:cxn ang="0">
                    <a:pos x="1932681" y="1553246"/>
                  </a:cxn>
                  <a:cxn ang="0">
                    <a:pos x="33532" y="1553246"/>
                  </a:cxn>
                  <a:cxn ang="0">
                    <a:pos x="8383" y="1496569"/>
                  </a:cxn>
                  <a:cxn ang="0">
                    <a:pos x="392481" y="56677"/>
                  </a:cxn>
                  <a:cxn ang="0">
                    <a:pos x="448114" y="0"/>
                  </a:cxn>
                </a:cxnLst>
                <a:rect l="0" t="0" r="0" b="0"/>
                <a:pathLst>
                  <a:path w="3124" h="2028">
                    <a:moveTo>
                      <a:pt x="588" y="0"/>
                    </a:moveTo>
                    <a:lnTo>
                      <a:pt x="3079" y="0"/>
                    </a:lnTo>
                    <a:cubicBezTo>
                      <a:pt x="3109" y="0"/>
                      <a:pt x="3124" y="33"/>
                      <a:pt x="3113" y="74"/>
                    </a:cubicBezTo>
                    <a:lnTo>
                      <a:pt x="2609" y="1954"/>
                    </a:lnTo>
                    <a:cubicBezTo>
                      <a:pt x="2598" y="1994"/>
                      <a:pt x="2565" y="2028"/>
                      <a:pt x="2536" y="2028"/>
                    </a:cubicBezTo>
                    <a:lnTo>
                      <a:pt x="44" y="2028"/>
                    </a:lnTo>
                    <a:cubicBezTo>
                      <a:pt x="15" y="2028"/>
                      <a:pt x="0" y="1994"/>
                      <a:pt x="11" y="1954"/>
                    </a:cubicBezTo>
                    <a:lnTo>
                      <a:pt x="515" y="74"/>
                    </a:lnTo>
                    <a:cubicBezTo>
                      <a:pt x="526" y="33"/>
                      <a:pt x="559" y="0"/>
                      <a:pt x="588" y="0"/>
                    </a:cubicBezTo>
                    <a:close/>
                  </a:path>
                </a:pathLst>
              </a:custGeom>
              <a:solidFill>
                <a:srgbClr val="004B7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40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Freeform 29"/>
            <p:cNvSpPr/>
            <p:nvPr/>
          </p:nvSpPr>
          <p:spPr>
            <a:xfrm>
              <a:off x="1857360" y="485318"/>
              <a:ext cx="333522" cy="253732"/>
            </a:xfrm>
            <a:custGeom>
              <a:avLst/>
              <a:gdLst/>
              <a:ahLst/>
              <a:cxnLst>
                <a:cxn ang="0">
                  <a:pos x="663631" y="247672"/>
                </a:cxn>
                <a:cxn ang="0">
                  <a:pos x="593534" y="318216"/>
                </a:cxn>
                <a:cxn ang="0">
                  <a:pos x="406103" y="506078"/>
                </a:cxn>
                <a:cxn ang="0">
                  <a:pos x="266671" y="506078"/>
                </a:cxn>
                <a:cxn ang="0">
                  <a:pos x="473913" y="297513"/>
                </a:cxn>
                <a:cxn ang="0">
                  <a:pos x="0" y="297513"/>
                </a:cxn>
                <a:cxn ang="0">
                  <a:pos x="0" y="197830"/>
                </a:cxn>
                <a:cxn ang="0">
                  <a:pos x="473913" y="197830"/>
                </a:cxn>
                <a:cxn ang="0">
                  <a:pos x="278100" y="0"/>
                </a:cxn>
                <a:cxn ang="0">
                  <a:pos x="417531" y="0"/>
                </a:cxn>
                <a:cxn ang="0">
                  <a:pos x="593534" y="177127"/>
                </a:cxn>
                <a:cxn ang="0">
                  <a:pos x="663631" y="247672"/>
                </a:cxn>
              </a:cxnLst>
              <a:rect l="0" t="0" r="0" b="0"/>
              <a:pathLst>
                <a:path w="871" h="660">
                  <a:moveTo>
                    <a:pt x="871" y="323"/>
                  </a:moveTo>
                  <a:lnTo>
                    <a:pt x="779" y="415"/>
                  </a:lnTo>
                  <a:lnTo>
                    <a:pt x="533" y="660"/>
                  </a:lnTo>
                  <a:lnTo>
                    <a:pt x="350" y="660"/>
                  </a:lnTo>
                  <a:lnTo>
                    <a:pt x="622" y="388"/>
                  </a:lnTo>
                  <a:lnTo>
                    <a:pt x="0" y="388"/>
                  </a:lnTo>
                  <a:lnTo>
                    <a:pt x="0" y="258"/>
                  </a:lnTo>
                  <a:lnTo>
                    <a:pt x="622" y="258"/>
                  </a:lnTo>
                  <a:lnTo>
                    <a:pt x="365" y="0"/>
                  </a:lnTo>
                  <a:lnTo>
                    <a:pt x="548" y="0"/>
                  </a:lnTo>
                  <a:lnTo>
                    <a:pt x="779" y="231"/>
                  </a:lnTo>
                  <a:lnTo>
                    <a:pt x="871" y="3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1" name="TextBox 23"/>
            <p:cNvSpPr txBox="1"/>
            <p:nvPr/>
          </p:nvSpPr>
          <p:spPr>
            <a:xfrm>
              <a:off x="526519" y="412758"/>
              <a:ext cx="1127219" cy="395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rtlCol="0" anchor="ctr" anchorCtr="0" compatLnSpc="1">
              <a:spAutoFit/>
            </a:bodyPr>
            <a:lstStyle>
              <a:lvl1pPr>
                <a:defRPr sz="2800" b="1">
                  <a:solidFill>
                    <a:schemeClr val="accent1"/>
                  </a:solidFill>
                  <a:latin typeface="+mn-ea"/>
                  <a:ea typeface="+mn-ea"/>
                </a:defRPr>
              </a:lvl1pPr>
              <a:lvl2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3pPr>
              <a:lvl4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4pPr>
              <a:lvl5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9pPr>
            </a:lstStyle>
            <a:p>
              <a:pPr defTabSz="913765">
                <a:defRPr/>
              </a:pPr>
              <a:r>
                <a:rPr lang="zh-CN" altLang="en-US" sz="14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读秀</a:t>
              </a:r>
            </a:p>
          </p:txBody>
        </p:sp>
        <p:sp>
          <p:nvSpPr>
            <p:cNvPr id="12" name="Freeform 28"/>
            <p:cNvSpPr/>
            <p:nvPr/>
          </p:nvSpPr>
          <p:spPr>
            <a:xfrm>
              <a:off x="5018708" y="659602"/>
              <a:ext cx="309650" cy="236238"/>
            </a:xfrm>
            <a:custGeom>
              <a:avLst/>
              <a:gdLst/>
              <a:ahLst/>
              <a:cxnLst>
                <a:cxn ang="0">
                  <a:pos x="523584" y="195509"/>
                </a:cxn>
                <a:cxn ang="0">
                  <a:pos x="468711" y="250712"/>
                </a:cxn>
                <a:cxn ang="0">
                  <a:pos x="320857" y="399452"/>
                </a:cxn>
                <a:cxn ang="0">
                  <a:pos x="210348" y="399452"/>
                </a:cxn>
                <a:cxn ang="0">
                  <a:pos x="374206" y="234611"/>
                </a:cxn>
                <a:cxn ang="0">
                  <a:pos x="0" y="234611"/>
                </a:cxn>
                <a:cxn ang="0">
                  <a:pos x="0" y="156407"/>
                </a:cxn>
                <a:cxn ang="0">
                  <a:pos x="374206" y="156407"/>
                </a:cxn>
                <a:cxn ang="0">
                  <a:pos x="218732" y="0"/>
                </a:cxn>
                <a:cxn ang="0">
                  <a:pos x="329241" y="0"/>
                </a:cxn>
                <a:cxn ang="0">
                  <a:pos x="468711" y="140307"/>
                </a:cxn>
                <a:cxn ang="0">
                  <a:pos x="523584" y="195509"/>
                </a:cxn>
              </a:cxnLst>
              <a:rect l="0" t="0" r="0" b="0"/>
              <a:pathLst>
                <a:path w="687" h="521">
                  <a:moveTo>
                    <a:pt x="687" y="255"/>
                  </a:moveTo>
                  <a:lnTo>
                    <a:pt x="615" y="327"/>
                  </a:lnTo>
                  <a:lnTo>
                    <a:pt x="421" y="521"/>
                  </a:lnTo>
                  <a:lnTo>
                    <a:pt x="276" y="521"/>
                  </a:lnTo>
                  <a:lnTo>
                    <a:pt x="491" y="306"/>
                  </a:lnTo>
                  <a:lnTo>
                    <a:pt x="0" y="306"/>
                  </a:lnTo>
                  <a:lnTo>
                    <a:pt x="0" y="204"/>
                  </a:lnTo>
                  <a:lnTo>
                    <a:pt x="491" y="204"/>
                  </a:lnTo>
                  <a:lnTo>
                    <a:pt x="287" y="0"/>
                  </a:lnTo>
                  <a:lnTo>
                    <a:pt x="432" y="0"/>
                  </a:lnTo>
                  <a:lnTo>
                    <a:pt x="615" y="183"/>
                  </a:lnTo>
                  <a:lnTo>
                    <a:pt x="687" y="255"/>
                  </a:lnTo>
                  <a:close/>
                </a:path>
              </a:pathLst>
            </a:custGeom>
            <a:solidFill>
              <a:srgbClr val="4BAF32"/>
            </a:solidFill>
            <a:ln w="9525">
              <a:noFill/>
            </a:ln>
          </p:spPr>
          <p:txBody>
            <a:bodyPr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3" name="Freeform 29"/>
            <p:cNvSpPr/>
            <p:nvPr/>
          </p:nvSpPr>
          <p:spPr>
            <a:xfrm>
              <a:off x="5173533" y="235224"/>
              <a:ext cx="393415" cy="299297"/>
            </a:xfrm>
            <a:custGeom>
              <a:avLst/>
              <a:gdLst/>
              <a:ahLst/>
              <a:cxnLst>
                <a:cxn ang="0">
                  <a:pos x="663631" y="247672"/>
                </a:cxn>
                <a:cxn ang="0">
                  <a:pos x="593534" y="318216"/>
                </a:cxn>
                <a:cxn ang="0">
                  <a:pos x="406103" y="506078"/>
                </a:cxn>
                <a:cxn ang="0">
                  <a:pos x="266671" y="506078"/>
                </a:cxn>
                <a:cxn ang="0">
                  <a:pos x="473913" y="297513"/>
                </a:cxn>
                <a:cxn ang="0">
                  <a:pos x="0" y="297513"/>
                </a:cxn>
                <a:cxn ang="0">
                  <a:pos x="0" y="197830"/>
                </a:cxn>
                <a:cxn ang="0">
                  <a:pos x="473913" y="197830"/>
                </a:cxn>
                <a:cxn ang="0">
                  <a:pos x="278100" y="0"/>
                </a:cxn>
                <a:cxn ang="0">
                  <a:pos x="417531" y="0"/>
                </a:cxn>
                <a:cxn ang="0">
                  <a:pos x="593534" y="177127"/>
                </a:cxn>
                <a:cxn ang="0">
                  <a:pos x="663631" y="247672"/>
                </a:cxn>
              </a:cxnLst>
              <a:rect l="0" t="0" r="0" b="0"/>
              <a:pathLst>
                <a:path w="871" h="660">
                  <a:moveTo>
                    <a:pt x="871" y="323"/>
                  </a:moveTo>
                  <a:lnTo>
                    <a:pt x="779" y="415"/>
                  </a:lnTo>
                  <a:lnTo>
                    <a:pt x="533" y="660"/>
                  </a:lnTo>
                  <a:lnTo>
                    <a:pt x="350" y="660"/>
                  </a:lnTo>
                  <a:lnTo>
                    <a:pt x="622" y="388"/>
                  </a:lnTo>
                  <a:lnTo>
                    <a:pt x="0" y="388"/>
                  </a:lnTo>
                  <a:lnTo>
                    <a:pt x="0" y="258"/>
                  </a:lnTo>
                  <a:lnTo>
                    <a:pt x="622" y="258"/>
                  </a:lnTo>
                  <a:lnTo>
                    <a:pt x="365" y="0"/>
                  </a:lnTo>
                  <a:lnTo>
                    <a:pt x="548" y="0"/>
                  </a:lnTo>
                  <a:lnTo>
                    <a:pt x="779" y="231"/>
                  </a:lnTo>
                  <a:lnTo>
                    <a:pt x="871" y="323"/>
                  </a:lnTo>
                  <a:close/>
                </a:path>
              </a:pathLst>
            </a:custGeom>
            <a:solidFill>
              <a:srgbClr val="1B4C98"/>
            </a:solidFill>
            <a:ln w="9525">
              <a:noFill/>
            </a:ln>
          </p:spPr>
          <p:txBody>
            <a:bodyPr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右箭头 4"/>
          <p:cNvSpPr/>
          <p:nvPr/>
        </p:nvSpPr>
        <p:spPr>
          <a:xfrm>
            <a:off x="5603271" y="3075376"/>
            <a:ext cx="432034" cy="291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661" y="1624230"/>
            <a:ext cx="6478648" cy="38768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271" y="4284981"/>
            <a:ext cx="4454220" cy="784902"/>
          </a:xfrm>
          <a:prstGeom prst="rect">
            <a:avLst/>
          </a:prstGeom>
        </p:spPr>
      </p:pic>
      <p:sp>
        <p:nvSpPr>
          <p:cNvPr id="24" name="右箭头 7"/>
          <p:cNvSpPr/>
          <p:nvPr/>
        </p:nvSpPr>
        <p:spPr>
          <a:xfrm rot="10800000">
            <a:off x="6231000" y="7707859"/>
            <a:ext cx="342900" cy="261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480" y="1201705"/>
            <a:ext cx="7089699" cy="4455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18" grpId="0" bldLvl="0" animBg="1"/>
      <p:bldP spid="18" grpId="1" bldLvl="0" animBg="1"/>
      <p:bldP spid="24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" b="8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4213418" y="2208405"/>
            <a:ext cx="38667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spc="300">
                <a:solidFill>
                  <a:srgbClr val="004B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Thanks</a:t>
            </a:r>
            <a:endParaRPr lang="zh-CN" altLang="en-US" sz="8000" spc="300">
              <a:solidFill>
                <a:srgbClr val="004B7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43788" y="3848554"/>
            <a:ext cx="3877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spc="2000" dirty="0">
                <a:solidFill>
                  <a:srgbClr val="004B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感谢您的聆听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464051" y="3345730"/>
            <a:ext cx="3365500" cy="186114"/>
            <a:chOff x="3674825" y="4038512"/>
            <a:chExt cx="4842351" cy="267784"/>
          </a:xfrm>
        </p:grpSpPr>
        <p:sp>
          <p:nvSpPr>
            <p:cNvPr id="21" name="任意多边形 20"/>
            <p:cNvSpPr/>
            <p:nvPr/>
          </p:nvSpPr>
          <p:spPr>
            <a:xfrm>
              <a:off x="6026598" y="4038512"/>
              <a:ext cx="138804" cy="267784"/>
            </a:xfrm>
            <a:custGeom>
              <a:avLst/>
              <a:gdLst>
                <a:gd name="connsiteX0" fmla="*/ 69402 w 138804"/>
                <a:gd name="connsiteY0" fmla="*/ 0 h 267784"/>
                <a:gd name="connsiteX1" fmla="*/ 138804 w 138804"/>
                <a:gd name="connsiteY1" fmla="*/ 78286 h 267784"/>
                <a:gd name="connsiteX2" fmla="*/ 69402 w 138804"/>
                <a:gd name="connsiteY2" fmla="*/ 267784 h 267784"/>
                <a:gd name="connsiteX3" fmla="*/ 0 w 138804"/>
                <a:gd name="connsiteY3" fmla="*/ 78286 h 26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804" h="267784">
                  <a:moveTo>
                    <a:pt x="69402" y="0"/>
                  </a:moveTo>
                  <a:lnTo>
                    <a:pt x="138804" y="78286"/>
                  </a:lnTo>
                  <a:lnTo>
                    <a:pt x="69402" y="267784"/>
                  </a:lnTo>
                  <a:lnTo>
                    <a:pt x="0" y="78286"/>
                  </a:lnTo>
                  <a:close/>
                </a:path>
              </a:pathLst>
            </a:custGeom>
            <a:solidFill>
              <a:srgbClr val="004B7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4B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 flipV="1">
              <a:off x="3674825" y="4074839"/>
              <a:ext cx="4842351" cy="45719"/>
              <a:chOff x="3394710" y="4250530"/>
              <a:chExt cx="5392103" cy="0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6267450" y="4250530"/>
                <a:ext cx="251936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3394710" y="4250530"/>
                <a:ext cx="251936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直角三角形 24"/>
          <p:cNvSpPr/>
          <p:nvPr/>
        </p:nvSpPr>
        <p:spPr>
          <a:xfrm>
            <a:off x="0" y="4467084"/>
            <a:ext cx="5600700" cy="2390916"/>
          </a:xfrm>
          <a:prstGeom prst="rtTriangle">
            <a:avLst/>
          </a:prstGeom>
          <a:solidFill>
            <a:srgbClr val="00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直角三角形 25"/>
          <p:cNvSpPr/>
          <p:nvPr/>
        </p:nvSpPr>
        <p:spPr>
          <a:xfrm>
            <a:off x="0" y="4938931"/>
            <a:ext cx="5600700" cy="1919069"/>
          </a:xfrm>
          <a:prstGeom prst="rtTriangle">
            <a:avLst/>
          </a:prstGeom>
          <a:solidFill>
            <a:srgbClr val="4BA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直角三角形 26"/>
          <p:cNvSpPr/>
          <p:nvPr/>
        </p:nvSpPr>
        <p:spPr>
          <a:xfrm flipH="1" flipV="1">
            <a:off x="4409405" y="-1"/>
            <a:ext cx="7782595" cy="3085489"/>
          </a:xfrm>
          <a:prstGeom prst="rtTriangle">
            <a:avLst/>
          </a:prstGeom>
          <a:solidFill>
            <a:srgbClr val="00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直角三角形 27"/>
          <p:cNvSpPr/>
          <p:nvPr/>
        </p:nvSpPr>
        <p:spPr>
          <a:xfrm flipH="1" flipV="1">
            <a:off x="4394200" y="-1"/>
            <a:ext cx="7782595" cy="2476568"/>
          </a:xfrm>
          <a:prstGeom prst="rtTriangle">
            <a:avLst/>
          </a:prstGeom>
          <a:solidFill>
            <a:srgbClr val="4BA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3" nodeType="with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5" nodeType="with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4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1" nodeType="with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1"/>
      <p:bldP spid="25" grpId="2" animBg="1"/>
      <p:bldP spid="26" grpId="3" animBg="1"/>
      <p:bldP spid="27" grpId="4" animBg="1"/>
      <p:bldP spid="28" grpId="5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5"/>
          <p:cNvGrpSpPr>
            <a:grpSpLocks noChangeAspect="1"/>
          </p:cNvGrpSpPr>
          <p:nvPr/>
        </p:nvGrpSpPr>
        <p:grpSpPr>
          <a:xfrm>
            <a:off x="698649" y="2143011"/>
            <a:ext cx="4851729" cy="3962601"/>
            <a:chOff x="3982285" y="1498295"/>
            <a:chExt cx="4198398" cy="3429000"/>
          </a:xfrm>
        </p:grpSpPr>
        <p:pic>
          <p:nvPicPr>
            <p:cNvPr id="28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285" y="1498295"/>
              <a:ext cx="4198398" cy="3429000"/>
            </a:xfrm>
            <a:prstGeom prst="rect">
              <a:avLst/>
            </a:prstGeom>
          </p:spPr>
        </p:pic>
        <p:sp>
          <p:nvSpPr>
            <p:cNvPr id="29" name="Rectangle 7"/>
            <p:cNvSpPr/>
            <p:nvPr/>
          </p:nvSpPr>
          <p:spPr>
            <a:xfrm>
              <a:off x="4289612" y="1667435"/>
              <a:ext cx="3564000" cy="223221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30" name="Group 8"/>
          <p:cNvGrpSpPr>
            <a:grpSpLocks noChangeAspect="1"/>
          </p:cNvGrpSpPr>
          <p:nvPr/>
        </p:nvGrpSpPr>
        <p:grpSpPr>
          <a:xfrm>
            <a:off x="5866801" y="2441132"/>
            <a:ext cx="734682" cy="677255"/>
            <a:chOff x="1175061" y="5325011"/>
            <a:chExt cx="976315" cy="900000"/>
          </a:xfrm>
        </p:grpSpPr>
        <p:sp>
          <p:nvSpPr>
            <p:cNvPr id="31" name="Oval 9"/>
            <p:cNvSpPr/>
            <p:nvPr/>
          </p:nvSpPr>
          <p:spPr>
            <a:xfrm>
              <a:off x="1216476" y="5325011"/>
              <a:ext cx="900000" cy="900000"/>
            </a:xfrm>
            <a:prstGeom prst="ellipse">
              <a:avLst/>
            </a:prstGeom>
            <a:noFill/>
            <a:ln w="19050" cap="flat" cmpd="sng" algn="ctr">
              <a:solidFill>
                <a:srgbClr val="1B4C9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100" b="0" i="0" u="none" strike="noStrike" kern="0" cap="none" spc="0" normalizeH="0" baseline="0" noProof="0">
                <a:ln>
                  <a:noFill/>
                </a:ln>
                <a:solidFill>
                  <a:srgbClr val="004B7D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1175061" y="5333976"/>
              <a:ext cx="976315" cy="858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4B7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kumimoji="0" lang="id-ID" sz="3600" b="1" i="0" u="none" strike="noStrike" kern="0" cap="none" spc="0" normalizeH="0" baseline="0" noProof="0">
                <a:ln>
                  <a:noFill/>
                </a:ln>
                <a:solidFill>
                  <a:srgbClr val="004B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Rectangle 12"/>
          <p:cNvSpPr/>
          <p:nvPr/>
        </p:nvSpPr>
        <p:spPr bwMode="auto">
          <a:xfrm>
            <a:off x="6949071" y="2310379"/>
            <a:ext cx="4851728" cy="9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zh-CN" altLang="en-US" sz="3600" b="1" dirty="0">
                <a:solidFill>
                  <a:srgbClr val="004B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图书的一站式搜索服务</a:t>
            </a:r>
          </a:p>
        </p:txBody>
      </p:sp>
      <p:sp>
        <p:nvSpPr>
          <p:cNvPr id="36" name="Rectangle 14"/>
          <p:cNvSpPr/>
          <p:nvPr/>
        </p:nvSpPr>
        <p:spPr bwMode="auto">
          <a:xfrm>
            <a:off x="6949071" y="3630730"/>
            <a:ext cx="5008243" cy="94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zh-CN" altLang="en-US" sz="3600" b="1" dirty="0">
                <a:solidFill>
                  <a:srgbClr val="4BAF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图书的一站式获取服务</a:t>
            </a:r>
          </a:p>
        </p:txBody>
      </p:sp>
      <p:sp>
        <p:nvSpPr>
          <p:cNvPr id="38" name="Rectangle 16"/>
          <p:cNvSpPr/>
          <p:nvPr/>
        </p:nvSpPr>
        <p:spPr bwMode="auto">
          <a:xfrm>
            <a:off x="6949071" y="4657442"/>
            <a:ext cx="4851728" cy="12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zh-CN" altLang="en-US" sz="3600" b="1" dirty="0">
                <a:solidFill>
                  <a:srgbClr val="004B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全新的知识点阅读服务</a:t>
            </a:r>
          </a:p>
        </p:txBody>
      </p:sp>
      <p:grpSp>
        <p:nvGrpSpPr>
          <p:cNvPr id="39" name="Group 17"/>
          <p:cNvGrpSpPr>
            <a:grpSpLocks noChangeAspect="1"/>
          </p:cNvGrpSpPr>
          <p:nvPr/>
        </p:nvGrpSpPr>
        <p:grpSpPr>
          <a:xfrm>
            <a:off x="5875013" y="3721876"/>
            <a:ext cx="734682" cy="677254"/>
            <a:chOff x="4596117" y="5321840"/>
            <a:chExt cx="976314" cy="900000"/>
          </a:xfrm>
        </p:grpSpPr>
        <p:sp>
          <p:nvSpPr>
            <p:cNvPr id="40" name="TextBox 18"/>
            <p:cNvSpPr txBox="1"/>
            <p:nvPr/>
          </p:nvSpPr>
          <p:spPr>
            <a:xfrm>
              <a:off x="4596117" y="5338913"/>
              <a:ext cx="976314" cy="858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3600" b="1" kern="0">
                  <a:solidFill>
                    <a:srgbClr val="4BAF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kumimoji="0" lang="id-ID" sz="3600" b="1" i="0" u="none" strike="noStrike" kern="0" cap="none" spc="0" normalizeH="0" baseline="0" noProof="0">
                <a:ln>
                  <a:noFill/>
                </a:ln>
                <a:solidFill>
                  <a:srgbClr val="4BAF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Oval 19"/>
            <p:cNvSpPr/>
            <p:nvPr/>
          </p:nvSpPr>
          <p:spPr>
            <a:xfrm>
              <a:off x="4620206" y="5321840"/>
              <a:ext cx="900000" cy="900000"/>
            </a:xfrm>
            <a:prstGeom prst="ellipse">
              <a:avLst/>
            </a:prstGeom>
            <a:noFill/>
            <a:ln w="19050" cap="flat" cmpd="sng" algn="ctr">
              <a:solidFill>
                <a:srgbClr val="4BAF3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100" b="0" i="0" u="none" strike="noStrike" kern="0" cap="none" spc="0" normalizeH="0" baseline="0" noProof="0">
                <a:ln>
                  <a:noFill/>
                </a:ln>
                <a:solidFill>
                  <a:srgbClr val="4BAF32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2" name="Group 20"/>
          <p:cNvGrpSpPr>
            <a:grpSpLocks noChangeAspect="1"/>
          </p:cNvGrpSpPr>
          <p:nvPr/>
        </p:nvGrpSpPr>
        <p:grpSpPr>
          <a:xfrm>
            <a:off x="5866650" y="4962937"/>
            <a:ext cx="734682" cy="686013"/>
            <a:chOff x="7992013" y="5361716"/>
            <a:chExt cx="976314" cy="911638"/>
          </a:xfrm>
        </p:grpSpPr>
        <p:sp>
          <p:nvSpPr>
            <p:cNvPr id="43" name="TextBox 21"/>
            <p:cNvSpPr txBox="1"/>
            <p:nvPr/>
          </p:nvSpPr>
          <p:spPr>
            <a:xfrm>
              <a:off x="7992013" y="5414449"/>
              <a:ext cx="976314" cy="858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4B7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kumimoji="0" lang="id-ID" sz="3600" b="1" i="0" u="none" strike="noStrike" kern="0" cap="none" spc="0" normalizeH="0" baseline="0" noProof="0">
                <a:ln>
                  <a:noFill/>
                </a:ln>
                <a:solidFill>
                  <a:srgbClr val="004B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Oval 22"/>
            <p:cNvSpPr/>
            <p:nvPr/>
          </p:nvSpPr>
          <p:spPr>
            <a:xfrm>
              <a:off x="8041284" y="5361716"/>
              <a:ext cx="900000" cy="900000"/>
            </a:xfrm>
            <a:prstGeom prst="ellipse">
              <a:avLst/>
            </a:prstGeom>
            <a:noFill/>
            <a:ln w="19050" cap="flat" cmpd="sng" algn="ctr">
              <a:solidFill>
                <a:srgbClr val="1B4C9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100" b="0" i="0" u="none" strike="noStrike" kern="0" cap="none" spc="0" normalizeH="0" baseline="0" noProof="0">
                <a:ln>
                  <a:noFill/>
                </a:ln>
                <a:solidFill>
                  <a:srgbClr val="004B7D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78187" y="342899"/>
            <a:ext cx="3994175" cy="561490"/>
            <a:chOff x="378187" y="186021"/>
            <a:chExt cx="5130401" cy="721217"/>
          </a:xfrm>
        </p:grpSpPr>
        <p:sp>
          <p:nvSpPr>
            <p:cNvPr id="51" name="TextBox 23"/>
            <p:cNvSpPr txBox="1"/>
            <p:nvPr/>
          </p:nvSpPr>
          <p:spPr>
            <a:xfrm>
              <a:off x="2768971" y="235223"/>
              <a:ext cx="2177784" cy="672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rtlCol="0" anchor="ctr" anchorCtr="0" compatLnSpc="1">
              <a:spAutoFit/>
            </a:bodyPr>
            <a:lstStyle>
              <a:lvl1pPr>
                <a:defRPr sz="2800" b="1">
                  <a:solidFill>
                    <a:schemeClr val="accent1"/>
                  </a:solidFill>
                  <a:latin typeface="+mn-ea"/>
                  <a:ea typeface="+mn-ea"/>
                </a:defRPr>
              </a:lvl1pPr>
              <a:lvl2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3pPr>
              <a:lvl4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4pPr>
              <a:lvl5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9pPr>
            </a:lstStyle>
            <a:p>
              <a:pPr defTabSz="913765">
                <a:defRPr/>
              </a:pPr>
              <a:r>
                <a:rPr lang="zh-CN" altLang="en-US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核心功能</a:t>
              </a: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378187" y="314393"/>
              <a:ext cx="2228557" cy="549829"/>
              <a:chOff x="157476" y="152440"/>
              <a:chExt cx="2474408" cy="847436"/>
            </a:xfrm>
          </p:grpSpPr>
          <p:sp>
            <p:nvSpPr>
              <p:cNvPr id="57" name="Freeform 24"/>
              <p:cNvSpPr/>
              <p:nvPr/>
            </p:nvSpPr>
            <p:spPr>
              <a:xfrm>
                <a:off x="1332597" y="152440"/>
                <a:ext cx="1299287" cy="847436"/>
              </a:xfrm>
              <a:custGeom>
                <a:avLst/>
                <a:gdLst/>
                <a:ahLst/>
                <a:cxnLst>
                  <a:cxn ang="0">
                    <a:pos x="448270" y="0"/>
                  </a:cxn>
                  <a:cxn ang="0">
                    <a:pos x="2349604" y="0"/>
                  </a:cxn>
                  <a:cxn ang="0">
                    <a:pos x="2374000" y="55145"/>
                  </a:cxn>
                  <a:cxn ang="0">
                    <a:pos x="1989769" y="1497335"/>
                  </a:cxn>
                  <a:cxn ang="0">
                    <a:pos x="1934879" y="1553246"/>
                  </a:cxn>
                  <a:cxn ang="0">
                    <a:pos x="33544" y="1553246"/>
                  </a:cxn>
                  <a:cxn ang="0">
                    <a:pos x="8386" y="1497335"/>
                  </a:cxn>
                  <a:cxn ang="0">
                    <a:pos x="393380" y="55145"/>
                  </a:cxn>
                  <a:cxn ang="0">
                    <a:pos x="448270" y="0"/>
                  </a:cxn>
                </a:cxnLst>
                <a:rect l="0" t="0" r="0" b="0"/>
                <a:pathLst>
                  <a:path w="3125" h="2028">
                    <a:moveTo>
                      <a:pt x="588" y="0"/>
                    </a:moveTo>
                    <a:lnTo>
                      <a:pt x="3082" y="0"/>
                    </a:lnTo>
                    <a:cubicBezTo>
                      <a:pt x="3110" y="0"/>
                      <a:pt x="3125" y="32"/>
                      <a:pt x="3114" y="72"/>
                    </a:cubicBezTo>
                    <a:lnTo>
                      <a:pt x="2610" y="1955"/>
                    </a:lnTo>
                    <a:cubicBezTo>
                      <a:pt x="2599" y="1995"/>
                      <a:pt x="2567" y="2028"/>
                      <a:pt x="2538" y="2028"/>
                    </a:cubicBezTo>
                    <a:lnTo>
                      <a:pt x="44" y="2028"/>
                    </a:lnTo>
                    <a:cubicBezTo>
                      <a:pt x="15" y="2028"/>
                      <a:pt x="0" y="1995"/>
                      <a:pt x="11" y="1955"/>
                    </a:cubicBezTo>
                    <a:lnTo>
                      <a:pt x="516" y="72"/>
                    </a:lnTo>
                    <a:cubicBezTo>
                      <a:pt x="527" y="32"/>
                      <a:pt x="559" y="0"/>
                      <a:pt x="588" y="0"/>
                    </a:cubicBezTo>
                    <a:close/>
                  </a:path>
                </a:pathLst>
              </a:custGeom>
              <a:solidFill>
                <a:srgbClr val="4BAF3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400"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22"/>
              <p:cNvSpPr/>
              <p:nvPr/>
            </p:nvSpPr>
            <p:spPr>
              <a:xfrm>
                <a:off x="157476" y="152440"/>
                <a:ext cx="1298421" cy="846571"/>
              </a:xfrm>
              <a:custGeom>
                <a:avLst/>
                <a:gdLst/>
                <a:ahLst/>
                <a:cxnLst>
                  <a:cxn ang="0">
                    <a:pos x="448114" y="0"/>
                  </a:cxn>
                  <a:cxn ang="0">
                    <a:pos x="2346501" y="0"/>
                  </a:cxn>
                  <a:cxn ang="0">
                    <a:pos x="2372412" y="56677"/>
                  </a:cxn>
                  <a:cxn ang="0">
                    <a:pos x="1988314" y="1496569"/>
                  </a:cxn>
                  <a:cxn ang="0">
                    <a:pos x="1932681" y="1553246"/>
                  </a:cxn>
                  <a:cxn ang="0">
                    <a:pos x="33532" y="1553246"/>
                  </a:cxn>
                  <a:cxn ang="0">
                    <a:pos x="8383" y="1496569"/>
                  </a:cxn>
                  <a:cxn ang="0">
                    <a:pos x="392481" y="56677"/>
                  </a:cxn>
                  <a:cxn ang="0">
                    <a:pos x="448114" y="0"/>
                  </a:cxn>
                </a:cxnLst>
                <a:rect l="0" t="0" r="0" b="0"/>
                <a:pathLst>
                  <a:path w="3124" h="2028">
                    <a:moveTo>
                      <a:pt x="588" y="0"/>
                    </a:moveTo>
                    <a:lnTo>
                      <a:pt x="3079" y="0"/>
                    </a:lnTo>
                    <a:cubicBezTo>
                      <a:pt x="3109" y="0"/>
                      <a:pt x="3124" y="33"/>
                      <a:pt x="3113" y="74"/>
                    </a:cubicBezTo>
                    <a:lnTo>
                      <a:pt x="2609" y="1954"/>
                    </a:lnTo>
                    <a:cubicBezTo>
                      <a:pt x="2598" y="1994"/>
                      <a:pt x="2565" y="2028"/>
                      <a:pt x="2536" y="2028"/>
                    </a:cubicBezTo>
                    <a:lnTo>
                      <a:pt x="44" y="2028"/>
                    </a:lnTo>
                    <a:cubicBezTo>
                      <a:pt x="15" y="2028"/>
                      <a:pt x="0" y="1994"/>
                      <a:pt x="11" y="1954"/>
                    </a:cubicBezTo>
                    <a:lnTo>
                      <a:pt x="515" y="74"/>
                    </a:lnTo>
                    <a:cubicBezTo>
                      <a:pt x="526" y="33"/>
                      <a:pt x="559" y="0"/>
                      <a:pt x="588" y="0"/>
                    </a:cubicBezTo>
                    <a:close/>
                  </a:path>
                </a:pathLst>
              </a:custGeom>
              <a:solidFill>
                <a:srgbClr val="004B7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40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" name="Freeform 29"/>
            <p:cNvSpPr/>
            <p:nvPr/>
          </p:nvSpPr>
          <p:spPr>
            <a:xfrm>
              <a:off x="1857360" y="485318"/>
              <a:ext cx="333522" cy="253732"/>
            </a:xfrm>
            <a:custGeom>
              <a:avLst/>
              <a:gdLst/>
              <a:ahLst/>
              <a:cxnLst>
                <a:cxn ang="0">
                  <a:pos x="663631" y="247672"/>
                </a:cxn>
                <a:cxn ang="0">
                  <a:pos x="593534" y="318216"/>
                </a:cxn>
                <a:cxn ang="0">
                  <a:pos x="406103" y="506078"/>
                </a:cxn>
                <a:cxn ang="0">
                  <a:pos x="266671" y="506078"/>
                </a:cxn>
                <a:cxn ang="0">
                  <a:pos x="473913" y="297513"/>
                </a:cxn>
                <a:cxn ang="0">
                  <a:pos x="0" y="297513"/>
                </a:cxn>
                <a:cxn ang="0">
                  <a:pos x="0" y="197830"/>
                </a:cxn>
                <a:cxn ang="0">
                  <a:pos x="473913" y="197830"/>
                </a:cxn>
                <a:cxn ang="0">
                  <a:pos x="278100" y="0"/>
                </a:cxn>
                <a:cxn ang="0">
                  <a:pos x="417531" y="0"/>
                </a:cxn>
                <a:cxn ang="0">
                  <a:pos x="593534" y="177127"/>
                </a:cxn>
                <a:cxn ang="0">
                  <a:pos x="663631" y="247672"/>
                </a:cxn>
              </a:cxnLst>
              <a:rect l="0" t="0" r="0" b="0"/>
              <a:pathLst>
                <a:path w="871" h="660">
                  <a:moveTo>
                    <a:pt x="871" y="323"/>
                  </a:moveTo>
                  <a:lnTo>
                    <a:pt x="779" y="415"/>
                  </a:lnTo>
                  <a:lnTo>
                    <a:pt x="533" y="660"/>
                  </a:lnTo>
                  <a:lnTo>
                    <a:pt x="350" y="660"/>
                  </a:lnTo>
                  <a:lnTo>
                    <a:pt x="622" y="388"/>
                  </a:lnTo>
                  <a:lnTo>
                    <a:pt x="0" y="388"/>
                  </a:lnTo>
                  <a:lnTo>
                    <a:pt x="0" y="258"/>
                  </a:lnTo>
                  <a:lnTo>
                    <a:pt x="622" y="258"/>
                  </a:lnTo>
                  <a:lnTo>
                    <a:pt x="365" y="0"/>
                  </a:lnTo>
                  <a:lnTo>
                    <a:pt x="548" y="0"/>
                  </a:lnTo>
                  <a:lnTo>
                    <a:pt x="779" y="231"/>
                  </a:lnTo>
                  <a:lnTo>
                    <a:pt x="871" y="3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54" name="TextBox 23"/>
            <p:cNvSpPr txBox="1"/>
            <p:nvPr/>
          </p:nvSpPr>
          <p:spPr>
            <a:xfrm>
              <a:off x="526519" y="412758"/>
              <a:ext cx="1127219" cy="395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rtlCol="0" anchor="ctr" anchorCtr="0" compatLnSpc="1">
              <a:spAutoFit/>
            </a:bodyPr>
            <a:lstStyle>
              <a:lvl1pPr>
                <a:defRPr sz="2800" b="1">
                  <a:solidFill>
                    <a:schemeClr val="accent1"/>
                  </a:solidFill>
                  <a:latin typeface="+mn-ea"/>
                  <a:ea typeface="+mn-ea"/>
                </a:defRPr>
              </a:lvl1pPr>
              <a:lvl2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3pPr>
              <a:lvl4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4pPr>
              <a:lvl5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9pPr>
            </a:lstStyle>
            <a:p>
              <a:pPr defTabSz="913765">
                <a:defRPr/>
              </a:pPr>
              <a:r>
                <a:rPr lang="zh-CN" altLang="en-US" sz="14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读秀</a:t>
              </a:r>
            </a:p>
          </p:txBody>
        </p:sp>
        <p:sp>
          <p:nvSpPr>
            <p:cNvPr id="55" name="Freeform 28"/>
            <p:cNvSpPr/>
            <p:nvPr/>
          </p:nvSpPr>
          <p:spPr>
            <a:xfrm>
              <a:off x="4960347" y="610399"/>
              <a:ext cx="309650" cy="236238"/>
            </a:xfrm>
            <a:custGeom>
              <a:avLst/>
              <a:gdLst/>
              <a:ahLst/>
              <a:cxnLst>
                <a:cxn ang="0">
                  <a:pos x="523584" y="195509"/>
                </a:cxn>
                <a:cxn ang="0">
                  <a:pos x="468711" y="250712"/>
                </a:cxn>
                <a:cxn ang="0">
                  <a:pos x="320857" y="399452"/>
                </a:cxn>
                <a:cxn ang="0">
                  <a:pos x="210348" y="399452"/>
                </a:cxn>
                <a:cxn ang="0">
                  <a:pos x="374206" y="234611"/>
                </a:cxn>
                <a:cxn ang="0">
                  <a:pos x="0" y="234611"/>
                </a:cxn>
                <a:cxn ang="0">
                  <a:pos x="0" y="156407"/>
                </a:cxn>
                <a:cxn ang="0">
                  <a:pos x="374206" y="156407"/>
                </a:cxn>
                <a:cxn ang="0">
                  <a:pos x="218732" y="0"/>
                </a:cxn>
                <a:cxn ang="0">
                  <a:pos x="329241" y="0"/>
                </a:cxn>
                <a:cxn ang="0">
                  <a:pos x="468711" y="140307"/>
                </a:cxn>
                <a:cxn ang="0">
                  <a:pos x="523584" y="195509"/>
                </a:cxn>
              </a:cxnLst>
              <a:rect l="0" t="0" r="0" b="0"/>
              <a:pathLst>
                <a:path w="687" h="521">
                  <a:moveTo>
                    <a:pt x="687" y="255"/>
                  </a:moveTo>
                  <a:lnTo>
                    <a:pt x="615" y="327"/>
                  </a:lnTo>
                  <a:lnTo>
                    <a:pt x="421" y="521"/>
                  </a:lnTo>
                  <a:lnTo>
                    <a:pt x="276" y="521"/>
                  </a:lnTo>
                  <a:lnTo>
                    <a:pt x="491" y="306"/>
                  </a:lnTo>
                  <a:lnTo>
                    <a:pt x="0" y="306"/>
                  </a:lnTo>
                  <a:lnTo>
                    <a:pt x="0" y="204"/>
                  </a:lnTo>
                  <a:lnTo>
                    <a:pt x="491" y="204"/>
                  </a:lnTo>
                  <a:lnTo>
                    <a:pt x="287" y="0"/>
                  </a:lnTo>
                  <a:lnTo>
                    <a:pt x="432" y="0"/>
                  </a:lnTo>
                  <a:lnTo>
                    <a:pt x="615" y="183"/>
                  </a:lnTo>
                  <a:lnTo>
                    <a:pt x="687" y="255"/>
                  </a:lnTo>
                  <a:close/>
                </a:path>
              </a:pathLst>
            </a:custGeom>
            <a:solidFill>
              <a:srgbClr val="4BAF32"/>
            </a:solidFill>
            <a:ln w="9525">
              <a:noFill/>
            </a:ln>
          </p:spPr>
          <p:txBody>
            <a:bodyPr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56" name="Freeform 29"/>
            <p:cNvSpPr/>
            <p:nvPr/>
          </p:nvSpPr>
          <p:spPr>
            <a:xfrm>
              <a:off x="5115172" y="186021"/>
              <a:ext cx="393416" cy="299297"/>
            </a:xfrm>
            <a:custGeom>
              <a:avLst/>
              <a:gdLst/>
              <a:ahLst/>
              <a:cxnLst>
                <a:cxn ang="0">
                  <a:pos x="663631" y="247672"/>
                </a:cxn>
                <a:cxn ang="0">
                  <a:pos x="593534" y="318216"/>
                </a:cxn>
                <a:cxn ang="0">
                  <a:pos x="406103" y="506078"/>
                </a:cxn>
                <a:cxn ang="0">
                  <a:pos x="266671" y="506078"/>
                </a:cxn>
                <a:cxn ang="0">
                  <a:pos x="473913" y="297513"/>
                </a:cxn>
                <a:cxn ang="0">
                  <a:pos x="0" y="297513"/>
                </a:cxn>
                <a:cxn ang="0">
                  <a:pos x="0" y="197830"/>
                </a:cxn>
                <a:cxn ang="0">
                  <a:pos x="473913" y="197830"/>
                </a:cxn>
                <a:cxn ang="0">
                  <a:pos x="278100" y="0"/>
                </a:cxn>
                <a:cxn ang="0">
                  <a:pos x="417531" y="0"/>
                </a:cxn>
                <a:cxn ang="0">
                  <a:pos x="593534" y="177127"/>
                </a:cxn>
                <a:cxn ang="0">
                  <a:pos x="663631" y="247672"/>
                </a:cxn>
              </a:cxnLst>
              <a:rect l="0" t="0" r="0" b="0"/>
              <a:pathLst>
                <a:path w="871" h="660">
                  <a:moveTo>
                    <a:pt x="871" y="323"/>
                  </a:moveTo>
                  <a:lnTo>
                    <a:pt x="779" y="415"/>
                  </a:lnTo>
                  <a:lnTo>
                    <a:pt x="533" y="660"/>
                  </a:lnTo>
                  <a:lnTo>
                    <a:pt x="350" y="660"/>
                  </a:lnTo>
                  <a:lnTo>
                    <a:pt x="622" y="388"/>
                  </a:lnTo>
                  <a:lnTo>
                    <a:pt x="0" y="388"/>
                  </a:lnTo>
                  <a:lnTo>
                    <a:pt x="0" y="258"/>
                  </a:lnTo>
                  <a:lnTo>
                    <a:pt x="622" y="258"/>
                  </a:lnTo>
                  <a:lnTo>
                    <a:pt x="365" y="0"/>
                  </a:lnTo>
                  <a:lnTo>
                    <a:pt x="548" y="0"/>
                  </a:lnTo>
                  <a:lnTo>
                    <a:pt x="779" y="231"/>
                  </a:lnTo>
                  <a:lnTo>
                    <a:pt x="871" y="323"/>
                  </a:lnTo>
                  <a:close/>
                </a:path>
              </a:pathLst>
            </a:custGeom>
            <a:solidFill>
              <a:srgbClr val="1B4C98"/>
            </a:solidFill>
            <a:ln w="9525">
              <a:noFill/>
            </a:ln>
          </p:spPr>
          <p:txBody>
            <a:bodyPr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</p:grpSp>
      <p:pic>
        <p:nvPicPr>
          <p:cNvPr id="60" name="图片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3800" y="2332496"/>
            <a:ext cx="4121101" cy="258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矩形 60"/>
          <p:cNvSpPr/>
          <p:nvPr/>
        </p:nvSpPr>
        <p:spPr>
          <a:xfrm>
            <a:off x="4989324" y="368360"/>
            <a:ext cx="653544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内访问：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www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.duxiu.com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1"/>
      <p:bldP spid="36" grpId="3"/>
      <p:bldP spid="38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3"/>
          <p:cNvSpPr txBox="1"/>
          <p:nvPr/>
        </p:nvSpPr>
        <p:spPr>
          <a:xfrm>
            <a:off x="3737922" y="2770346"/>
            <a:ext cx="7134730" cy="970915"/>
          </a:xfrm>
          <a:prstGeom prst="rect">
            <a:avLst/>
          </a:prstGeom>
        </p:spPr>
        <p:txBody>
          <a:bodyPr wrap="square" lIns="45719" rIns="45719" anchor="ctr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5000">
                <a:solidFill>
                  <a:srgbClr val="335DA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>
              <a:lnSpc>
                <a:spcPct val="130000"/>
              </a:lnSpc>
              <a:defRPr/>
            </a:pPr>
            <a:r>
              <a:rPr lang="zh-CN" altLang="en-US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图书的一站式搜索服务</a:t>
            </a:r>
          </a:p>
        </p:txBody>
      </p:sp>
      <p:sp>
        <p:nvSpPr>
          <p:cNvPr id="7" name="矩形 6"/>
          <p:cNvSpPr/>
          <p:nvPr/>
        </p:nvSpPr>
        <p:spPr>
          <a:xfrm>
            <a:off x="2259862" y="2658773"/>
            <a:ext cx="1164728" cy="1164728"/>
          </a:xfrm>
          <a:prstGeom prst="rect">
            <a:avLst/>
          </a:prstGeom>
          <a:noFill/>
          <a:ln w="127000" cmpd="thickThin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>
                <a:solidFill>
                  <a:srgbClr val="1265B0"/>
                </a:solidFill>
              </a:rPr>
              <a:t>1</a:t>
            </a:r>
            <a:endParaRPr lang="zh-CN" altLang="en-US" sz="6600" b="1" dirty="0">
              <a:solidFill>
                <a:srgbClr val="1265B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458" y="2671855"/>
            <a:ext cx="6406207" cy="3260672"/>
          </a:xfrm>
          <a:prstGeom prst="rect">
            <a:avLst/>
          </a:prstGeom>
        </p:spPr>
      </p:pic>
      <p:sp>
        <p:nvSpPr>
          <p:cNvPr id="7" name="圆角矩形标注 2"/>
          <p:cNvSpPr/>
          <p:nvPr/>
        </p:nvSpPr>
        <p:spPr>
          <a:xfrm>
            <a:off x="1379228" y="2781300"/>
            <a:ext cx="1599766" cy="647700"/>
          </a:xfrm>
          <a:prstGeom prst="wedgeRoundRectCallout">
            <a:avLst>
              <a:gd name="adj1" fmla="val 57951"/>
              <a:gd name="adj2" fmla="val -94125"/>
              <a:gd name="adj3" fmla="val 16667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715" b="1" dirty="0">
                <a:solidFill>
                  <a:srgbClr val="C00000"/>
                </a:solidFill>
                <a:ea typeface="微软雅黑" panose="020B0503020204020204" pitchFamily="34" charset="-122"/>
              </a:rPr>
              <a:t>检索词：模型</a:t>
            </a:r>
          </a:p>
        </p:txBody>
      </p:sp>
      <p:sp>
        <p:nvSpPr>
          <p:cNvPr id="8" name="圆角矩形标注 5"/>
          <p:cNvSpPr/>
          <p:nvPr/>
        </p:nvSpPr>
        <p:spPr>
          <a:xfrm>
            <a:off x="4903748" y="3762139"/>
            <a:ext cx="2130930" cy="647700"/>
          </a:xfrm>
          <a:prstGeom prst="wedgeRoundRectCallout">
            <a:avLst>
              <a:gd name="adj1" fmla="val -62699"/>
              <a:gd name="adj2" fmla="val -96269"/>
              <a:gd name="adj3" fmla="val 16667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715" b="1" dirty="0">
                <a:solidFill>
                  <a:srgbClr val="C00000"/>
                </a:solidFill>
                <a:ea typeface="微软雅黑" panose="020B0503020204020204" pitchFamily="34" charset="-122"/>
              </a:rPr>
              <a:t>检索提示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09279" y="2286365"/>
            <a:ext cx="1165844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5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0937" y="163380"/>
            <a:ext cx="208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快速检索</a:t>
            </a:r>
            <a:endParaRPr lang="zh-CN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12192000" cy="67818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2511465" y="2832657"/>
            <a:ext cx="4389059" cy="10286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715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4810135" y="1635898"/>
            <a:ext cx="2880320" cy="1338630"/>
          </a:xfrm>
          <a:prstGeom prst="wedgeRectCallout">
            <a:avLst>
              <a:gd name="adj1" fmla="val 2312"/>
              <a:gd name="adj2" fmla="val 65643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715" b="1" dirty="0">
                <a:solidFill>
                  <a:srgbClr val="C00000"/>
                </a:solidFill>
                <a:ea typeface="微软雅黑" panose="020B0503020204020204" pitchFamily="34" charset="-122"/>
              </a:rPr>
              <a:t>深入到图书目次检索</a:t>
            </a:r>
          </a:p>
        </p:txBody>
      </p:sp>
      <p:sp>
        <p:nvSpPr>
          <p:cNvPr id="8" name="矩形 7"/>
          <p:cNvSpPr/>
          <p:nvPr/>
        </p:nvSpPr>
        <p:spPr>
          <a:xfrm>
            <a:off x="8408628" y="76200"/>
            <a:ext cx="2817600" cy="79208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sz="276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目次级检索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7855963" y="40038"/>
            <a:ext cx="2833161" cy="80259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sz="276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图书检索结果页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0038"/>
            <a:ext cx="12192000" cy="6817962"/>
          </a:xfrm>
          <a:prstGeom prst="rect">
            <a:avLst/>
          </a:prstGeom>
        </p:spPr>
      </p:pic>
      <p:sp>
        <p:nvSpPr>
          <p:cNvPr id="20" name="PA-圆角矩形 11"/>
          <p:cNvSpPr/>
          <p:nvPr>
            <p:custDataLst>
              <p:tags r:id="rId1"/>
            </p:custDataLst>
          </p:nvPr>
        </p:nvSpPr>
        <p:spPr>
          <a:xfrm rot="5400000">
            <a:off x="-436245" y="2967355"/>
            <a:ext cx="2270760" cy="9582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21" name="右箭头 47"/>
          <p:cNvSpPr/>
          <p:nvPr/>
        </p:nvSpPr>
        <p:spPr>
          <a:xfrm>
            <a:off x="1211526" y="3620851"/>
            <a:ext cx="28194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67970" y="3314205"/>
            <a:ext cx="12590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可点击具体年份筛选图书馆书籍信息</a:t>
            </a:r>
          </a:p>
        </p:txBody>
      </p:sp>
      <p:sp>
        <p:nvSpPr>
          <p:cNvPr id="23" name="PA-圆角矩形 11"/>
          <p:cNvSpPr/>
          <p:nvPr>
            <p:custDataLst>
              <p:tags r:id="rId2"/>
            </p:custDataLst>
          </p:nvPr>
        </p:nvSpPr>
        <p:spPr>
          <a:xfrm rot="10800000">
            <a:off x="207645" y="4615236"/>
            <a:ext cx="982345" cy="21831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24" name="右箭头 50"/>
          <p:cNvSpPr/>
          <p:nvPr/>
        </p:nvSpPr>
        <p:spPr>
          <a:xfrm>
            <a:off x="1163470" y="5372586"/>
            <a:ext cx="430410" cy="726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46330" y="5128831"/>
            <a:ext cx="1214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可点击学科、作者查找相关书籍</a:t>
            </a:r>
          </a:p>
        </p:txBody>
      </p:sp>
      <p:sp>
        <p:nvSpPr>
          <p:cNvPr id="26" name="PA-圆角矩形 11"/>
          <p:cNvSpPr/>
          <p:nvPr>
            <p:custDataLst>
              <p:tags r:id="rId3"/>
            </p:custDataLst>
          </p:nvPr>
        </p:nvSpPr>
        <p:spPr>
          <a:xfrm rot="10800000">
            <a:off x="219710" y="1718945"/>
            <a:ext cx="969645" cy="5924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53"/>
          <p:cNvSpPr/>
          <p:nvPr/>
        </p:nvSpPr>
        <p:spPr>
          <a:xfrm rot="1011317">
            <a:off x="1259174" y="2308372"/>
            <a:ext cx="334761" cy="486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593781" y="2465647"/>
            <a:ext cx="753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根据所搜图书，找到自己喜欢的类型</a:t>
            </a:r>
          </a:p>
        </p:txBody>
      </p:sp>
      <p:sp>
        <p:nvSpPr>
          <p:cNvPr id="29" name="右箭头 55"/>
          <p:cNvSpPr/>
          <p:nvPr/>
        </p:nvSpPr>
        <p:spPr>
          <a:xfrm rot="10800000">
            <a:off x="9817210" y="3996448"/>
            <a:ext cx="334761" cy="486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696328" y="3831932"/>
            <a:ext cx="1288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可查找自己相关图书的其它知识</a:t>
            </a:r>
          </a:p>
        </p:txBody>
      </p:sp>
      <p:sp>
        <p:nvSpPr>
          <p:cNvPr id="31" name="PA-圆角矩形 11"/>
          <p:cNvSpPr/>
          <p:nvPr>
            <p:custDataLst>
              <p:tags r:id="rId4"/>
            </p:custDataLst>
          </p:nvPr>
        </p:nvSpPr>
        <p:spPr>
          <a:xfrm rot="5400000">
            <a:off x="8196957" y="3127855"/>
            <a:ext cx="5746359" cy="16338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32" name="PA-圆角矩形 11"/>
          <p:cNvSpPr/>
          <p:nvPr>
            <p:custDataLst>
              <p:tags r:id="rId5"/>
            </p:custDataLst>
          </p:nvPr>
        </p:nvSpPr>
        <p:spPr>
          <a:xfrm rot="5400000">
            <a:off x="8775676" y="1950383"/>
            <a:ext cx="2144652" cy="6029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33" name="左箭头 63"/>
          <p:cNvSpPr/>
          <p:nvPr/>
        </p:nvSpPr>
        <p:spPr>
          <a:xfrm>
            <a:off x="9044904" y="2044681"/>
            <a:ext cx="374566" cy="4814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470272" y="1803758"/>
            <a:ext cx="16076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点击默认排序下拉框内的功能则会依据文字介绍，展示相关功能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2596830" y="3071190"/>
            <a:ext cx="2575245" cy="994281"/>
          </a:xfrm>
          <a:prstGeom prst="wedgeRectCallout">
            <a:avLst>
              <a:gd name="adj1" fmla="val -82110"/>
              <a:gd name="adj2" fmla="val 123577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C00000"/>
                </a:solidFill>
                <a:ea typeface="微软雅黑" panose="020B0503020204020204" pitchFamily="34" charset="-122"/>
              </a:rPr>
              <a:t>缩小检索范围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6496054" y="4827133"/>
            <a:ext cx="2431128" cy="1163457"/>
          </a:xfrm>
          <a:prstGeom prst="wedgeRectCallout">
            <a:avLst>
              <a:gd name="adj1" fmla="val 94414"/>
              <a:gd name="adj2" fmla="val -48951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C00000"/>
                </a:solidFill>
                <a:ea typeface="微软雅黑" panose="020B0503020204020204" pitchFamily="34" charset="-122"/>
              </a:rPr>
              <a:t>扩大检索范围</a:t>
            </a:r>
          </a:p>
        </p:txBody>
      </p:sp>
      <p:sp>
        <p:nvSpPr>
          <p:cNvPr id="9" name="圆角矩形 3"/>
          <p:cNvSpPr/>
          <p:nvPr/>
        </p:nvSpPr>
        <p:spPr>
          <a:xfrm>
            <a:off x="1493827" y="1179816"/>
            <a:ext cx="3048340" cy="34289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7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22" grpId="0"/>
      <p:bldP spid="23" grpId="0" bldLvl="0" animBg="1"/>
      <p:bldP spid="24" grpId="0" bldLvl="0" animBg="1"/>
      <p:bldP spid="25" grpId="0"/>
      <p:bldP spid="26" grpId="0" bldLvl="0" animBg="1"/>
      <p:bldP spid="27" grpId="0" bldLvl="0" animBg="1"/>
      <p:bldP spid="28" grpId="0"/>
      <p:bldP spid="29" grpId="0" animBg="1"/>
      <p:bldP spid="30" grpId="0"/>
      <p:bldP spid="31" grpId="0" bldLvl="0" animBg="1"/>
      <p:bldP spid="32" grpId="0" bldLvl="0" animBg="1"/>
      <p:bldP spid="33" grpId="0" animBg="1"/>
      <p:bldP spid="34" grpId="0"/>
      <p:bldP spid="16" grpId="0" bldLvl="0" animBg="1"/>
      <p:bldP spid="17" grpId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3" y="0"/>
            <a:ext cx="12045213" cy="6858000"/>
          </a:xfrm>
          <a:prstGeom prst="rect">
            <a:avLst/>
          </a:prstGeom>
        </p:spPr>
      </p:pic>
      <p:sp>
        <p:nvSpPr>
          <p:cNvPr id="3" name="圆角矩形 3"/>
          <p:cNvSpPr/>
          <p:nvPr/>
        </p:nvSpPr>
        <p:spPr>
          <a:xfrm>
            <a:off x="3826491" y="4487790"/>
            <a:ext cx="2194530" cy="48005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715"/>
          </a:p>
        </p:txBody>
      </p:sp>
      <p:sp>
        <p:nvSpPr>
          <p:cNvPr id="5" name="矩形 4"/>
          <p:cNvSpPr/>
          <p:nvPr/>
        </p:nvSpPr>
        <p:spPr>
          <a:xfrm>
            <a:off x="8402923" y="127046"/>
            <a:ext cx="3571970" cy="79208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sz="276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纸电一站式检索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5888359" y="2919626"/>
            <a:ext cx="3312791" cy="1371581"/>
          </a:xfrm>
          <a:prstGeom prst="wedgeRectCallout">
            <a:avLst>
              <a:gd name="adj1" fmla="val -61582"/>
              <a:gd name="adj2" fmla="val 49153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C00000"/>
                </a:solidFill>
                <a:ea typeface="微软雅黑" panose="020B0503020204020204" pitchFamily="34" charset="-122"/>
              </a:rPr>
              <a:t>馆藏纸本、馆藏电子版</a:t>
            </a:r>
            <a:endParaRPr lang="en-US" altLang="zh-CN" sz="24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C00000"/>
                </a:solidFill>
                <a:ea typeface="微软雅黑" panose="020B0503020204020204" pitchFamily="34" charset="-122"/>
              </a:rPr>
              <a:t>一站式检索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2.0"/>
  <p:tag name="AS_VERSION" val="16.9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heme/theme1.xml><?xml version="1.0" encoding="utf-8"?>
<a:theme xmlns:a="http://schemas.openxmlformats.org/drawingml/2006/main" name="www.33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www.515ppt.com</Template>
  <TotalTime>368</TotalTime>
  <Words>2279</Words>
  <Application>Microsoft Office PowerPoint</Application>
  <PresentationFormat>宽屏</PresentationFormat>
  <Paragraphs>229</Paragraphs>
  <Slides>36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3" baseType="lpstr">
      <vt:lpstr>等线</vt:lpstr>
      <vt:lpstr>宋体</vt:lpstr>
      <vt:lpstr>微软雅黑</vt:lpstr>
      <vt:lpstr>Arial</vt:lpstr>
      <vt:lpstr>Calibri</vt:lpstr>
      <vt:lpstr>Calibri Light</vt:lpstr>
      <vt:lpstr>www.33ppt.com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www.515ppt.com</Manager>
  <Company>苏州珀菲科特网络科技有限公司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www.515ppt.com</dc:title>
  <dc:subject>www.515ppt.com</dc:subject>
  <dc:creator>www.515ppt.com</dc:creator>
  <cp:keywords>更多精品文档，请访问www.515ppt.com</cp:keywords>
  <dc:description>更多精品文档，请访问www.515ppt.com</dc:description>
  <cp:lastModifiedBy>pj</cp:lastModifiedBy>
  <cp:revision>276</cp:revision>
  <dcterms:created xsi:type="dcterms:W3CDTF">2017-06-13T12:04:00Z</dcterms:created>
  <dcterms:modified xsi:type="dcterms:W3CDTF">2022-03-09T08:54:31Z</dcterms:modified>
  <cp:category>www.515ppt.com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eFrom">
    <vt:lpwstr>www.515ppt.com</vt:lpwstr>
  </property>
  <property fmtid="{D5CDD505-2E9C-101B-9397-08002B2CF9AE}" pid="3" name="KSOProductBuildVer">
    <vt:lpwstr>2052-11.1.0.10667</vt:lpwstr>
  </property>
  <property fmtid="{D5CDD505-2E9C-101B-9397-08002B2CF9AE}" pid="4" name="ICV">
    <vt:lpwstr>C38C6A63E396471EBD0CC465BBDC8E98</vt:lpwstr>
  </property>
</Properties>
</file>