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31"/>
  </p:handoutMasterIdLst>
  <p:sldIdLst>
    <p:sldId id="269" r:id="rId3"/>
    <p:sldId id="441" r:id="rId4"/>
    <p:sldId id="390" r:id="rId5"/>
    <p:sldId id="271" r:id="rId6"/>
    <p:sldId id="270" r:id="rId7"/>
    <p:sldId id="272" r:id="rId8"/>
    <p:sldId id="273" r:id="rId9"/>
    <p:sldId id="392" r:id="rId10"/>
    <p:sldId id="391" r:id="rId11"/>
    <p:sldId id="311" r:id="rId12"/>
    <p:sldId id="312" r:id="rId13"/>
    <p:sldId id="276" r:id="rId14"/>
    <p:sldId id="393" r:id="rId15"/>
    <p:sldId id="394" r:id="rId16"/>
    <p:sldId id="395" r:id="rId17"/>
    <p:sldId id="396" r:id="rId18"/>
    <p:sldId id="398" r:id="rId19"/>
    <p:sldId id="399" r:id="rId20"/>
    <p:sldId id="401" r:id="rId21"/>
    <p:sldId id="278" r:id="rId23"/>
    <p:sldId id="280" r:id="rId24"/>
    <p:sldId id="279" r:id="rId25"/>
    <p:sldId id="294" r:id="rId26"/>
    <p:sldId id="295" r:id="rId27"/>
    <p:sldId id="304" r:id="rId28"/>
    <p:sldId id="498" r:id="rId29"/>
    <p:sldId id="523" r:id="rId30"/>
  </p:sldIdLst>
  <p:sldSz cx="12192000" cy="6858000"/>
  <p:notesSz cx="7315200" cy="9601200"/>
  <p:custDataLst>
    <p:tags r:id="rId36"/>
  </p:custDataLst>
  <p:defaultTextStyle>
    <a:defPPr>
      <a:defRPr lang="en-US"/>
    </a:defPPr>
    <a:lvl1pPr algn="l" rtl="0" fontAlgn="base">
      <a:spcBef>
        <a:spcPct val="0"/>
      </a:spcBef>
      <a:spcAft>
        <a:spcPct val="0"/>
      </a:spcAft>
      <a:defRPr sz="2400" kern="1200" baseline="-250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baseline="-250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baseline="-250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baseline="-250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baseline="-250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baseline="-250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baseline="-250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baseline="-250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baseline="-25000">
        <a:solidFill>
          <a:schemeClr val="tx1"/>
        </a:solidFill>
        <a:latin typeface="Times New Roman" panose="02020603050405020304"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Gibson" initials="V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B35E"/>
    <a:srgbClr val="D35A09"/>
    <a:srgbClr val="5F0D9A"/>
    <a:srgbClr val="B241D4"/>
    <a:srgbClr val="EDCE3F"/>
    <a:srgbClr val="FFBB00"/>
    <a:srgbClr val="FF73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016" autoAdjust="0"/>
  </p:normalViewPr>
  <p:slideViewPr>
    <p:cSldViewPr>
      <p:cViewPr varScale="1">
        <p:scale>
          <a:sx n="81" d="100"/>
          <a:sy n="81" d="100"/>
        </p:scale>
        <p:origin x="72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4.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70238" cy="481013"/>
          </a:xfrm>
          <a:prstGeom prst="rect">
            <a:avLst/>
          </a:prstGeom>
          <a:noFill/>
          <a:ln w="9525">
            <a:noFill/>
            <a:miter lim="800000"/>
          </a:ln>
          <a:effectLst/>
        </p:spPr>
        <p:txBody>
          <a:bodyPr vert="horz" wrap="square" lIns="96657" tIns="48329" rIns="96657" bIns="48329" numCol="1" anchor="t" anchorCtr="0" compatLnSpc="1"/>
          <a:lstStyle>
            <a:lvl1pPr defTabSz="966470">
              <a:defRPr sz="1300" b="1" baseline="0"/>
            </a:lvl1pPr>
          </a:lstStyle>
          <a:p>
            <a:endParaRPr lang="en-US"/>
          </a:p>
        </p:txBody>
      </p:sp>
      <p:sp>
        <p:nvSpPr>
          <p:cNvPr id="52227" name="Rectangle 3"/>
          <p:cNvSpPr>
            <a:spLocks noGrp="1" noChangeArrowheads="1"/>
          </p:cNvSpPr>
          <p:nvPr>
            <p:ph type="dt" sz="quarter" idx="1"/>
          </p:nvPr>
        </p:nvSpPr>
        <p:spPr bwMode="auto">
          <a:xfrm>
            <a:off x="4144963" y="0"/>
            <a:ext cx="3170237" cy="481013"/>
          </a:xfrm>
          <a:prstGeom prst="rect">
            <a:avLst/>
          </a:prstGeom>
          <a:noFill/>
          <a:ln w="9525">
            <a:noFill/>
            <a:miter lim="800000"/>
          </a:ln>
          <a:effectLst/>
        </p:spPr>
        <p:txBody>
          <a:bodyPr vert="horz" wrap="square" lIns="96657" tIns="48329" rIns="96657" bIns="48329" numCol="1" anchor="t" anchorCtr="0" compatLnSpc="1"/>
          <a:lstStyle>
            <a:lvl1pPr algn="r" defTabSz="966470">
              <a:defRPr sz="1300" b="1" baseline="0"/>
            </a:lvl1pPr>
          </a:lstStyle>
          <a:p>
            <a:endParaRPr lang="en-US"/>
          </a:p>
        </p:txBody>
      </p:sp>
      <p:sp>
        <p:nvSpPr>
          <p:cNvPr id="52228" name="Rectangle 4"/>
          <p:cNvSpPr>
            <a:spLocks noGrp="1" noChangeArrowheads="1"/>
          </p:cNvSpPr>
          <p:nvPr>
            <p:ph type="ftr" sz="quarter" idx="2"/>
          </p:nvPr>
        </p:nvSpPr>
        <p:spPr bwMode="auto">
          <a:xfrm>
            <a:off x="0" y="9120188"/>
            <a:ext cx="3170238" cy="481012"/>
          </a:xfrm>
          <a:prstGeom prst="rect">
            <a:avLst/>
          </a:prstGeom>
          <a:noFill/>
          <a:ln w="9525">
            <a:noFill/>
            <a:miter lim="800000"/>
          </a:ln>
          <a:effectLst/>
        </p:spPr>
        <p:txBody>
          <a:bodyPr vert="horz" wrap="square" lIns="96657" tIns="48329" rIns="96657" bIns="48329" numCol="1" anchor="b" anchorCtr="0" compatLnSpc="1"/>
          <a:lstStyle>
            <a:lvl1pPr defTabSz="966470">
              <a:defRPr sz="1300" b="1" baseline="0"/>
            </a:lvl1pPr>
          </a:lstStyle>
          <a:p>
            <a:endParaRPr lang="en-US"/>
          </a:p>
        </p:txBody>
      </p:sp>
      <p:sp>
        <p:nvSpPr>
          <p:cNvPr id="52229" name="Rectangle 5"/>
          <p:cNvSpPr>
            <a:spLocks noGrp="1" noChangeArrowheads="1"/>
          </p:cNvSpPr>
          <p:nvPr>
            <p:ph type="sldNum" sz="quarter" idx="3"/>
          </p:nvPr>
        </p:nvSpPr>
        <p:spPr bwMode="auto">
          <a:xfrm>
            <a:off x="4144963" y="9120188"/>
            <a:ext cx="3170237" cy="481012"/>
          </a:xfrm>
          <a:prstGeom prst="rect">
            <a:avLst/>
          </a:prstGeom>
          <a:noFill/>
          <a:ln w="9525">
            <a:noFill/>
            <a:miter lim="800000"/>
          </a:ln>
          <a:effectLst/>
        </p:spPr>
        <p:txBody>
          <a:bodyPr vert="horz" wrap="square" lIns="96657" tIns="48329" rIns="96657" bIns="48329" numCol="1" anchor="b" anchorCtr="0" compatLnSpc="1"/>
          <a:lstStyle>
            <a:lvl1pPr algn="r" defTabSz="966470">
              <a:defRPr sz="1300" b="1" baseline="0"/>
            </a:lvl1pPr>
          </a:lstStyle>
          <a:p>
            <a:fld id="{039231C0-1D98-4D68-A11D-D090F112518F}"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bwMode="auto">
          <a:xfrm>
            <a:off x="0" y="0"/>
            <a:ext cx="3170238" cy="481013"/>
          </a:xfrm>
          <a:prstGeom prst="rect">
            <a:avLst/>
          </a:prstGeom>
          <a:noFill/>
          <a:ln w="9525">
            <a:noFill/>
            <a:miter lim="800000"/>
          </a:ln>
          <a:effectLst/>
        </p:spPr>
        <p:txBody>
          <a:bodyPr vert="horz" wrap="square" lIns="96657" tIns="48329" rIns="96657" bIns="48329" numCol="1" anchor="t" anchorCtr="0" compatLnSpc="1"/>
          <a:lstStyle>
            <a:lvl1pPr defTabSz="966470">
              <a:defRPr sz="1300" b="1" baseline="0"/>
            </a:lvl1pPr>
          </a:lstStyle>
          <a:p>
            <a:endParaRPr lang="en-US"/>
          </a:p>
        </p:txBody>
      </p:sp>
      <p:sp>
        <p:nvSpPr>
          <p:cNvPr id="274435" name="Rectangle 3"/>
          <p:cNvSpPr>
            <a:spLocks noGrp="1" noChangeArrowheads="1"/>
          </p:cNvSpPr>
          <p:nvPr>
            <p:ph type="dt" idx="1"/>
          </p:nvPr>
        </p:nvSpPr>
        <p:spPr bwMode="auto">
          <a:xfrm>
            <a:off x="4144963" y="0"/>
            <a:ext cx="3170237" cy="481013"/>
          </a:xfrm>
          <a:prstGeom prst="rect">
            <a:avLst/>
          </a:prstGeom>
          <a:noFill/>
          <a:ln w="9525">
            <a:noFill/>
            <a:miter lim="800000"/>
          </a:ln>
          <a:effectLst/>
        </p:spPr>
        <p:txBody>
          <a:bodyPr vert="horz" wrap="square" lIns="96657" tIns="48329" rIns="96657" bIns="48329" numCol="1" anchor="t" anchorCtr="0" compatLnSpc="1"/>
          <a:lstStyle>
            <a:lvl1pPr algn="r" defTabSz="966470">
              <a:defRPr sz="1300" b="1" baseline="0"/>
            </a:lvl1pPr>
          </a:lstStyle>
          <a:p>
            <a:endParaRPr lang="en-US"/>
          </a:p>
        </p:txBody>
      </p:sp>
      <p:sp>
        <p:nvSpPr>
          <p:cNvPr id="274436"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ln>
          <a:effectLst/>
        </p:spPr>
      </p:sp>
      <p:sp>
        <p:nvSpPr>
          <p:cNvPr id="274437" name="Rectangle 5"/>
          <p:cNvSpPr>
            <a:spLocks noGrp="1" noChangeArrowheads="1"/>
          </p:cNvSpPr>
          <p:nvPr>
            <p:ph type="body" sz="quarter" idx="3"/>
          </p:nvPr>
        </p:nvSpPr>
        <p:spPr bwMode="auto">
          <a:xfrm>
            <a:off x="976313" y="4560888"/>
            <a:ext cx="5362575" cy="4321175"/>
          </a:xfrm>
          <a:prstGeom prst="rect">
            <a:avLst/>
          </a:prstGeom>
          <a:noFill/>
          <a:ln w="9525">
            <a:noFill/>
            <a:miter lim="800000"/>
          </a:ln>
          <a:effectLst/>
        </p:spPr>
        <p:txBody>
          <a:bodyPr vert="horz" wrap="square" lIns="96657" tIns="48329" rIns="96657" bIns="48329"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74438" name="Rectangle 6"/>
          <p:cNvSpPr>
            <a:spLocks noGrp="1" noChangeArrowheads="1"/>
          </p:cNvSpPr>
          <p:nvPr>
            <p:ph type="ftr" sz="quarter" idx="4"/>
          </p:nvPr>
        </p:nvSpPr>
        <p:spPr bwMode="auto">
          <a:xfrm>
            <a:off x="0" y="9120188"/>
            <a:ext cx="3170238" cy="481012"/>
          </a:xfrm>
          <a:prstGeom prst="rect">
            <a:avLst/>
          </a:prstGeom>
          <a:noFill/>
          <a:ln w="9525">
            <a:noFill/>
            <a:miter lim="800000"/>
          </a:ln>
          <a:effectLst/>
        </p:spPr>
        <p:txBody>
          <a:bodyPr vert="horz" wrap="square" lIns="96657" tIns="48329" rIns="96657" bIns="48329" numCol="1" anchor="b" anchorCtr="0" compatLnSpc="1"/>
          <a:lstStyle>
            <a:lvl1pPr defTabSz="966470">
              <a:defRPr sz="1300" b="1" baseline="0"/>
            </a:lvl1pPr>
          </a:lstStyle>
          <a:p>
            <a:endParaRPr lang="en-US"/>
          </a:p>
        </p:txBody>
      </p:sp>
      <p:sp>
        <p:nvSpPr>
          <p:cNvPr id="274439" name="Rectangle 7"/>
          <p:cNvSpPr>
            <a:spLocks noGrp="1" noChangeArrowheads="1"/>
          </p:cNvSpPr>
          <p:nvPr>
            <p:ph type="sldNum" sz="quarter" idx="5"/>
          </p:nvPr>
        </p:nvSpPr>
        <p:spPr bwMode="auto">
          <a:xfrm>
            <a:off x="4144963" y="9120188"/>
            <a:ext cx="3170237" cy="481012"/>
          </a:xfrm>
          <a:prstGeom prst="rect">
            <a:avLst/>
          </a:prstGeom>
          <a:noFill/>
          <a:ln w="9525">
            <a:noFill/>
            <a:miter lim="800000"/>
          </a:ln>
          <a:effectLst/>
        </p:spPr>
        <p:txBody>
          <a:bodyPr vert="horz" wrap="square" lIns="96657" tIns="48329" rIns="96657" bIns="48329" numCol="1" anchor="b" anchorCtr="0" compatLnSpc="1"/>
          <a:lstStyle>
            <a:lvl1pPr algn="r" defTabSz="966470">
              <a:defRPr sz="1300" b="1" baseline="0"/>
            </a:lvl1pPr>
          </a:lstStyle>
          <a:p>
            <a:fld id="{5D51332A-CF2A-4EC8-8EBF-E0E568A0F4E6}"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这是</a:t>
            </a:r>
            <a:r>
              <a:rPr lang="en-US" altLang="zh-CN"/>
              <a:t>EBSCO</a:t>
            </a:r>
            <a:r>
              <a:rPr lang="zh-CN" altLang="en-US"/>
              <a:t>平台和相关性排序积分演算机制。很多平台会给与篇名最多的权重，但是</a:t>
            </a:r>
            <a:r>
              <a:rPr lang="en-US" altLang="zh-CN"/>
              <a:t>EBSCO</a:t>
            </a:r>
            <a:r>
              <a:rPr lang="zh-CN" altLang="en-US"/>
              <a:t>会给主题语最多的权重，主题语由专家读过文章，然后命名若干主题标识，形成主题语。如果第一层排序几篇文章积分相同那么将进入第二层排序，出版发行最新的，文章长的，出版物类别为同行评议期刊的将被往前排，进入第</a:t>
            </a:r>
            <a:r>
              <a:rPr lang="en-US" altLang="zh-CN"/>
              <a:t>3</a:t>
            </a:r>
            <a:r>
              <a:rPr lang="zh-CN" altLang="en-US"/>
              <a:t>级排序，相同积分情况下，检索词被包含在篇名或刊名中的，将在最终相关性排序中，排到最前面。这样来保障读者在最有限时间内读到是与检索意图最直接相关的文章。</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endParaRPr lang="en-US" dirty="0"/>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endParaRPr lang="en-US" dirty="0"/>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endParaRPr lang="en-US" dirty="0"/>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endParaRPr lang="en-US" dirty="0"/>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endParaRPr lang="en-US" dirty="0"/>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endParaRPr lang="en-US" dirty="0"/>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endParaRPr lang="en-US" dirty="0"/>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endParaRPr lang="en-US" dirty="0"/>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endParaRPr lang="en-US" dirty="0"/>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endParaRPr lang="en-US" dirty="0"/>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endParaRPr lang="en-US" dirty="0"/>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endParaRPr lang="en-US" dirty="0"/>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ny History">
    <p:spTree>
      <p:nvGrpSpPr>
        <p:cNvPr id="1" name=""/>
        <p:cNvGrpSpPr/>
        <p:nvPr/>
      </p:nvGrpSpPr>
      <p:grpSpPr>
        <a:xfrm>
          <a:off x="0" y="0"/>
          <a:ext cx="0" cy="0"/>
          <a:chOff x="0" y="0"/>
          <a:chExt cx="0" cy="0"/>
        </a:xfrm>
      </p:grpSpPr>
      <p:sp>
        <p:nvSpPr>
          <p:cNvPr id="32" name="Picture Placeholder 13"/>
          <p:cNvSpPr>
            <a:spLocks noGrp="1"/>
          </p:cNvSpPr>
          <p:nvPr>
            <p:ph type="pic" sz="quarter" idx="14"/>
          </p:nvPr>
        </p:nvSpPr>
        <p:spPr>
          <a:xfrm>
            <a:off x="6333869" y="3491227"/>
            <a:ext cx="4733253" cy="2191386"/>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endParaRPr lang="en-US" dirty="0"/>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endParaRPr lang="en-US" dirty="0"/>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endParaRPr lang="en-US" dirty="0"/>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image" Target="../media/image1.png"/><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baseline="0" dirty="0">
                <a:solidFill>
                  <a:srgbClr val="0E316B"/>
                </a:solidFill>
                <a:latin typeface="+mj-lt"/>
              </a:rPr>
              <a:t>|  www.ebsco.com</a:t>
            </a:r>
            <a:endParaRPr lang="en-US" sz="1000" baseline="0" dirty="0">
              <a:solidFill>
                <a:srgbClr val="0E316B"/>
              </a:solidFill>
              <a:latin typeface="+mj-lt"/>
            </a:endParaRP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baseline="0" smtClean="0">
                <a:solidFill>
                  <a:schemeClr val="tx2"/>
                </a:solidFill>
                <a:latin typeface="+mj-lt"/>
              </a:rPr>
            </a:fld>
            <a:endParaRPr lang="en-US" sz="1000" baseline="0" dirty="0">
              <a:solidFill>
                <a:schemeClr val="tx2"/>
              </a:solidFill>
              <a:latin typeface="+mj-lt"/>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tags" Target="../tags/tag3.xml"/><Relationship Id="rId4" Type="http://schemas.openxmlformats.org/officeDocument/2006/relationships/image" Target="../media/image5.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3176016"/>
          </a:xfrm>
          <a:prstGeom prst="rect">
            <a:avLst/>
          </a:prstGeom>
        </p:spPr>
      </p:pic>
      <p:sp>
        <p:nvSpPr>
          <p:cNvPr id="6" name="Rectangle 5"/>
          <p:cNvSpPr/>
          <p:nvPr/>
        </p:nvSpPr>
        <p:spPr>
          <a:xfrm>
            <a:off x="0" y="2639853"/>
            <a:ext cx="12192000" cy="1104683"/>
          </a:xfrm>
          <a:prstGeom prst="rect">
            <a:avLst/>
          </a:prstGeom>
          <a:solidFill>
            <a:srgbClr val="3E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bg1"/>
              </a:solidFill>
              <a:effectLst/>
              <a:uLnTx/>
              <a:uFillTx/>
            </a:endParaRPr>
          </a:p>
        </p:txBody>
      </p:sp>
      <p:sp>
        <p:nvSpPr>
          <p:cNvPr id="4" name="Text Placeholder 3"/>
          <p:cNvSpPr>
            <a:spLocks noGrp="1"/>
          </p:cNvSpPr>
          <p:nvPr>
            <p:ph type="body" sz="quarter" idx="10"/>
          </p:nvPr>
        </p:nvSpPr>
        <p:spPr/>
        <p:txBody>
          <a:bodyPr/>
          <a:lstStyle/>
          <a:p>
            <a:pPr lvl="0"/>
            <a:r>
              <a:rPr lang="en-US" dirty="0" err="1"/>
              <a:t>EconLit</a:t>
            </a:r>
            <a:r>
              <a:rPr lang="en-US" dirty="0"/>
              <a:t>™ with Full Text</a:t>
            </a:r>
            <a:endParaRPr lang="en-US" dirty="0"/>
          </a:p>
        </p:txBody>
      </p:sp>
      <p:sp>
        <p:nvSpPr>
          <p:cNvPr id="2" name="Text Placeholder 3"/>
          <p:cNvSpPr>
            <a:spLocks noGrp="1"/>
          </p:cNvSpPr>
          <p:nvPr/>
        </p:nvSpPr>
        <p:spPr>
          <a:xfrm>
            <a:off x="2233295" y="3875405"/>
            <a:ext cx="7725410" cy="1125220"/>
          </a:xfrm>
          <a:prstGeom prst="rect">
            <a:avLst/>
          </a:prstGeom>
        </p:spPr>
        <p:txBody>
          <a:bodyPr vert="horz" lIns="91440" tIns="45720" rIns="91440" bIns="45720" rtlCol="0" anchor="ctr">
            <a:noAutofit/>
          </a:bodyPr>
          <a:lstStyle>
            <a:lvl1pPr marL="0" indent="0" algn="ctr" defTabSz="914400" rtl="0" eaLnBrk="1" latinLnBrk="0" hangingPunct="1">
              <a:lnSpc>
                <a:spcPct val="110000"/>
              </a:lnSpc>
              <a:spcBef>
                <a:spcPct val="0"/>
              </a:spcBef>
              <a:buFont typeface="Arial" panose="020B0604020202020204" pitchFamily="34" charset="0"/>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Font typeface="Arial" panose="020B0604020202020204" pitchFamily="34" charset="0"/>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Font typeface="Arial" panose="020B0604020202020204" pitchFamily="34" charset="0"/>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Font typeface="Arial" panose="020B0604020202020204" pitchFamily="34" charset="0"/>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Font typeface="Arial" panose="020B0604020202020204" pitchFamily="34" charset="0"/>
              <a:buNone/>
              <a:defRPr lang="en-US" sz="3600" b="0" kern="1200" dirty="0">
                <a:solidFill>
                  <a:schemeClr val="tx2"/>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6000" dirty="0">
                <a:solidFill>
                  <a:schemeClr val="tx1"/>
                </a:solidFill>
                <a:ea typeface="宋体" panose="02010600030101010101" pitchFamily="2" charset="-122"/>
              </a:rPr>
              <a:t>美国经济学会期刊数据库使用指南</a:t>
            </a:r>
            <a:r>
              <a:rPr lang="en-US" sz="6000" dirty="0"/>
              <a:t>with Full Te</a:t>
            </a:r>
            <a:r>
              <a:rPr lang="en-US" dirty="0"/>
              <a:t>xt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l="74375"/>
          <a:stretch>
            <a:fillRect/>
          </a:stretch>
        </p:blipFill>
        <p:spPr>
          <a:xfrm>
            <a:off x="9067800" y="0"/>
            <a:ext cx="3124200" cy="3176016"/>
          </a:xfrm>
          <a:prstGeom prst="rect">
            <a:avLst/>
          </a:prstGeom>
        </p:spPr>
      </p:pic>
      <p:sp>
        <p:nvSpPr>
          <p:cNvPr id="4" name="Title 3"/>
          <p:cNvSpPr>
            <a:spLocks noGrp="1"/>
          </p:cNvSpPr>
          <p:nvPr>
            <p:ph type="title"/>
          </p:nvPr>
        </p:nvSpPr>
        <p:spPr>
          <a:xfrm>
            <a:off x="106680" y="261"/>
            <a:ext cx="10515600" cy="1023710"/>
          </a:xfrm>
        </p:spPr>
        <p:txBody>
          <a:bodyPr/>
          <a:lstStyle/>
          <a:p>
            <a:endParaRPr lang="zh-CN" altLang="en-US" b="1" dirty="0">
              <a:ea typeface="宋体" panose="02010600030101010101" pitchFamily="2" charset="-122"/>
            </a:endParaRPr>
          </a:p>
        </p:txBody>
      </p:sp>
      <p:sp>
        <p:nvSpPr>
          <p:cNvPr id="8" name="Rectangle 7"/>
          <p:cNvSpPr/>
          <p:nvPr/>
        </p:nvSpPr>
        <p:spPr>
          <a:xfrm>
            <a:off x="9067800" y="2133600"/>
            <a:ext cx="3124200" cy="4343400"/>
          </a:xfrm>
          <a:prstGeom prst="rect">
            <a:avLst/>
          </a:prstGeom>
          <a:solidFill>
            <a:srgbClr val="3E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bg1"/>
              </a:solidFill>
              <a:effectLst/>
              <a:uLnTx/>
              <a:uFillTx/>
            </a:endParaRPr>
          </a:p>
        </p:txBody>
      </p:sp>
      <p:cxnSp>
        <p:nvCxnSpPr>
          <p:cNvPr id="22" name="Straight Connector 21"/>
          <p:cNvCxnSpPr/>
          <p:nvPr/>
        </p:nvCxnSpPr>
        <p:spPr>
          <a:xfrm>
            <a:off x="9954270" y="5257800"/>
            <a:ext cx="1490597"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026" name="Picture 2" descr="http://www.hoover.org/sites/default/files/research/images/american_economic_association_logo.svg_.png"/>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9576324" y="2662372"/>
            <a:ext cx="2246488" cy="224648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0"/>
            <a:ext cx="12192000" cy="68580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dirty="0" smtClean="0"/>
              <a:t>访问位置</a:t>
            </a:r>
            <a:endParaRPr lang="zh-CN" altLang="en-US" sz="5400" dirty="0" smtClean="0"/>
          </a:p>
        </p:txBody>
      </p:sp>
      <p:pic>
        <p:nvPicPr>
          <p:cNvPr id="5" name="内容占位符 4"/>
          <p:cNvPicPr>
            <a:picLocks noChangeAspect="1"/>
          </p:cNvPicPr>
          <p:nvPr>
            <p:ph idx="1"/>
            <p:custDataLst>
              <p:tags r:id="rId5"/>
            </p:custDataLst>
          </p:nvPr>
        </p:nvPicPr>
        <p:blipFill>
          <a:blip r:embed="rId6"/>
          <a:stretch>
            <a:fillRect/>
          </a:stretch>
        </p:blipFill>
        <p:spPr>
          <a:xfrm>
            <a:off x="0" y="685800"/>
            <a:ext cx="9022080" cy="6051550"/>
          </a:xfrm>
          <a:prstGeom prst="rect">
            <a:avLst/>
          </a:prstGeom>
        </p:spPr>
      </p:pic>
      <p:sp>
        <p:nvSpPr>
          <p:cNvPr id="7" name="矩形 6"/>
          <p:cNvSpPr/>
          <p:nvPr/>
        </p:nvSpPr>
        <p:spPr>
          <a:xfrm>
            <a:off x="3962400" y="2819400"/>
            <a:ext cx="2700020" cy="381000"/>
          </a:xfrm>
          <a:prstGeom prst="rect">
            <a:avLst/>
          </a:prstGeom>
          <a:noFill/>
          <a:ln w="5715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
            <a:extLst>
              <a:ext uri="{28A0092B-C50C-407E-A947-70E740481C1C}">
                <a14:useLocalDpi xmlns:a14="http://schemas.microsoft.com/office/drawing/2010/main" val="0"/>
              </a:ext>
            </a:extLst>
          </a:blip>
          <a:srcRect l="74375"/>
          <a:stretch>
            <a:fillRect/>
          </a:stretch>
        </p:blipFill>
        <p:spPr>
          <a:xfrm>
            <a:off x="9067800" y="0"/>
            <a:ext cx="3124200" cy="3176016"/>
          </a:xfrm>
          <a:prstGeom prst="rect">
            <a:avLst/>
          </a:prstGeom>
        </p:spPr>
      </p:pic>
      <p:sp>
        <p:nvSpPr>
          <p:cNvPr id="8" name="Rectangle 7"/>
          <p:cNvSpPr/>
          <p:nvPr/>
        </p:nvSpPr>
        <p:spPr>
          <a:xfrm>
            <a:off x="9067800" y="2133600"/>
            <a:ext cx="3124200" cy="4343400"/>
          </a:xfrm>
          <a:prstGeom prst="rect">
            <a:avLst/>
          </a:prstGeom>
          <a:solidFill>
            <a:srgbClr val="3E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bg1"/>
              </a:solidFill>
              <a:effectLst/>
              <a:uLnTx/>
              <a:uFillTx/>
            </a:endParaRPr>
          </a:p>
        </p:txBody>
      </p:sp>
      <p:cxnSp>
        <p:nvCxnSpPr>
          <p:cNvPr id="22" name="Straight Connector 21"/>
          <p:cNvCxnSpPr/>
          <p:nvPr/>
        </p:nvCxnSpPr>
        <p:spPr>
          <a:xfrm>
            <a:off x="9954270" y="5257800"/>
            <a:ext cx="1490597"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026" name="Picture 2" descr="http://www.hoover.org/sites/default/files/research/images/american_economic_association_logo.svg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6324" y="2662372"/>
            <a:ext cx="2246488" cy="224648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p:nvPr>
            <p:ph type="title"/>
          </p:nvPr>
        </p:nvSpPr>
        <p:spPr/>
        <p:txBody>
          <a:bodyPr/>
          <a:p>
            <a:endParaRPr lang="zh-CN" altLang="en-US"/>
          </a:p>
        </p:txBody>
      </p:sp>
      <p:pic>
        <p:nvPicPr>
          <p:cNvPr id="3" name="内容占位符 2"/>
          <p:cNvPicPr>
            <a:picLocks noChangeAspect="1"/>
          </p:cNvPicPr>
          <p:nvPr>
            <p:ph idx="1"/>
          </p:nvPr>
        </p:nvPicPr>
        <p:blipFill>
          <a:blip r:embed="rId3"/>
          <a:stretch>
            <a:fillRect/>
          </a:stretch>
        </p:blipFill>
        <p:spPr>
          <a:xfrm>
            <a:off x="0" y="0"/>
            <a:ext cx="9067800" cy="6476365"/>
          </a:xfrm>
          <a:prstGeom prst="rect">
            <a:avLst/>
          </a:prstGeom>
        </p:spPr>
      </p:pic>
      <p:sp>
        <p:nvSpPr>
          <p:cNvPr id="4" name="矩形 3"/>
          <p:cNvSpPr/>
          <p:nvPr/>
        </p:nvSpPr>
        <p:spPr>
          <a:xfrm>
            <a:off x="2667000" y="2286000"/>
            <a:ext cx="3733800" cy="381000"/>
          </a:xfrm>
          <a:prstGeom prst="rect">
            <a:avLst/>
          </a:prstGeom>
          <a:noFill/>
          <a:ln w="5715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内容占位符 6"/>
          <p:cNvPicPr>
            <a:picLocks noChangeAspect="1"/>
          </p:cNvPicPr>
          <p:nvPr>
            <p:ph idx="1"/>
          </p:nvPr>
        </p:nvPicPr>
        <p:blipFill>
          <a:blip r:embed="rId1"/>
          <a:stretch>
            <a:fillRect/>
          </a:stretch>
        </p:blipFill>
        <p:spPr>
          <a:xfrm>
            <a:off x="0" y="735965"/>
            <a:ext cx="12192000" cy="5289550"/>
          </a:xfrm>
          <a:prstGeom prst="rect">
            <a:avLst/>
          </a:prstGeom>
        </p:spPr>
      </p:pic>
      <p:sp>
        <p:nvSpPr>
          <p:cNvPr id="4" name="灯片编号占位符 3"/>
          <p:cNvSpPr>
            <a:spLocks noGrp="1"/>
          </p:cNvSpPr>
          <p:nvPr>
            <p:ph type="sldNum" sz="quarter" idx="12"/>
          </p:nvPr>
        </p:nvSpPr>
        <p:spPr>
          <a:xfrm>
            <a:off x="10226658" y="5808663"/>
            <a:ext cx="738525" cy="365125"/>
          </a:xfrm>
        </p:spPr>
        <p:txBody>
          <a:bodyPr/>
          <a:p>
            <a:pPr lvl="0" eaLnBrk="1" hangingPunct="1"/>
            <a:fld id="{9A0DB2DC-4C9A-4742-B13C-FB6460FD3503}" type="slidenum">
              <a:rPr lang="en-US" altLang="zh-CN" sz="1200" dirty="0"/>
            </a:fld>
            <a:endParaRPr lang="en-US" altLang="zh-CN" sz="1200" dirty="0"/>
          </a:p>
        </p:txBody>
      </p:sp>
      <p:sp>
        <p:nvSpPr>
          <p:cNvPr id="6" name="矩形 5"/>
          <p:cNvSpPr/>
          <p:nvPr/>
        </p:nvSpPr>
        <p:spPr>
          <a:xfrm>
            <a:off x="0" y="0"/>
            <a:ext cx="12192000" cy="73533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5400" dirty="0" smtClean="0"/>
              <a:t>                               </a:t>
            </a:r>
            <a:r>
              <a:rPr lang="zh-CN" altLang="en-US" sz="5400" dirty="0" smtClean="0">
                <a:ea typeface="宋体" panose="02010600030101010101" pitchFamily="2" charset="-122"/>
              </a:rPr>
              <a:t>平台功能</a:t>
            </a:r>
            <a:r>
              <a:rPr lang="en-US" altLang="zh-CN" sz="5400" dirty="0" smtClean="0">
                <a:ea typeface="宋体" panose="02010600030101010101" pitchFamily="2" charset="-122"/>
              </a:rPr>
              <a:t>——</a:t>
            </a:r>
            <a:r>
              <a:rPr lang="zh-CN" altLang="en-US" sz="5400" dirty="0" smtClean="0">
                <a:ea typeface="宋体" panose="02010600030101010101" pitchFamily="2" charset="-122"/>
              </a:rPr>
              <a:t>易用性</a:t>
            </a:r>
            <a:endParaRPr lang="zh-CN" altLang="en-US" sz="5400" dirty="0" smtClean="0">
              <a:ea typeface="宋体" panose="02010600030101010101" pitchFamily="2" charset="-122"/>
            </a:endParaRPr>
          </a:p>
        </p:txBody>
      </p:sp>
      <p:sp>
        <p:nvSpPr>
          <p:cNvPr id="2" name="矩形 1"/>
          <p:cNvSpPr/>
          <p:nvPr/>
        </p:nvSpPr>
        <p:spPr>
          <a:xfrm>
            <a:off x="2743200" y="3505200"/>
            <a:ext cx="6720840" cy="1724025"/>
          </a:xfrm>
          <a:prstGeom prst="rect">
            <a:avLst/>
          </a:prstGeom>
          <a:noFill/>
          <a:ln w="5715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0" y="0"/>
            <a:ext cx="12192000" cy="6858635"/>
          </a:xfrm>
          <a:prstGeom prst="rect">
            <a:avLst/>
          </a:prstGeom>
        </p:spPr>
      </p:pic>
      <p:sp>
        <p:nvSpPr>
          <p:cNvPr id="3" name="矩形 2"/>
          <p:cNvSpPr/>
          <p:nvPr/>
        </p:nvSpPr>
        <p:spPr>
          <a:xfrm>
            <a:off x="914400" y="609600"/>
            <a:ext cx="6360795" cy="1078865"/>
          </a:xfrm>
          <a:prstGeom prst="rect">
            <a:avLst/>
          </a:prstGeom>
          <a:noFill/>
          <a:ln w="5715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635" y="711835"/>
            <a:ext cx="12192635" cy="6146165"/>
          </a:xfrm>
          <a:prstGeom prst="rect">
            <a:avLst/>
          </a:prstGeom>
        </p:spPr>
      </p:pic>
      <p:sp>
        <p:nvSpPr>
          <p:cNvPr id="3" name="矩形 2"/>
          <p:cNvSpPr/>
          <p:nvPr/>
        </p:nvSpPr>
        <p:spPr>
          <a:xfrm>
            <a:off x="0" y="0"/>
            <a:ext cx="12192000" cy="73533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5400" dirty="0" smtClean="0"/>
              <a:t>                          </a:t>
            </a:r>
            <a:r>
              <a:rPr lang="zh-CN" altLang="en-US" sz="5400" dirty="0" smtClean="0">
                <a:ea typeface="宋体" panose="02010600030101010101" pitchFamily="2" charset="-122"/>
              </a:rPr>
              <a:t>平台功能</a:t>
            </a:r>
            <a:r>
              <a:rPr lang="en-US" altLang="zh-CN" sz="5400" dirty="0" smtClean="0">
                <a:ea typeface="宋体" panose="02010600030101010101" pitchFamily="2" charset="-122"/>
              </a:rPr>
              <a:t>——</a:t>
            </a:r>
            <a:r>
              <a:rPr lang="zh-CN" altLang="en-US" sz="5400" dirty="0" smtClean="0">
                <a:ea typeface="宋体" panose="02010600030101010101" pitchFamily="2" charset="-122"/>
              </a:rPr>
              <a:t>聚类与二次筛选</a:t>
            </a:r>
            <a:endParaRPr lang="zh-CN" altLang="en-US" sz="5400" dirty="0" smtClean="0">
              <a:ea typeface="宋体" panose="02010600030101010101" pitchFamily="2" charset="-122"/>
            </a:endParaRPr>
          </a:p>
        </p:txBody>
      </p:sp>
      <p:sp>
        <p:nvSpPr>
          <p:cNvPr id="5" name="矩形 4"/>
          <p:cNvSpPr/>
          <p:nvPr/>
        </p:nvSpPr>
        <p:spPr>
          <a:xfrm>
            <a:off x="-76200" y="609600"/>
            <a:ext cx="2360295" cy="6132195"/>
          </a:xfrm>
          <a:prstGeom prst="rect">
            <a:avLst/>
          </a:prstGeom>
          <a:noFill/>
          <a:ln w="5715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0" y="760730"/>
            <a:ext cx="12192000" cy="6097270"/>
          </a:xfrm>
          <a:prstGeom prst="rect">
            <a:avLst/>
          </a:prstGeom>
        </p:spPr>
      </p:pic>
      <p:sp>
        <p:nvSpPr>
          <p:cNvPr id="6" name="矩形 5"/>
          <p:cNvSpPr/>
          <p:nvPr/>
        </p:nvSpPr>
        <p:spPr>
          <a:xfrm>
            <a:off x="0" y="0"/>
            <a:ext cx="12192000" cy="75946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5400" dirty="0" smtClean="0"/>
              <a:t>                              </a:t>
            </a:r>
            <a:r>
              <a:rPr lang="zh-CN" altLang="en-US" sz="5400" dirty="0" smtClean="0">
                <a:ea typeface="宋体" panose="02010600030101010101" pitchFamily="2" charset="-122"/>
              </a:rPr>
              <a:t>平台功能</a:t>
            </a:r>
            <a:r>
              <a:rPr lang="en-US" altLang="zh-CN" sz="5400" dirty="0" smtClean="0">
                <a:ea typeface="宋体" panose="02010600030101010101" pitchFamily="2" charset="-122"/>
              </a:rPr>
              <a:t>——</a:t>
            </a:r>
            <a:r>
              <a:rPr lang="zh-CN" altLang="en-US" sz="5400" dirty="0" smtClean="0">
                <a:ea typeface="宋体" panose="02010600030101010101" pitchFamily="2" charset="-122"/>
              </a:rPr>
              <a:t>畅览全文</a:t>
            </a:r>
            <a:endParaRPr lang="zh-CN" altLang="en-US" sz="5400" dirty="0" smtClean="0">
              <a:ea typeface="宋体" panose="02010600030101010101" pitchFamily="2" charset="-122"/>
            </a:endParaRPr>
          </a:p>
        </p:txBody>
      </p:sp>
      <p:sp>
        <p:nvSpPr>
          <p:cNvPr id="3" name="矩形 2"/>
          <p:cNvSpPr/>
          <p:nvPr/>
        </p:nvSpPr>
        <p:spPr>
          <a:xfrm>
            <a:off x="0" y="762000"/>
            <a:ext cx="2218055" cy="381000"/>
          </a:xfrm>
          <a:prstGeom prst="rect">
            <a:avLst/>
          </a:prstGeom>
          <a:noFill/>
          <a:ln w="5715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图片 5"/>
          <p:cNvPicPr>
            <a:picLocks noChangeAspect="1"/>
          </p:cNvPicPr>
          <p:nvPr/>
        </p:nvPicPr>
        <p:blipFill>
          <a:blip r:embed="rId1"/>
          <a:stretch>
            <a:fillRect/>
          </a:stretch>
        </p:blipFill>
        <p:spPr>
          <a:xfrm>
            <a:off x="10201275" y="735330"/>
            <a:ext cx="1029970" cy="6122035"/>
          </a:xfrm>
          <a:prstGeom prst="rect">
            <a:avLst/>
          </a:prstGeom>
        </p:spPr>
      </p:pic>
      <p:pic>
        <p:nvPicPr>
          <p:cNvPr id="7" name="图片 6"/>
          <p:cNvPicPr>
            <a:picLocks noChangeAspect="1"/>
          </p:cNvPicPr>
          <p:nvPr/>
        </p:nvPicPr>
        <p:blipFill>
          <a:blip r:embed="rId2"/>
          <a:stretch>
            <a:fillRect/>
          </a:stretch>
        </p:blipFill>
        <p:spPr>
          <a:xfrm>
            <a:off x="11231245" y="735330"/>
            <a:ext cx="960755" cy="6121400"/>
          </a:xfrm>
          <a:prstGeom prst="rect">
            <a:avLst/>
          </a:prstGeom>
        </p:spPr>
      </p:pic>
      <p:sp>
        <p:nvSpPr>
          <p:cNvPr id="3" name="矩形 2"/>
          <p:cNvSpPr/>
          <p:nvPr/>
        </p:nvSpPr>
        <p:spPr>
          <a:xfrm>
            <a:off x="0" y="0"/>
            <a:ext cx="12192000" cy="73533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dirty="0" smtClean="0">
                <a:ea typeface="宋体" panose="02010600030101010101" pitchFamily="2" charset="-122"/>
              </a:rPr>
              <a:t>平台功能</a:t>
            </a:r>
            <a:r>
              <a:rPr lang="en-US" altLang="zh-CN" sz="5400" dirty="0" smtClean="0">
                <a:ea typeface="宋体" panose="02010600030101010101" pitchFamily="2" charset="-122"/>
              </a:rPr>
              <a:t>——</a:t>
            </a:r>
            <a:r>
              <a:rPr lang="zh-CN" altLang="en-US" sz="5400" dirty="0" smtClean="0">
                <a:ea typeface="宋体" panose="02010600030101010101" pitchFamily="2" charset="-122"/>
              </a:rPr>
              <a:t>整刊阅读及</a:t>
            </a:r>
            <a:r>
              <a:rPr lang="zh-CN" altLang="en-US" sz="5400" dirty="0" smtClean="0">
                <a:ea typeface="宋体" panose="02010600030101010101" pitchFamily="2" charset="-122"/>
              </a:rPr>
              <a:t>追踪</a:t>
            </a:r>
            <a:endParaRPr lang="zh-CN" altLang="en-US" sz="5400" dirty="0" smtClean="0">
              <a:ea typeface="宋体" panose="02010600030101010101" pitchFamily="2" charset="-122"/>
            </a:endParaRPr>
          </a:p>
        </p:txBody>
      </p:sp>
      <p:pic>
        <p:nvPicPr>
          <p:cNvPr id="8" name="内容占位符 7"/>
          <p:cNvPicPr>
            <a:picLocks noChangeAspect="1"/>
          </p:cNvPicPr>
          <p:nvPr>
            <p:ph idx="1"/>
          </p:nvPr>
        </p:nvPicPr>
        <p:blipFill>
          <a:blip r:embed="rId3"/>
          <a:stretch>
            <a:fillRect/>
          </a:stretch>
        </p:blipFill>
        <p:spPr>
          <a:xfrm>
            <a:off x="0" y="735330"/>
            <a:ext cx="10328910" cy="62020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0" y="0"/>
            <a:ext cx="12294870" cy="6858000"/>
          </a:xfrm>
          <a:prstGeom prst="rect">
            <a:avLst/>
          </a:prstGeom>
        </p:spPr>
      </p:pic>
      <p:sp>
        <p:nvSpPr>
          <p:cNvPr id="3" name="矩形 2"/>
          <p:cNvSpPr/>
          <p:nvPr/>
        </p:nvSpPr>
        <p:spPr>
          <a:xfrm>
            <a:off x="0" y="0"/>
            <a:ext cx="12294870" cy="73533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dirty="0" smtClean="0"/>
              <a:t>   </a:t>
            </a:r>
            <a:r>
              <a:rPr lang="zh-CN" altLang="en-US" sz="5400" dirty="0" smtClean="0">
                <a:ea typeface="宋体" panose="02010600030101010101" pitchFamily="2" charset="-122"/>
              </a:rPr>
              <a:t>平台功能</a:t>
            </a:r>
            <a:r>
              <a:rPr lang="en-US" altLang="zh-CN" sz="5400" dirty="0" smtClean="0">
                <a:ea typeface="宋体" panose="02010600030101010101" pitchFamily="2" charset="-122"/>
              </a:rPr>
              <a:t>——</a:t>
            </a:r>
            <a:r>
              <a:rPr lang="zh-CN" altLang="en-US" sz="5400" dirty="0" smtClean="0">
                <a:ea typeface="宋体" panose="02010600030101010101" pitchFamily="2" charset="-122"/>
              </a:rPr>
              <a:t>特殊代码检索</a:t>
            </a:r>
            <a:endParaRPr lang="zh-CN" altLang="en-US" sz="5400" dirty="0" smtClean="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0" y="0"/>
            <a:ext cx="1219136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1125220"/>
          </a:xfrm>
          <a:prstGeom prst="rect">
            <a:avLst/>
          </a:prstGeom>
          <a:gradFill>
            <a:gsLst>
              <a:gs pos="0">
                <a:srgbClr val="012D86"/>
              </a:gs>
              <a:gs pos="100000">
                <a:srgbClr val="0E2557"/>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1922" name="矩形 46"/>
          <p:cNvSpPr>
            <a:spLocks noChangeArrowheads="1"/>
          </p:cNvSpPr>
          <p:nvPr/>
        </p:nvSpPr>
        <p:spPr bwMode="auto">
          <a:xfrm>
            <a:off x="4121150" y="3648075"/>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kumimoji="1" sz="3200">
                <a:solidFill>
                  <a:schemeClr val="accent2"/>
                </a:solidFill>
                <a:latin typeface="Microsoft JhengHei" panose="020B0604030504040204" pitchFamily="34" charset="-120"/>
                <a:ea typeface="Microsoft JhengHei" panose="020B0604030504040204" pitchFamily="34" charset="-120"/>
              </a:defRPr>
            </a:lvl1pPr>
            <a:lvl2pPr eaLnBrk="0" hangingPunct="0">
              <a:spcBef>
                <a:spcPct val="20000"/>
              </a:spcBef>
              <a:buChar char="–"/>
              <a:defRPr kumimoji="1" sz="2800">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400">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9pPr>
          </a:lstStyle>
          <a:p>
            <a:pPr lvl="1" eaLnBrk="1" hangingPunct="1">
              <a:spcBef>
                <a:spcPct val="0"/>
              </a:spcBef>
              <a:buFontTx/>
              <a:buNone/>
            </a:pPr>
            <a:r>
              <a:rPr kumimoji="0" lang="zh-TW" altLang="zh-TW" sz="1800" b="1" dirty="0">
                <a:solidFill>
                  <a:srgbClr val="984807"/>
                </a:solidFill>
              </a:rPr>
              <a:t>主题</a:t>
            </a:r>
            <a:r>
              <a:rPr kumimoji="0" lang="zh-TW" altLang="en-US" sz="1800" b="1" dirty="0">
                <a:solidFill>
                  <a:srgbClr val="984807"/>
                </a:solidFill>
              </a:rPr>
              <a:t>术语</a:t>
            </a:r>
            <a:r>
              <a:rPr kumimoji="0" lang="zh-TW" altLang="zh-TW" sz="1800" b="1" dirty="0">
                <a:solidFill>
                  <a:srgbClr val="984807"/>
                </a:solidFill>
              </a:rPr>
              <a:t>（</a:t>
            </a:r>
            <a:r>
              <a:rPr kumimoji="0" lang="en-US" altLang="zh-TW" sz="1800" b="1" dirty="0">
                <a:solidFill>
                  <a:srgbClr val="984807"/>
                </a:solidFill>
              </a:rPr>
              <a:t>Subjects</a:t>
            </a:r>
            <a:r>
              <a:rPr kumimoji="0" lang="zh-TW" altLang="zh-TW" sz="1800" b="1" dirty="0">
                <a:solidFill>
                  <a:srgbClr val="984807"/>
                </a:solidFill>
              </a:rPr>
              <a:t>）</a:t>
            </a:r>
            <a:r>
              <a:rPr kumimoji="0" lang="en-US" altLang="zh-TW" sz="1800" b="1" dirty="0">
                <a:solidFill>
                  <a:srgbClr val="984807"/>
                </a:solidFill>
              </a:rPr>
              <a:t>    </a:t>
            </a:r>
            <a:endParaRPr kumimoji="0" lang="en-US" altLang="zh-TW" sz="1800" b="1" dirty="0">
              <a:solidFill>
                <a:srgbClr val="984807"/>
              </a:solidFill>
            </a:endParaRPr>
          </a:p>
          <a:p>
            <a:pPr lvl="1" eaLnBrk="1" hangingPunct="1">
              <a:spcBef>
                <a:spcPct val="0"/>
              </a:spcBef>
              <a:buFontTx/>
              <a:buNone/>
            </a:pPr>
            <a:r>
              <a:rPr kumimoji="0" lang="zh-TW" altLang="zh-TW" sz="1800" dirty="0">
                <a:solidFill>
                  <a:srgbClr val="984807"/>
                </a:solidFill>
              </a:rPr>
              <a:t>文章篇名</a:t>
            </a:r>
            <a:r>
              <a:rPr kumimoji="0" lang="en-US" altLang="zh-TW" sz="1800" dirty="0">
                <a:solidFill>
                  <a:srgbClr val="984807"/>
                </a:solidFill>
              </a:rPr>
              <a:t>/</a:t>
            </a:r>
            <a:r>
              <a:rPr kumimoji="0" lang="zh-TW" altLang="zh-TW" sz="1800" dirty="0">
                <a:solidFill>
                  <a:srgbClr val="984807"/>
                </a:solidFill>
              </a:rPr>
              <a:t>书名（</a:t>
            </a:r>
            <a:r>
              <a:rPr kumimoji="0" lang="en-US" altLang="zh-TW" sz="1800" dirty="0">
                <a:solidFill>
                  <a:srgbClr val="984807"/>
                </a:solidFill>
              </a:rPr>
              <a:t>Title</a:t>
            </a:r>
            <a:r>
              <a:rPr kumimoji="0" lang="zh-TW" altLang="zh-TW" sz="1800" dirty="0">
                <a:solidFill>
                  <a:srgbClr val="984807"/>
                </a:solidFill>
              </a:rPr>
              <a:t>）</a:t>
            </a:r>
            <a:r>
              <a:rPr kumimoji="0" lang="en-US" altLang="zh-TW" sz="1800" dirty="0">
                <a:solidFill>
                  <a:srgbClr val="984807"/>
                </a:solidFill>
              </a:rPr>
              <a:t>  </a:t>
            </a:r>
            <a:endParaRPr kumimoji="0" lang="en-US" altLang="zh-TW" sz="1800" dirty="0">
              <a:solidFill>
                <a:srgbClr val="984807"/>
              </a:solidFill>
            </a:endParaRPr>
          </a:p>
          <a:p>
            <a:pPr lvl="1" eaLnBrk="1" hangingPunct="1">
              <a:spcBef>
                <a:spcPct val="0"/>
              </a:spcBef>
              <a:buFontTx/>
              <a:buNone/>
            </a:pPr>
            <a:r>
              <a:rPr kumimoji="0" lang="zh-TW" altLang="zh-TW" sz="1800" dirty="0">
                <a:solidFill>
                  <a:srgbClr val="984807"/>
                </a:solidFill>
              </a:rPr>
              <a:t>作者关键词（</a:t>
            </a:r>
            <a:r>
              <a:rPr kumimoji="0" lang="en-US" altLang="zh-TW" sz="1800" dirty="0">
                <a:solidFill>
                  <a:srgbClr val="984807"/>
                </a:solidFill>
              </a:rPr>
              <a:t>Keyword</a:t>
            </a:r>
            <a:r>
              <a:rPr kumimoji="0" lang="zh-TW" altLang="zh-TW" sz="1800" dirty="0">
                <a:solidFill>
                  <a:srgbClr val="984807"/>
                </a:solidFill>
              </a:rPr>
              <a:t>）</a:t>
            </a:r>
            <a:endParaRPr kumimoji="0" lang="zh-TW" altLang="zh-TW" sz="1800" dirty="0">
              <a:solidFill>
                <a:srgbClr val="984807"/>
              </a:solidFill>
            </a:endParaRPr>
          </a:p>
          <a:p>
            <a:pPr lvl="1" eaLnBrk="1" hangingPunct="1">
              <a:spcBef>
                <a:spcPct val="0"/>
              </a:spcBef>
              <a:buFontTx/>
              <a:buNone/>
            </a:pPr>
            <a:r>
              <a:rPr kumimoji="0" lang="zh-TW" altLang="zh-TW" sz="1800" dirty="0">
                <a:solidFill>
                  <a:srgbClr val="984807"/>
                </a:solidFill>
              </a:rPr>
              <a:t>摘要关键词（</a:t>
            </a:r>
            <a:r>
              <a:rPr kumimoji="0" lang="en-US" altLang="zh-TW" sz="1800" dirty="0">
                <a:solidFill>
                  <a:srgbClr val="984807"/>
                </a:solidFill>
              </a:rPr>
              <a:t>Abstract</a:t>
            </a:r>
            <a:r>
              <a:rPr kumimoji="0" lang="zh-TW" altLang="zh-TW" sz="1800" dirty="0">
                <a:solidFill>
                  <a:srgbClr val="984807"/>
                </a:solidFill>
              </a:rPr>
              <a:t>）</a:t>
            </a:r>
            <a:endParaRPr kumimoji="0" lang="zh-TW" altLang="zh-TW" sz="1800" dirty="0">
              <a:solidFill>
                <a:srgbClr val="984807"/>
              </a:solidFill>
            </a:endParaRPr>
          </a:p>
          <a:p>
            <a:pPr lvl="1" eaLnBrk="1" hangingPunct="1">
              <a:spcBef>
                <a:spcPct val="0"/>
              </a:spcBef>
              <a:buFontTx/>
              <a:buNone/>
            </a:pPr>
            <a:r>
              <a:rPr kumimoji="0" lang="zh-TW" altLang="zh-TW" sz="1800" dirty="0">
                <a:solidFill>
                  <a:srgbClr val="984807"/>
                </a:solidFill>
              </a:rPr>
              <a:t>全文关键词（</a:t>
            </a:r>
            <a:r>
              <a:rPr kumimoji="0" lang="en-US" altLang="zh-TW" sz="1800" dirty="0">
                <a:solidFill>
                  <a:srgbClr val="984807"/>
                </a:solidFill>
              </a:rPr>
              <a:t>Full Text</a:t>
            </a:r>
            <a:r>
              <a:rPr kumimoji="0" lang="zh-TW" altLang="zh-TW" sz="1800" dirty="0">
                <a:solidFill>
                  <a:srgbClr val="984807"/>
                </a:solidFill>
              </a:rPr>
              <a:t>）</a:t>
            </a:r>
            <a:r>
              <a:rPr kumimoji="0" lang="zh-TW" altLang="en-US" sz="1800" dirty="0">
                <a:solidFill>
                  <a:srgbClr val="984807"/>
                </a:solidFill>
              </a:rPr>
              <a:t> </a:t>
            </a:r>
            <a:endParaRPr kumimoji="0" lang="en-US" altLang="zh-TW" sz="1800" b="1" dirty="0">
              <a:solidFill>
                <a:srgbClr val="984807"/>
              </a:solidFill>
            </a:endParaRPr>
          </a:p>
        </p:txBody>
      </p:sp>
      <p:sp>
        <p:nvSpPr>
          <p:cNvPr id="81923" name="標題 1"/>
          <p:cNvSpPr txBox="1"/>
          <p:nvPr/>
        </p:nvSpPr>
        <p:spPr bwMode="auto">
          <a:xfrm>
            <a:off x="2020570" y="93980"/>
            <a:ext cx="815086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accent2"/>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800">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400">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9pPr>
          </a:lstStyle>
          <a:p>
            <a:pPr indent="0" algn="ctr">
              <a:buNone/>
            </a:pPr>
            <a:r>
              <a:rPr lang="zh-CN" altLang="en-US" sz="6600" b="1" dirty="0">
                <a:solidFill>
                  <a:schemeClr val="bg1"/>
                </a:solidFill>
                <a:latin typeface="+mn-ea"/>
                <a:cs typeface="Lato Regular"/>
                <a:sym typeface="+mn-ea"/>
              </a:rPr>
              <a:t>相关度排序演算机制：多层计算</a:t>
            </a:r>
            <a:endParaRPr kumimoji="0" lang="zh-CN" altLang="en-US" sz="6600" b="1" dirty="0">
              <a:solidFill>
                <a:schemeClr val="bg1"/>
              </a:solidFill>
              <a:latin typeface="+mn-ea"/>
              <a:ea typeface="宋体" panose="02010600030101010101" pitchFamily="2" charset="-122"/>
              <a:cs typeface="Lato Regular"/>
              <a:sym typeface="+mn-ea"/>
            </a:endParaRPr>
          </a:p>
        </p:txBody>
      </p:sp>
      <p:sp>
        <p:nvSpPr>
          <p:cNvPr id="81924" name="矩形 48"/>
          <p:cNvSpPr>
            <a:spLocks noChangeArrowheads="1"/>
          </p:cNvSpPr>
          <p:nvPr/>
        </p:nvSpPr>
        <p:spPr bwMode="auto">
          <a:xfrm>
            <a:off x="2206625" y="6043613"/>
            <a:ext cx="29260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accent2"/>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800">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400">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9pPr>
          </a:lstStyle>
          <a:p>
            <a:pPr eaLnBrk="1" hangingPunct="1">
              <a:spcBef>
                <a:spcPct val="0"/>
              </a:spcBef>
              <a:buFontTx/>
              <a:buNone/>
            </a:pPr>
            <a:r>
              <a:rPr kumimoji="0" lang="zh-TW" altLang="en-US" sz="1800" u="sng" dirty="0">
                <a:solidFill>
                  <a:srgbClr val="000000"/>
                </a:solidFill>
              </a:rPr>
              <a:t>最终相关度积分的演算机制</a:t>
            </a:r>
            <a:endParaRPr kumimoji="0" lang="zh-TW" altLang="en-US" sz="1800" u="sng" dirty="0">
              <a:solidFill>
                <a:srgbClr val="000000"/>
              </a:solidFill>
            </a:endParaRPr>
          </a:p>
        </p:txBody>
      </p:sp>
      <p:sp>
        <p:nvSpPr>
          <p:cNvPr id="51" name="矩形 50"/>
          <p:cNvSpPr/>
          <p:nvPr/>
        </p:nvSpPr>
        <p:spPr>
          <a:xfrm>
            <a:off x="2665303" y="2784039"/>
            <a:ext cx="1872208" cy="309634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en-US" altLang="zh-TW" b="1" kern="0" dirty="0">
                <a:solidFill>
                  <a:prstClr val="white"/>
                </a:solidFill>
                <a:latin typeface="Microsoft JhengHei" panose="020B0604030504040204" pitchFamily="34" charset="-120"/>
                <a:ea typeface="Microsoft JhengHei" panose="020B0604030504040204" pitchFamily="34" charset="-120"/>
              </a:rPr>
              <a:t>【</a:t>
            </a:r>
            <a:r>
              <a:rPr kumimoji="0" lang="zh-TW" altLang="en-US" b="1" kern="0" dirty="0">
                <a:solidFill>
                  <a:prstClr val="white"/>
                </a:solidFill>
                <a:latin typeface="Microsoft JhengHei" panose="020B0604030504040204" pitchFamily="34" charset="-120"/>
                <a:ea typeface="Microsoft JhengHei" panose="020B0604030504040204" pitchFamily="34" charset="-120"/>
              </a:rPr>
              <a:t>标准权重</a:t>
            </a:r>
            <a:r>
              <a:rPr kumimoji="0" lang="en-US" altLang="zh-TW" b="1" kern="0" dirty="0">
                <a:solidFill>
                  <a:prstClr val="white"/>
                </a:solidFill>
                <a:latin typeface="Microsoft JhengHei" panose="020B0604030504040204" pitchFamily="34" charset="-120"/>
                <a:ea typeface="Microsoft JhengHei" panose="020B0604030504040204" pitchFamily="34" charset="-120"/>
              </a:rPr>
              <a:t>】</a:t>
            </a:r>
            <a:endParaRPr kumimoji="0" lang="en-US" altLang="zh-TW" b="1" kern="0" dirty="0">
              <a:solidFill>
                <a:prstClr val="white"/>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defRPr/>
            </a:pPr>
            <a:r>
              <a:rPr kumimoji="0" lang="zh-TW" altLang="en-US" b="1" kern="0" dirty="0">
                <a:solidFill>
                  <a:prstClr val="white"/>
                </a:solidFill>
                <a:latin typeface="Microsoft JhengHei" panose="020B0604030504040204" pitchFamily="34" charset="-120"/>
                <a:ea typeface="Microsoft JhengHei" panose="020B0604030504040204" pitchFamily="34" charset="-120"/>
              </a:rPr>
              <a:t>词频／密度分析</a:t>
            </a:r>
            <a:endParaRPr kumimoji="0" lang="zh-TW" altLang="en-US" b="1" kern="0" dirty="0">
              <a:solidFill>
                <a:prstClr val="white"/>
              </a:solidFill>
              <a:latin typeface="Microsoft JhengHei" panose="020B0604030504040204" pitchFamily="34" charset="-120"/>
              <a:ea typeface="Microsoft JhengHei" panose="020B0604030504040204" pitchFamily="34" charset="-120"/>
            </a:endParaRPr>
          </a:p>
        </p:txBody>
      </p:sp>
      <p:sp>
        <p:nvSpPr>
          <p:cNvPr id="52" name="矩形 51"/>
          <p:cNvSpPr/>
          <p:nvPr/>
        </p:nvSpPr>
        <p:spPr>
          <a:xfrm>
            <a:off x="2664816" y="2071578"/>
            <a:ext cx="1872208" cy="560983"/>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zh-TW" altLang="en-US" b="1" kern="0" dirty="0">
                <a:solidFill>
                  <a:prstClr val="white"/>
                </a:solidFill>
                <a:latin typeface="Microsoft JhengHei" panose="020B0604030504040204" pitchFamily="34" charset="-120"/>
                <a:ea typeface="Microsoft JhengHei" panose="020B0604030504040204" pitchFamily="34" charset="-120"/>
              </a:rPr>
              <a:t>平分／定制器</a:t>
            </a:r>
            <a:endParaRPr kumimoji="0" lang="zh-TW" altLang="en-US" b="1" kern="0" dirty="0">
              <a:solidFill>
                <a:prstClr val="white"/>
              </a:solidFill>
              <a:latin typeface="Microsoft JhengHei" panose="020B0604030504040204" pitchFamily="34" charset="-120"/>
              <a:ea typeface="Microsoft JhengHei" panose="020B0604030504040204" pitchFamily="34" charset="-120"/>
            </a:endParaRPr>
          </a:p>
        </p:txBody>
      </p:sp>
      <p:sp>
        <p:nvSpPr>
          <p:cNvPr id="53" name="矩形 52"/>
          <p:cNvSpPr/>
          <p:nvPr/>
        </p:nvSpPr>
        <p:spPr>
          <a:xfrm>
            <a:off x="2665303" y="1343878"/>
            <a:ext cx="1872208" cy="56098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zh-TW" altLang="en-US" b="1" kern="0" dirty="0">
                <a:solidFill>
                  <a:prstClr val="white"/>
                </a:solidFill>
                <a:latin typeface="Microsoft JhengHei" panose="020B0604030504040204" pitchFamily="34" charset="-120"/>
                <a:ea typeface="Microsoft JhengHei" panose="020B0604030504040204" pitchFamily="34" charset="-120"/>
              </a:rPr>
              <a:t>完全匹配</a:t>
            </a:r>
            <a:endParaRPr kumimoji="0" lang="zh-TW" altLang="en-US" b="1" kern="0" dirty="0">
              <a:solidFill>
                <a:prstClr val="white"/>
              </a:solidFill>
              <a:latin typeface="Microsoft JhengHei" panose="020B0604030504040204" pitchFamily="34" charset="-120"/>
              <a:ea typeface="Microsoft JhengHei" panose="020B0604030504040204" pitchFamily="34" charset="-120"/>
            </a:endParaRPr>
          </a:p>
        </p:txBody>
      </p:sp>
      <p:grpSp>
        <p:nvGrpSpPr>
          <p:cNvPr id="81934" name="群組 53"/>
          <p:cNvGrpSpPr/>
          <p:nvPr/>
        </p:nvGrpSpPr>
        <p:grpSpPr bwMode="auto">
          <a:xfrm>
            <a:off x="1944688" y="1344613"/>
            <a:ext cx="576262" cy="4535487"/>
            <a:chOff x="5292080" y="1700808"/>
            <a:chExt cx="576064" cy="4536504"/>
          </a:xfrm>
        </p:grpSpPr>
        <p:cxnSp>
          <p:nvCxnSpPr>
            <p:cNvPr id="55" name="直線接點 54"/>
            <p:cNvCxnSpPr/>
            <p:nvPr/>
          </p:nvCxnSpPr>
          <p:spPr>
            <a:xfrm>
              <a:off x="5292080" y="1700808"/>
              <a:ext cx="576064"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56" name="直線接點 55"/>
            <p:cNvCxnSpPr/>
            <p:nvPr/>
          </p:nvCxnSpPr>
          <p:spPr>
            <a:xfrm>
              <a:off x="5292080" y="6237312"/>
              <a:ext cx="576064"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57" name="直線單箭頭接點 56"/>
            <p:cNvCxnSpPr>
              <a:stCxn id="59" idx="2"/>
            </p:cNvCxnSpPr>
            <p:nvPr/>
          </p:nvCxnSpPr>
          <p:spPr>
            <a:xfrm>
              <a:off x="5615184" y="4652632"/>
              <a:ext cx="0" cy="158468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58" name="直線單箭頭接點 57"/>
            <p:cNvCxnSpPr>
              <a:endCxn id="59" idx="0"/>
            </p:cNvCxnSpPr>
            <p:nvPr/>
          </p:nvCxnSpPr>
          <p:spPr>
            <a:xfrm flipH="1">
              <a:off x="5615184" y="1735741"/>
              <a:ext cx="0" cy="1440185"/>
            </a:xfrm>
            <a:prstGeom prst="straightConnector1">
              <a:avLst/>
            </a:prstGeom>
            <a:noFill/>
            <a:ln w="25400" cap="flat" cmpd="sng" algn="ctr">
              <a:solidFill>
                <a:sysClr val="windowText" lastClr="000000"/>
              </a:solidFill>
              <a:prstDash val="solid"/>
              <a:headEnd type="arrow" w="med" len="med"/>
              <a:tailEnd type="none" w="med" len="med"/>
            </a:ln>
            <a:effectLst>
              <a:outerShdw blurRad="40000" dist="20000" dir="5400000" rotWithShape="0">
                <a:srgbClr val="000000">
                  <a:alpha val="38000"/>
                </a:srgbClr>
              </a:outerShdw>
            </a:effectLst>
          </p:spPr>
        </p:cxnSp>
        <p:sp>
          <p:nvSpPr>
            <p:cNvPr id="59" name="矩形 58"/>
            <p:cNvSpPr/>
            <p:nvPr/>
          </p:nvSpPr>
          <p:spPr>
            <a:xfrm flipH="1">
              <a:off x="5480927" y="3175926"/>
              <a:ext cx="269782" cy="1476706"/>
            </a:xfrm>
            <a:prstGeom prst="rect">
              <a:avLst/>
            </a:prstGeom>
          </p:spPr>
          <p:txBody>
            <a:bodyPr>
              <a:spAutoFit/>
            </a:bodyPr>
            <a:lstStyle/>
            <a:p>
              <a:pPr algn="ctr" fontAlgn="auto">
                <a:spcBef>
                  <a:spcPts val="0"/>
                </a:spcBef>
                <a:spcAft>
                  <a:spcPts val="0"/>
                </a:spcAft>
                <a:defRPr/>
              </a:pPr>
              <a:r>
                <a:rPr kumimoji="0" lang="zh-TW" altLang="en-US" b="1" kern="0" dirty="0">
                  <a:solidFill>
                    <a:prstClr val="black"/>
                  </a:solidFill>
                  <a:latin typeface="Microsoft JhengHei" panose="020B0604030504040204" pitchFamily="34" charset="-120"/>
                  <a:ea typeface="Microsoft JhengHei" panose="020B0604030504040204" pitchFamily="34" charset="-120"/>
                </a:rPr>
                <a:t>相关度积分</a:t>
              </a:r>
              <a:endParaRPr kumimoji="0" lang="zh-TW" altLang="en-US" b="1" kern="0" dirty="0">
                <a:solidFill>
                  <a:prstClr val="black"/>
                </a:solidFill>
                <a:latin typeface="Microsoft JhengHei" panose="020B0604030504040204" pitchFamily="34" charset="-120"/>
                <a:ea typeface="Microsoft JhengHei" panose="020B0604030504040204" pitchFamily="34" charset="-120"/>
              </a:endParaRPr>
            </a:p>
          </p:txBody>
        </p:sp>
      </p:grpSp>
      <p:grpSp>
        <p:nvGrpSpPr>
          <p:cNvPr id="81935" name="群組 59"/>
          <p:cNvGrpSpPr/>
          <p:nvPr/>
        </p:nvGrpSpPr>
        <p:grpSpPr bwMode="auto">
          <a:xfrm>
            <a:off x="7216775" y="3687763"/>
            <a:ext cx="3051493" cy="1399222"/>
            <a:chOff x="5621052" y="3863951"/>
            <a:chExt cx="3050960" cy="1399136"/>
          </a:xfrm>
        </p:grpSpPr>
        <p:sp>
          <p:nvSpPr>
            <p:cNvPr id="61" name="矩形 60"/>
            <p:cNvSpPr/>
            <p:nvPr/>
          </p:nvSpPr>
          <p:spPr>
            <a:xfrm>
              <a:off x="5621052" y="3967132"/>
              <a:ext cx="2695104" cy="125405"/>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kumimoji="0" lang="zh-TW" altLang="en-US" kern="0">
                <a:solidFill>
                  <a:prstClr val="white"/>
                </a:solidFill>
                <a:latin typeface="Calibri" panose="020F0502020204030204"/>
                <a:ea typeface="PMingLiU" panose="02020500000000000000" charset="-120"/>
              </a:endParaRPr>
            </a:p>
          </p:txBody>
        </p:sp>
        <p:sp>
          <p:nvSpPr>
            <p:cNvPr id="62" name="矩形 61"/>
            <p:cNvSpPr/>
            <p:nvPr/>
          </p:nvSpPr>
          <p:spPr>
            <a:xfrm>
              <a:off x="5621052" y="4202067"/>
              <a:ext cx="1799910" cy="125405"/>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kumimoji="0" lang="zh-TW" altLang="en-US" kern="0">
                <a:solidFill>
                  <a:prstClr val="white"/>
                </a:solidFill>
                <a:latin typeface="Calibri" panose="020F0502020204030204"/>
                <a:ea typeface="PMingLiU" panose="02020500000000000000" charset="-120"/>
              </a:endParaRPr>
            </a:p>
          </p:txBody>
        </p:sp>
        <p:sp>
          <p:nvSpPr>
            <p:cNvPr id="63" name="矩形 62"/>
            <p:cNvSpPr/>
            <p:nvPr/>
          </p:nvSpPr>
          <p:spPr>
            <a:xfrm>
              <a:off x="5621052" y="4471926"/>
              <a:ext cx="899956" cy="125405"/>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kumimoji="0" lang="zh-TW" altLang="en-US" kern="0">
                <a:solidFill>
                  <a:prstClr val="white"/>
                </a:solidFill>
                <a:latin typeface="Calibri" panose="020F0502020204030204"/>
                <a:ea typeface="PMingLiU" panose="02020500000000000000" charset="-120"/>
              </a:endParaRPr>
            </a:p>
          </p:txBody>
        </p:sp>
        <p:sp>
          <p:nvSpPr>
            <p:cNvPr id="64" name="矩形 63"/>
            <p:cNvSpPr/>
            <p:nvPr/>
          </p:nvSpPr>
          <p:spPr>
            <a:xfrm>
              <a:off x="5621052" y="4759246"/>
              <a:ext cx="360300" cy="125404"/>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kumimoji="0" lang="zh-TW" altLang="en-US" kern="0">
                <a:solidFill>
                  <a:prstClr val="white"/>
                </a:solidFill>
                <a:latin typeface="Calibri" panose="020F0502020204030204"/>
                <a:ea typeface="PMingLiU" panose="02020500000000000000" charset="-120"/>
              </a:endParaRPr>
            </a:p>
          </p:txBody>
        </p:sp>
        <p:sp>
          <p:nvSpPr>
            <p:cNvPr id="65" name="矩形 64"/>
            <p:cNvSpPr/>
            <p:nvPr/>
          </p:nvSpPr>
          <p:spPr>
            <a:xfrm>
              <a:off x="5621052" y="5010056"/>
              <a:ext cx="179357" cy="125404"/>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kumimoji="0" lang="zh-TW" altLang="en-US" kern="0">
                <a:solidFill>
                  <a:prstClr val="white"/>
                </a:solidFill>
                <a:latin typeface="Calibri" panose="020F0502020204030204"/>
                <a:ea typeface="PMingLiU" panose="02020500000000000000" charset="-120"/>
              </a:endParaRPr>
            </a:p>
          </p:txBody>
        </p:sp>
        <p:sp>
          <p:nvSpPr>
            <p:cNvPr id="66" name="矩形 65"/>
            <p:cNvSpPr/>
            <p:nvPr/>
          </p:nvSpPr>
          <p:spPr>
            <a:xfrm>
              <a:off x="8254255" y="3863951"/>
              <a:ext cx="417757" cy="337164"/>
            </a:xfrm>
            <a:prstGeom prst="rect">
              <a:avLst/>
            </a:prstGeom>
          </p:spPr>
          <p:txBody>
            <a:bodyPr wrap="none">
              <a:spAutoFit/>
            </a:bodyPr>
            <a:lstStyle/>
            <a:p>
              <a:pPr fontAlgn="auto">
                <a:spcBef>
                  <a:spcPts val="0"/>
                </a:spcBef>
                <a:spcAft>
                  <a:spcPts val="0"/>
                </a:spcAft>
                <a:defRPr/>
              </a:pPr>
              <a:r>
                <a:rPr kumimoji="0" lang="en-US" altLang="zh-TW" sz="1600" kern="0" dirty="0">
                  <a:solidFill>
                    <a:srgbClr val="F79646">
                      <a:lumMod val="50000"/>
                    </a:srgbClr>
                  </a:solidFill>
                  <a:latin typeface="Microsoft JhengHei" panose="020B0604030504040204" pitchFamily="34" charset="-120"/>
                  <a:ea typeface="Microsoft JhengHei" panose="020B0604030504040204" pitchFamily="34" charset="-120"/>
                </a:rPr>
                <a:t>15</a:t>
              </a:r>
              <a:endParaRPr kumimoji="0" lang="zh-TW" altLang="en-US" sz="1600" kern="0" dirty="0">
                <a:solidFill>
                  <a:srgbClr val="F79646">
                    <a:lumMod val="50000"/>
                  </a:srgbClr>
                </a:solidFill>
                <a:latin typeface="Microsoft JhengHei" panose="020B0604030504040204" pitchFamily="34" charset="-120"/>
                <a:ea typeface="Microsoft JhengHei" panose="020B0604030504040204" pitchFamily="34" charset="-120"/>
              </a:endParaRPr>
            </a:p>
          </p:txBody>
        </p:sp>
        <p:sp>
          <p:nvSpPr>
            <p:cNvPr id="67" name="矩形 66"/>
            <p:cNvSpPr/>
            <p:nvPr/>
          </p:nvSpPr>
          <p:spPr>
            <a:xfrm>
              <a:off x="7379695" y="4060789"/>
              <a:ext cx="417757" cy="337164"/>
            </a:xfrm>
            <a:prstGeom prst="rect">
              <a:avLst/>
            </a:prstGeom>
          </p:spPr>
          <p:txBody>
            <a:bodyPr wrap="none">
              <a:spAutoFit/>
            </a:bodyPr>
            <a:lstStyle/>
            <a:p>
              <a:pPr fontAlgn="auto">
                <a:spcBef>
                  <a:spcPts val="0"/>
                </a:spcBef>
                <a:spcAft>
                  <a:spcPts val="0"/>
                </a:spcAft>
                <a:defRPr/>
              </a:pPr>
              <a:r>
                <a:rPr kumimoji="0" lang="en-US" altLang="zh-TW" sz="1600" kern="0" dirty="0">
                  <a:solidFill>
                    <a:srgbClr val="F79646">
                      <a:lumMod val="50000"/>
                    </a:srgbClr>
                  </a:solidFill>
                  <a:latin typeface="Microsoft JhengHei" panose="020B0604030504040204" pitchFamily="34" charset="-120"/>
                  <a:ea typeface="Microsoft JhengHei" panose="020B0604030504040204" pitchFamily="34" charset="-120"/>
                </a:rPr>
                <a:t>10</a:t>
              </a:r>
              <a:endParaRPr kumimoji="0" lang="zh-TW" altLang="en-US" sz="1600" kern="0" dirty="0">
                <a:solidFill>
                  <a:srgbClr val="F79646">
                    <a:lumMod val="50000"/>
                  </a:srgbClr>
                </a:solidFill>
                <a:latin typeface="Microsoft JhengHei" panose="020B0604030504040204" pitchFamily="34" charset="-120"/>
                <a:ea typeface="Microsoft JhengHei" panose="020B0604030504040204" pitchFamily="34" charset="-120"/>
              </a:endParaRPr>
            </a:p>
          </p:txBody>
        </p:sp>
        <p:sp>
          <p:nvSpPr>
            <p:cNvPr id="68" name="矩形 67"/>
            <p:cNvSpPr/>
            <p:nvPr/>
          </p:nvSpPr>
          <p:spPr>
            <a:xfrm>
              <a:off x="6500373" y="4349696"/>
              <a:ext cx="300303" cy="337164"/>
            </a:xfrm>
            <a:prstGeom prst="rect">
              <a:avLst/>
            </a:prstGeom>
          </p:spPr>
          <p:txBody>
            <a:bodyPr wrap="none">
              <a:spAutoFit/>
            </a:bodyPr>
            <a:lstStyle/>
            <a:p>
              <a:pPr fontAlgn="auto">
                <a:spcBef>
                  <a:spcPts val="0"/>
                </a:spcBef>
                <a:spcAft>
                  <a:spcPts val="0"/>
                </a:spcAft>
                <a:defRPr/>
              </a:pPr>
              <a:r>
                <a:rPr kumimoji="0" lang="en-US" altLang="zh-TW" sz="1600" kern="0" dirty="0">
                  <a:solidFill>
                    <a:srgbClr val="F79646">
                      <a:lumMod val="50000"/>
                    </a:srgbClr>
                  </a:solidFill>
                  <a:latin typeface="Microsoft JhengHei" panose="020B0604030504040204" pitchFamily="34" charset="-120"/>
                  <a:ea typeface="Microsoft JhengHei" panose="020B0604030504040204" pitchFamily="34" charset="-120"/>
                </a:rPr>
                <a:t>5</a:t>
              </a:r>
              <a:endParaRPr kumimoji="0" lang="zh-TW" altLang="en-US" sz="1600" kern="0" dirty="0">
                <a:solidFill>
                  <a:srgbClr val="F79646">
                    <a:lumMod val="50000"/>
                  </a:srgbClr>
                </a:solidFill>
                <a:latin typeface="Microsoft JhengHei" panose="020B0604030504040204" pitchFamily="34" charset="-120"/>
                <a:ea typeface="Microsoft JhengHei" panose="020B0604030504040204" pitchFamily="34" charset="-120"/>
              </a:endParaRPr>
            </a:p>
          </p:txBody>
        </p:sp>
        <p:sp>
          <p:nvSpPr>
            <p:cNvPr id="69" name="矩形 68"/>
            <p:cNvSpPr/>
            <p:nvPr/>
          </p:nvSpPr>
          <p:spPr>
            <a:xfrm>
              <a:off x="5940084" y="4637016"/>
              <a:ext cx="300303" cy="337164"/>
            </a:xfrm>
            <a:prstGeom prst="rect">
              <a:avLst/>
            </a:prstGeom>
          </p:spPr>
          <p:txBody>
            <a:bodyPr wrap="none">
              <a:spAutoFit/>
            </a:bodyPr>
            <a:lstStyle/>
            <a:p>
              <a:pPr fontAlgn="auto">
                <a:spcBef>
                  <a:spcPts val="0"/>
                </a:spcBef>
                <a:spcAft>
                  <a:spcPts val="0"/>
                </a:spcAft>
                <a:defRPr/>
              </a:pPr>
              <a:r>
                <a:rPr kumimoji="0" lang="en-US" altLang="zh-TW" sz="1600" kern="0" dirty="0">
                  <a:solidFill>
                    <a:srgbClr val="F79646">
                      <a:lumMod val="50000"/>
                    </a:srgbClr>
                  </a:solidFill>
                  <a:latin typeface="Microsoft JhengHei" panose="020B0604030504040204" pitchFamily="34" charset="-120"/>
                  <a:ea typeface="Microsoft JhengHei" panose="020B0604030504040204" pitchFamily="34" charset="-120"/>
                </a:rPr>
                <a:t>2</a:t>
              </a:r>
              <a:endParaRPr kumimoji="0" lang="zh-TW" altLang="en-US" sz="1600" kern="0" dirty="0">
                <a:solidFill>
                  <a:srgbClr val="F79646">
                    <a:lumMod val="50000"/>
                  </a:srgbClr>
                </a:solidFill>
                <a:latin typeface="Microsoft JhengHei" panose="020B0604030504040204" pitchFamily="34" charset="-120"/>
                <a:ea typeface="Microsoft JhengHei" panose="020B0604030504040204" pitchFamily="34" charset="-120"/>
              </a:endParaRPr>
            </a:p>
          </p:txBody>
        </p:sp>
        <p:sp>
          <p:nvSpPr>
            <p:cNvPr id="70" name="矩形 69"/>
            <p:cNvSpPr/>
            <p:nvPr/>
          </p:nvSpPr>
          <p:spPr>
            <a:xfrm>
              <a:off x="5781362" y="4925923"/>
              <a:ext cx="300303" cy="337164"/>
            </a:xfrm>
            <a:prstGeom prst="rect">
              <a:avLst/>
            </a:prstGeom>
          </p:spPr>
          <p:txBody>
            <a:bodyPr wrap="none">
              <a:spAutoFit/>
            </a:bodyPr>
            <a:lstStyle/>
            <a:p>
              <a:pPr fontAlgn="auto">
                <a:spcBef>
                  <a:spcPts val="0"/>
                </a:spcBef>
                <a:spcAft>
                  <a:spcPts val="0"/>
                </a:spcAft>
                <a:defRPr/>
              </a:pPr>
              <a:r>
                <a:rPr kumimoji="0" lang="en-US" altLang="zh-TW" sz="1600" kern="0" dirty="0">
                  <a:solidFill>
                    <a:srgbClr val="F79646">
                      <a:lumMod val="50000"/>
                    </a:srgbClr>
                  </a:solidFill>
                  <a:latin typeface="Microsoft JhengHei" panose="020B0604030504040204" pitchFamily="34" charset="-120"/>
                  <a:ea typeface="Microsoft JhengHei" panose="020B0604030504040204" pitchFamily="34" charset="-120"/>
                </a:rPr>
                <a:t>1</a:t>
              </a:r>
              <a:endParaRPr kumimoji="0" lang="zh-TW" altLang="en-US" sz="1600" kern="0" dirty="0">
                <a:solidFill>
                  <a:srgbClr val="F79646">
                    <a:lumMod val="50000"/>
                  </a:srgbClr>
                </a:solidFill>
                <a:latin typeface="Microsoft JhengHei" panose="020B0604030504040204" pitchFamily="34" charset="-120"/>
                <a:ea typeface="Microsoft JhengHei" panose="020B0604030504040204" pitchFamily="34" charset="-120"/>
              </a:endParaRPr>
            </a:p>
          </p:txBody>
        </p:sp>
      </p:grpSp>
      <p:sp>
        <p:nvSpPr>
          <p:cNvPr id="81936" name="矩形 70"/>
          <p:cNvSpPr>
            <a:spLocks noChangeArrowheads="1"/>
          </p:cNvSpPr>
          <p:nvPr/>
        </p:nvSpPr>
        <p:spPr bwMode="auto">
          <a:xfrm>
            <a:off x="4121150" y="2028825"/>
            <a:ext cx="50355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kumimoji="1" sz="3200">
                <a:solidFill>
                  <a:schemeClr val="accent2"/>
                </a:solidFill>
                <a:latin typeface="Microsoft JhengHei" panose="020B0604030504040204" pitchFamily="34" charset="-120"/>
                <a:ea typeface="Microsoft JhengHei" panose="020B0604030504040204" pitchFamily="34" charset="-120"/>
              </a:defRPr>
            </a:lvl1pPr>
            <a:lvl2pPr eaLnBrk="0" hangingPunct="0">
              <a:spcBef>
                <a:spcPct val="20000"/>
              </a:spcBef>
              <a:buChar char="–"/>
              <a:defRPr kumimoji="1" sz="2800">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400">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9pPr>
          </a:lstStyle>
          <a:p>
            <a:pPr lvl="1" eaLnBrk="1" hangingPunct="1">
              <a:spcBef>
                <a:spcPct val="0"/>
              </a:spcBef>
              <a:buFontTx/>
              <a:buNone/>
            </a:pPr>
            <a:r>
              <a:rPr kumimoji="0" lang="zh-TW" altLang="en-US" sz="1800" dirty="0">
                <a:solidFill>
                  <a:srgbClr val="984807"/>
                </a:solidFill>
              </a:rPr>
              <a:t>二次评分机制：</a:t>
            </a:r>
            <a:endParaRPr kumimoji="0" lang="en-US" altLang="zh-TW" sz="1800" dirty="0">
              <a:solidFill>
                <a:srgbClr val="984807"/>
              </a:solidFill>
            </a:endParaRPr>
          </a:p>
          <a:p>
            <a:pPr lvl="1" eaLnBrk="1" hangingPunct="1">
              <a:spcBef>
                <a:spcPct val="0"/>
              </a:spcBef>
              <a:buFontTx/>
              <a:buNone/>
            </a:pPr>
            <a:r>
              <a:rPr kumimoji="0" lang="zh-TW" altLang="zh-TW" sz="1800" b="1" dirty="0">
                <a:solidFill>
                  <a:srgbClr val="984807"/>
                </a:solidFill>
              </a:rPr>
              <a:t>出版物发行时间、文章长度、出版物类别</a:t>
            </a:r>
            <a:endParaRPr kumimoji="0" lang="en-US" altLang="zh-TW" sz="1800" b="1" dirty="0">
              <a:solidFill>
                <a:srgbClr val="984807"/>
              </a:solidFill>
            </a:endParaRPr>
          </a:p>
        </p:txBody>
      </p:sp>
      <p:sp>
        <p:nvSpPr>
          <p:cNvPr id="81937" name="矩形 71"/>
          <p:cNvSpPr>
            <a:spLocks noChangeArrowheads="1"/>
          </p:cNvSpPr>
          <p:nvPr/>
        </p:nvSpPr>
        <p:spPr bwMode="auto">
          <a:xfrm>
            <a:off x="4121150" y="1443038"/>
            <a:ext cx="5035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kumimoji="1" sz="3200">
                <a:solidFill>
                  <a:schemeClr val="accent2"/>
                </a:solidFill>
                <a:latin typeface="Microsoft JhengHei" panose="020B0604030504040204" pitchFamily="34" charset="-120"/>
                <a:ea typeface="Microsoft JhengHei" panose="020B0604030504040204" pitchFamily="34" charset="-120"/>
              </a:defRPr>
            </a:lvl1pPr>
            <a:lvl2pPr eaLnBrk="0" hangingPunct="0">
              <a:spcBef>
                <a:spcPct val="20000"/>
              </a:spcBef>
              <a:buChar char="–"/>
              <a:defRPr kumimoji="1" sz="2800">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400">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9pPr>
          </a:lstStyle>
          <a:p>
            <a:pPr lvl="1" eaLnBrk="1" hangingPunct="1">
              <a:spcBef>
                <a:spcPct val="0"/>
              </a:spcBef>
              <a:buFontTx/>
              <a:buNone/>
            </a:pPr>
            <a:r>
              <a:rPr kumimoji="0" lang="zh-TW" altLang="zh-TW" sz="1800" dirty="0">
                <a:solidFill>
                  <a:srgbClr val="984807"/>
                </a:solidFill>
              </a:rPr>
              <a:t>查询词</a:t>
            </a:r>
            <a:r>
              <a:rPr kumimoji="0" lang="en-US" altLang="zh-TW" sz="1800" dirty="0">
                <a:solidFill>
                  <a:srgbClr val="984807"/>
                </a:solidFill>
              </a:rPr>
              <a:t>=</a:t>
            </a:r>
            <a:r>
              <a:rPr kumimoji="0" lang="zh-TW" altLang="zh-TW" sz="1800" dirty="0">
                <a:solidFill>
                  <a:srgbClr val="984807"/>
                </a:solidFill>
              </a:rPr>
              <a:t>篇名</a:t>
            </a:r>
            <a:r>
              <a:rPr kumimoji="0" lang="zh-TW" altLang="en-US" sz="1800" dirty="0">
                <a:solidFill>
                  <a:srgbClr val="984807"/>
                </a:solidFill>
              </a:rPr>
              <a:t>／</a:t>
            </a:r>
            <a:r>
              <a:rPr kumimoji="0" lang="zh-TW" altLang="zh-TW" sz="1800" dirty="0">
                <a:solidFill>
                  <a:srgbClr val="984807"/>
                </a:solidFill>
              </a:rPr>
              <a:t>刊名</a:t>
            </a:r>
            <a:r>
              <a:rPr kumimoji="0" lang="zh-TW" altLang="en-US" sz="1800" dirty="0">
                <a:solidFill>
                  <a:srgbClr val="984807"/>
                </a:solidFill>
              </a:rPr>
              <a:t>（等任一字段）</a:t>
            </a:r>
            <a:endParaRPr kumimoji="0" lang="en-US" altLang="zh-TW" sz="1800" dirty="0">
              <a:solidFill>
                <a:srgbClr val="984807"/>
              </a:solidFill>
            </a:endParaRPr>
          </a:p>
        </p:txBody>
      </p:sp>
      <p:cxnSp>
        <p:nvCxnSpPr>
          <p:cNvPr id="81938" name="直線接點 72"/>
          <p:cNvCxnSpPr>
            <a:cxnSpLocks noChangeShapeType="1"/>
          </p:cNvCxnSpPr>
          <p:nvPr/>
        </p:nvCxnSpPr>
        <p:spPr bwMode="auto">
          <a:xfrm>
            <a:off x="4686300" y="2819400"/>
            <a:ext cx="5513388" cy="0"/>
          </a:xfrm>
          <a:prstGeom prst="line">
            <a:avLst/>
          </a:prstGeom>
          <a:noFill/>
          <a:ln w="9525" algn="ctr">
            <a:solidFill>
              <a:srgbClr val="984807"/>
            </a:solidFill>
            <a:prstDash val="sysDash"/>
            <a:round/>
          </a:ln>
          <a:extLst>
            <a:ext uri="{909E8E84-426E-40DD-AFC4-6F175D3DCCD1}">
              <a14:hiddenFill xmlns:a14="http://schemas.microsoft.com/office/drawing/2010/main">
                <a:noFill/>
              </a14:hiddenFill>
            </a:ext>
          </a:extLst>
        </p:spPr>
      </p:cxnSp>
      <p:cxnSp>
        <p:nvCxnSpPr>
          <p:cNvPr id="81939" name="直線接點 73"/>
          <p:cNvCxnSpPr>
            <a:cxnSpLocks noChangeShapeType="1"/>
          </p:cNvCxnSpPr>
          <p:nvPr/>
        </p:nvCxnSpPr>
        <p:spPr bwMode="auto">
          <a:xfrm>
            <a:off x="4686300" y="1939925"/>
            <a:ext cx="5513388" cy="0"/>
          </a:xfrm>
          <a:prstGeom prst="line">
            <a:avLst/>
          </a:prstGeom>
          <a:noFill/>
          <a:ln w="9525" algn="ctr">
            <a:solidFill>
              <a:srgbClr val="984807"/>
            </a:solidFill>
            <a:prstDash val="sysDash"/>
            <a:round/>
          </a:ln>
          <a:extLst>
            <a:ext uri="{909E8E84-426E-40DD-AFC4-6F175D3DCCD1}">
              <a14:hiddenFill xmlns:a14="http://schemas.microsoft.com/office/drawing/2010/main">
                <a:noFill/>
              </a14:hiddenFill>
            </a:ext>
          </a:extLst>
        </p:spPr>
      </p:cxnSp>
      <p:sp>
        <p:nvSpPr>
          <p:cNvPr id="75" name="向上箭號 74"/>
          <p:cNvSpPr/>
          <p:nvPr/>
        </p:nvSpPr>
        <p:spPr>
          <a:xfrm>
            <a:off x="8832304" y="2893215"/>
            <a:ext cx="565926" cy="664327"/>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zh-TW" altLang="en-US" kern="0" dirty="0">
                <a:solidFill>
                  <a:prstClr val="white"/>
                </a:solidFill>
                <a:latin typeface="Microsoft JhengHei" panose="020B0604030504040204" pitchFamily="34" charset="-120"/>
                <a:ea typeface="Microsoft JhengHei" panose="020B0604030504040204" pitchFamily="34" charset="-120"/>
              </a:rPr>
              <a:t>１</a:t>
            </a:r>
            <a:endParaRPr kumimoji="0" lang="zh-TW" altLang="en-US" kern="0" dirty="0">
              <a:solidFill>
                <a:prstClr val="white"/>
              </a:solidFill>
              <a:latin typeface="Microsoft JhengHei" panose="020B0604030504040204" pitchFamily="34" charset="-120"/>
              <a:ea typeface="Microsoft JhengHei" panose="020B0604030504040204" pitchFamily="34" charset="-120"/>
            </a:endParaRPr>
          </a:p>
        </p:txBody>
      </p:sp>
      <p:sp>
        <p:nvSpPr>
          <p:cNvPr id="76" name="向上箭號 75"/>
          <p:cNvSpPr/>
          <p:nvPr/>
        </p:nvSpPr>
        <p:spPr>
          <a:xfrm>
            <a:off x="9495583" y="2893214"/>
            <a:ext cx="565926" cy="664327"/>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zh-TW" altLang="en-US" kern="0" dirty="0">
                <a:solidFill>
                  <a:prstClr val="white"/>
                </a:solidFill>
                <a:latin typeface="Microsoft JhengHei" panose="020B0604030504040204" pitchFamily="34" charset="-120"/>
                <a:ea typeface="Microsoft JhengHei" panose="020B0604030504040204" pitchFamily="34" charset="-120"/>
              </a:rPr>
              <a:t>２</a:t>
            </a:r>
            <a:endParaRPr kumimoji="0" lang="zh-TW" altLang="en-US" kern="0" dirty="0">
              <a:solidFill>
                <a:prstClr val="white"/>
              </a:solidFill>
              <a:latin typeface="Microsoft JhengHei" panose="020B0604030504040204" pitchFamily="34" charset="-120"/>
              <a:ea typeface="Microsoft JhengHei" panose="020B0604030504040204" pitchFamily="34" charset="-120"/>
            </a:endParaRPr>
          </a:p>
        </p:txBody>
      </p:sp>
      <p:sp>
        <p:nvSpPr>
          <p:cNvPr id="77" name="向上箭號 76"/>
          <p:cNvSpPr/>
          <p:nvPr/>
        </p:nvSpPr>
        <p:spPr>
          <a:xfrm>
            <a:off x="8832304" y="2084872"/>
            <a:ext cx="565926" cy="664327"/>
          </a:xfrm>
          <a:prstGeom prst="upArrow">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zh-TW" altLang="en-US" kern="0" dirty="0">
                <a:solidFill>
                  <a:prstClr val="white"/>
                </a:solidFill>
                <a:latin typeface="Microsoft JhengHei" panose="020B0604030504040204" pitchFamily="34" charset="-120"/>
                <a:ea typeface="Microsoft JhengHei" panose="020B0604030504040204" pitchFamily="34" charset="-120"/>
              </a:rPr>
              <a:t>１</a:t>
            </a:r>
            <a:endParaRPr kumimoji="0" lang="zh-TW" altLang="en-US" kern="0" dirty="0">
              <a:solidFill>
                <a:prstClr val="white"/>
              </a:solidFill>
              <a:latin typeface="Microsoft JhengHei" panose="020B0604030504040204" pitchFamily="34" charset="-120"/>
              <a:ea typeface="Microsoft JhengHei" panose="020B0604030504040204" pitchFamily="34" charset="-120"/>
            </a:endParaRPr>
          </a:p>
        </p:txBody>
      </p:sp>
      <p:sp>
        <p:nvSpPr>
          <p:cNvPr id="78" name="向上箭號 77"/>
          <p:cNvSpPr/>
          <p:nvPr/>
        </p:nvSpPr>
        <p:spPr>
          <a:xfrm>
            <a:off x="9495583" y="2084871"/>
            <a:ext cx="565926" cy="664327"/>
          </a:xfrm>
          <a:prstGeom prst="upArrow">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zh-TW" altLang="en-US" kern="0" dirty="0">
                <a:solidFill>
                  <a:prstClr val="white"/>
                </a:solidFill>
                <a:latin typeface="Microsoft JhengHei" panose="020B0604030504040204" pitchFamily="34" charset="-120"/>
                <a:ea typeface="Microsoft JhengHei" panose="020B0604030504040204" pitchFamily="34" charset="-120"/>
              </a:rPr>
              <a:t>２</a:t>
            </a:r>
            <a:endParaRPr kumimoji="0" lang="zh-TW" altLang="en-US" kern="0" dirty="0">
              <a:solidFill>
                <a:prstClr val="white"/>
              </a:solidFill>
              <a:latin typeface="Microsoft JhengHei" panose="020B0604030504040204" pitchFamily="34" charset="-120"/>
              <a:ea typeface="Microsoft JhengHei" panose="020B0604030504040204" pitchFamily="34" charset="-120"/>
            </a:endParaRPr>
          </a:p>
        </p:txBody>
      </p:sp>
      <p:sp>
        <p:nvSpPr>
          <p:cNvPr id="79" name="向上箭號 78"/>
          <p:cNvSpPr/>
          <p:nvPr/>
        </p:nvSpPr>
        <p:spPr>
          <a:xfrm>
            <a:off x="10138586" y="2893215"/>
            <a:ext cx="565926" cy="664327"/>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en-US" altLang="zh-TW" kern="0" dirty="0">
                <a:solidFill>
                  <a:prstClr val="white"/>
                </a:solidFill>
                <a:latin typeface="Microsoft JhengHei" panose="020B0604030504040204" pitchFamily="34" charset="-120"/>
                <a:ea typeface="Microsoft JhengHei" panose="020B0604030504040204" pitchFamily="34" charset="-120"/>
              </a:rPr>
              <a:t>3</a:t>
            </a:r>
            <a:endParaRPr kumimoji="0" lang="zh-TW" altLang="en-US" kern="0" dirty="0">
              <a:solidFill>
                <a:prstClr val="white"/>
              </a:solidFill>
              <a:latin typeface="Microsoft JhengHei" panose="020B0604030504040204" pitchFamily="34" charset="-120"/>
              <a:ea typeface="Microsoft JhengHei" panose="020B0604030504040204" pitchFamily="34" charset="-120"/>
            </a:endParaRPr>
          </a:p>
        </p:txBody>
      </p:sp>
      <p:grpSp>
        <p:nvGrpSpPr>
          <p:cNvPr id="81955" name="群組 79"/>
          <p:cNvGrpSpPr/>
          <p:nvPr/>
        </p:nvGrpSpPr>
        <p:grpSpPr bwMode="auto">
          <a:xfrm>
            <a:off x="8807450" y="938213"/>
            <a:ext cx="615950" cy="946150"/>
            <a:chOff x="7210797" y="1114538"/>
            <a:chExt cx="616923" cy="946310"/>
          </a:xfrm>
        </p:grpSpPr>
        <p:sp>
          <p:nvSpPr>
            <p:cNvPr id="81" name="向上箭號 80"/>
            <p:cNvSpPr/>
            <p:nvPr/>
          </p:nvSpPr>
          <p:spPr>
            <a:xfrm>
              <a:off x="7236296" y="1396521"/>
              <a:ext cx="565926" cy="664327"/>
            </a:xfrm>
            <a:prstGeom prst="up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zh-TW" altLang="en-US" kern="0" dirty="0">
                  <a:solidFill>
                    <a:prstClr val="white"/>
                  </a:solidFill>
                  <a:latin typeface="Microsoft JhengHei" panose="020B0604030504040204" pitchFamily="34" charset="-120"/>
                  <a:ea typeface="Microsoft JhengHei" panose="020B0604030504040204" pitchFamily="34" charset="-120"/>
                </a:rPr>
                <a:t>１</a:t>
              </a:r>
              <a:endParaRPr kumimoji="0" lang="zh-TW" altLang="en-US" kern="0" dirty="0">
                <a:solidFill>
                  <a:prstClr val="white"/>
                </a:solidFill>
                <a:latin typeface="Microsoft JhengHei" panose="020B0604030504040204" pitchFamily="34" charset="-120"/>
                <a:ea typeface="Microsoft JhengHei" panose="020B0604030504040204" pitchFamily="34" charset="-120"/>
              </a:endParaRPr>
            </a:p>
          </p:txBody>
        </p:sp>
        <p:pic>
          <p:nvPicPr>
            <p:cNvPr id="81968" name="圖片 8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325221">
              <a:off x="7210797" y="1114538"/>
              <a:ext cx="616923" cy="41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56" name="群組 82"/>
          <p:cNvGrpSpPr/>
          <p:nvPr/>
        </p:nvGrpSpPr>
        <p:grpSpPr bwMode="auto">
          <a:xfrm>
            <a:off x="6705600" y="5330825"/>
            <a:ext cx="2952750" cy="1122363"/>
            <a:chOff x="465288" y="5043488"/>
            <a:chExt cx="2952750" cy="1122362"/>
          </a:xfrm>
        </p:grpSpPr>
        <p:sp>
          <p:nvSpPr>
            <p:cNvPr id="84" name="Freeform 24"/>
            <p:cNvSpPr/>
            <p:nvPr/>
          </p:nvSpPr>
          <p:spPr bwMode="auto">
            <a:xfrm flipH="1">
              <a:off x="825651" y="5764212"/>
              <a:ext cx="2160587" cy="401638"/>
            </a:xfrm>
            <a:custGeom>
              <a:avLst/>
              <a:gdLst>
                <a:gd name="T0" fmla="*/ 0 w 1126"/>
                <a:gd name="T1" fmla="*/ 0 h 253"/>
                <a:gd name="T2" fmla="*/ 205 w 1126"/>
                <a:gd name="T3" fmla="*/ 249 h 253"/>
                <a:gd name="T4" fmla="*/ 1126 w 1126"/>
                <a:gd name="T5" fmla="*/ 253 h 253"/>
              </a:gdLst>
              <a:ahLst/>
              <a:cxnLst>
                <a:cxn ang="0">
                  <a:pos x="T0" y="T1"/>
                </a:cxn>
                <a:cxn ang="0">
                  <a:pos x="T2" y="T3"/>
                </a:cxn>
                <a:cxn ang="0">
                  <a:pos x="T4" y="T5"/>
                </a:cxn>
              </a:cxnLst>
              <a:rect l="0" t="0" r="r" b="b"/>
              <a:pathLst>
                <a:path w="1126" h="253">
                  <a:moveTo>
                    <a:pt x="0" y="0"/>
                  </a:moveTo>
                  <a:lnTo>
                    <a:pt x="205" y="249"/>
                  </a:lnTo>
                  <a:lnTo>
                    <a:pt x="1126" y="253"/>
                  </a:lnTo>
                </a:path>
              </a:pathLst>
            </a:custGeom>
            <a:noFill/>
            <a:ln w="19050" cap="flat" cmpd="sng">
              <a:solidFill>
                <a:srgbClr val="000099"/>
              </a:solidFill>
              <a:prstDash val="solid"/>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28398" dir="1593903" algn="ctr" rotWithShape="0">
                      <a:schemeClr val="bg1"/>
                    </a:outerShdw>
                  </a:effectLst>
                </a14:hiddenEffects>
              </a:ext>
            </a:extLst>
          </p:spPr>
          <p:txBody>
            <a:bodyPr wrap="none" anchor="ctr"/>
            <a:lstStyle/>
            <a:p>
              <a:pPr fontAlgn="auto">
                <a:spcBef>
                  <a:spcPts val="0"/>
                </a:spcBef>
                <a:spcAft>
                  <a:spcPts val="0"/>
                </a:spcAft>
                <a:defRPr/>
              </a:pPr>
              <a:endParaRPr kumimoji="0" lang="zh-TW" altLang="en-US" kern="0">
                <a:solidFill>
                  <a:prstClr val="black"/>
                </a:solidFill>
                <a:latin typeface="Microsoft JhengHei" panose="020B0604030504040204" pitchFamily="34" charset="-120"/>
                <a:ea typeface="Microsoft JhengHei" panose="020B0604030504040204" pitchFamily="34" charset="-120"/>
              </a:endParaRPr>
            </a:p>
          </p:txBody>
        </p:sp>
        <p:sp>
          <p:nvSpPr>
            <p:cNvPr id="85" name="Rectangle 32"/>
            <p:cNvSpPr>
              <a:spLocks noChangeArrowheads="1"/>
            </p:cNvSpPr>
            <p:nvPr/>
          </p:nvSpPr>
          <p:spPr bwMode="auto">
            <a:xfrm>
              <a:off x="465288" y="5373688"/>
              <a:ext cx="20812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pPr algn="r" fontAlgn="auto" latinLnBrk="1">
                <a:spcBef>
                  <a:spcPts val="0"/>
                </a:spcBef>
                <a:spcAft>
                  <a:spcPts val="0"/>
                </a:spcAft>
                <a:defRPr/>
              </a:pPr>
              <a:r>
                <a:rPr kumimoji="0" lang="zh-TW" altLang="en-US" b="1" kern="0" dirty="0">
                  <a:solidFill>
                    <a:srgbClr val="F79646">
                      <a:lumMod val="50000"/>
                    </a:srgbClr>
                  </a:solidFill>
                  <a:latin typeface="Microsoft JhengHei" panose="020B0604030504040204" pitchFamily="34" charset="-120"/>
                  <a:ea typeface="Microsoft JhengHei" panose="020B0604030504040204" pitchFamily="34" charset="-120"/>
                  <a:cs typeface="한컴바탕" pitchFamily="18" charset="2"/>
                </a:rPr>
                <a:t>优质的相关性排序</a:t>
              </a:r>
              <a:endParaRPr kumimoji="0" lang="en-US" altLang="zh-TW" b="1" kern="0" dirty="0">
                <a:solidFill>
                  <a:srgbClr val="F79646">
                    <a:lumMod val="50000"/>
                  </a:srgbClr>
                </a:solidFill>
                <a:latin typeface="Microsoft JhengHei" panose="020B0604030504040204" pitchFamily="34" charset="-120"/>
                <a:ea typeface="Microsoft JhengHei" panose="020B0604030504040204" pitchFamily="34" charset="-120"/>
                <a:cs typeface="한컴바탕" pitchFamily="18" charset="2"/>
              </a:endParaRPr>
            </a:p>
            <a:p>
              <a:pPr algn="r" fontAlgn="auto" latinLnBrk="1">
                <a:spcBef>
                  <a:spcPts val="0"/>
                </a:spcBef>
                <a:spcAft>
                  <a:spcPts val="0"/>
                </a:spcAft>
                <a:defRPr/>
              </a:pPr>
              <a:r>
                <a:rPr kumimoji="0" lang="zh-TW" altLang="en-US" sz="1500" kern="0" dirty="0">
                  <a:solidFill>
                    <a:srgbClr val="000000"/>
                  </a:solidFill>
                  <a:latin typeface="Microsoft JhengHei" panose="020B0604030504040204" pitchFamily="34" charset="-120"/>
                  <a:ea typeface="Microsoft JhengHei" panose="020B0604030504040204" pitchFamily="34" charset="-120"/>
                  <a:cs typeface="한컴바탕" pitchFamily="18" charset="2"/>
                </a:rPr>
                <a:t>基于丰富的诠释资料</a:t>
              </a:r>
              <a:endParaRPr kumimoji="0" lang="en-US" altLang="zh-TW" sz="1500" kern="0" dirty="0">
                <a:solidFill>
                  <a:srgbClr val="000000"/>
                </a:solidFill>
                <a:latin typeface="Microsoft JhengHei" panose="020B0604030504040204" pitchFamily="34" charset="-120"/>
                <a:ea typeface="Microsoft JhengHei" panose="020B0604030504040204" pitchFamily="34" charset="-120"/>
                <a:cs typeface="한컴바탕" pitchFamily="18" charset="2"/>
              </a:endParaRPr>
            </a:p>
            <a:p>
              <a:pPr algn="r" fontAlgn="auto" latinLnBrk="1">
                <a:spcBef>
                  <a:spcPts val="0"/>
                </a:spcBef>
                <a:spcAft>
                  <a:spcPts val="0"/>
                </a:spcAft>
                <a:defRPr/>
              </a:pPr>
              <a:r>
                <a:rPr kumimoji="0" lang="en-US" altLang="zh-TW" sz="1500" kern="0" dirty="0">
                  <a:solidFill>
                    <a:srgbClr val="000000"/>
                  </a:solidFill>
                  <a:latin typeface="Microsoft JhengHei" panose="020B0604030504040204" pitchFamily="34" charset="-120"/>
                  <a:ea typeface="Microsoft JhengHei" panose="020B0604030504040204" pitchFamily="34" charset="-120"/>
                  <a:cs typeface="한컴바탕" pitchFamily="18" charset="2"/>
                </a:rPr>
                <a:t>+</a:t>
              </a:r>
              <a:r>
                <a:rPr kumimoji="0" lang="zh-TW" altLang="en-US" sz="1500" kern="0" dirty="0">
                  <a:solidFill>
                    <a:srgbClr val="000000"/>
                  </a:solidFill>
                  <a:latin typeface="Microsoft JhengHei" panose="020B0604030504040204" pitchFamily="34" charset="-120"/>
                  <a:ea typeface="Microsoft JhengHei" panose="020B0604030504040204" pitchFamily="34" charset="-120"/>
                  <a:cs typeface="한컴바탕" pitchFamily="18" charset="2"/>
                </a:rPr>
                <a:t>词频</a:t>
              </a:r>
              <a:r>
                <a:rPr kumimoji="0" lang="en-US" altLang="zh-TW" sz="1500" kern="0" dirty="0">
                  <a:solidFill>
                    <a:srgbClr val="000000"/>
                  </a:solidFill>
                  <a:latin typeface="Microsoft JhengHei" panose="020B0604030504040204" pitchFamily="34" charset="-120"/>
                  <a:ea typeface="Microsoft JhengHei" panose="020B0604030504040204" pitchFamily="34" charset="-120"/>
                  <a:cs typeface="한컴바탕" pitchFamily="18" charset="2"/>
                </a:rPr>
                <a:t>/</a:t>
              </a:r>
              <a:r>
                <a:rPr kumimoji="0" lang="zh-TW" altLang="en-US" sz="1500" kern="0" dirty="0">
                  <a:solidFill>
                    <a:srgbClr val="000000"/>
                  </a:solidFill>
                  <a:latin typeface="Microsoft JhengHei" panose="020B0604030504040204" pitchFamily="34" charset="-120"/>
                  <a:ea typeface="Microsoft JhengHei" panose="020B0604030504040204" pitchFamily="34" charset="-120"/>
                  <a:cs typeface="한컴바탕" pitchFamily="18" charset="2"/>
                </a:rPr>
                <a:t>密度分析演算</a:t>
              </a:r>
              <a:endParaRPr kumimoji="0" lang="ko-KR" altLang="en-US" sz="1500" kern="0" dirty="0">
                <a:solidFill>
                  <a:srgbClr val="000000"/>
                </a:solidFill>
                <a:latin typeface="Microsoft JhengHei" panose="020B0604030504040204" pitchFamily="34" charset="-120"/>
                <a:ea typeface="Malgun Gothic" panose="020B0503020000020004" charset="-127"/>
                <a:cs typeface="한컴바탕" pitchFamily="18" charset="2"/>
              </a:endParaRPr>
            </a:p>
          </p:txBody>
        </p:sp>
        <p:sp>
          <p:nvSpPr>
            <p:cNvPr id="86" name="Oval 8"/>
            <p:cNvSpPr>
              <a:spLocks noChangeArrowheads="1"/>
            </p:cNvSpPr>
            <p:nvPr/>
          </p:nvSpPr>
          <p:spPr bwMode="auto">
            <a:xfrm>
              <a:off x="2594126" y="5043488"/>
              <a:ext cx="823912" cy="823912"/>
            </a:xfrm>
            <a:prstGeom prst="ellipse">
              <a:avLst/>
            </a:prstGeom>
            <a:solidFill>
              <a:srgbClr val="FFCC00"/>
            </a:solidFill>
            <a:ln>
              <a:noFill/>
            </a:ln>
            <a:effectLst/>
            <a:extLst>
              <a:ext uri="{91240B29-F687-4F45-9708-019B960494DF}">
                <a14:hiddenLine xmlns:a14="http://schemas.microsoft.com/office/drawing/2010/main" w="9525">
                  <a:solidFill>
                    <a:srgbClr val="E3DE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latinLnBrk="1">
                <a:spcBef>
                  <a:spcPts val="0"/>
                </a:spcBef>
                <a:spcAft>
                  <a:spcPts val="0"/>
                </a:spcAft>
                <a:defRPr/>
              </a:pPr>
              <a:endParaRPr kumimoji="0" lang="zh-TW" altLang="zh-TW" sz="3200" b="1" i="1" kern="0">
                <a:solidFill>
                  <a:srgbClr val="CC6600"/>
                </a:solidFill>
                <a:latin typeface="Microsoft JhengHei" panose="020B0604030504040204" pitchFamily="34" charset="-120"/>
                <a:ea typeface="Microsoft JhengHei" panose="020B0604030504040204" pitchFamily="34" charset="-120"/>
              </a:endParaRPr>
            </a:p>
          </p:txBody>
        </p:sp>
        <p:sp>
          <p:nvSpPr>
            <p:cNvPr id="87" name="Oval 9"/>
            <p:cNvSpPr>
              <a:spLocks noChangeArrowheads="1"/>
            </p:cNvSpPr>
            <p:nvPr/>
          </p:nvSpPr>
          <p:spPr bwMode="auto">
            <a:xfrm>
              <a:off x="2689376" y="5059363"/>
              <a:ext cx="633412" cy="469900"/>
            </a:xfrm>
            <a:prstGeom prst="ellipse">
              <a:avLst/>
            </a:prstGeom>
            <a:gradFill rotWithShape="0">
              <a:gsLst>
                <a:gs pos="0">
                  <a:sysClr val="window" lastClr="FFFFFF"/>
                </a:gs>
                <a:gs pos="100000">
                  <a:srgbClr val="FFCC00"/>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kumimoji="0" lang="zh-TW" altLang="en-US" kern="0">
                <a:solidFill>
                  <a:prstClr val="black"/>
                </a:solidFill>
                <a:latin typeface="Microsoft JhengHei" panose="020B0604030504040204" pitchFamily="34" charset="-120"/>
                <a:ea typeface="Microsoft JhengHei" panose="020B0604030504040204" pitchFamily="34" charset="-120"/>
              </a:endParaRPr>
            </a:p>
          </p:txBody>
        </p:sp>
      </p:grpSp>
      <p:cxnSp>
        <p:nvCxnSpPr>
          <p:cNvPr id="89" name="直線單箭頭接點 88"/>
          <p:cNvCxnSpPr/>
          <p:nvPr/>
        </p:nvCxnSpPr>
        <p:spPr>
          <a:xfrm flipH="1" flipV="1">
            <a:off x="5591175" y="6229350"/>
            <a:ext cx="1225550"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81959" name="內容版面配置區 2"/>
          <p:cNvSpPr txBox="1"/>
          <p:nvPr/>
        </p:nvSpPr>
        <p:spPr bwMode="auto">
          <a:xfrm>
            <a:off x="6553200" y="587375"/>
            <a:ext cx="2422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accent2"/>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800">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400">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tx1"/>
                </a:solidFill>
                <a:latin typeface="Microsoft JhengHei" panose="020B0604030504040204" pitchFamily="34" charset="-12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Microsoft JhengHei" panose="020B0604030504040204" pitchFamily="34" charset="-120"/>
                <a:ea typeface="Microsoft JhengHei" panose="020B0604030504040204" pitchFamily="34" charset="-120"/>
              </a:defRPr>
            </a:lvl9pPr>
          </a:lstStyle>
          <a:p>
            <a:pPr eaLnBrk="1" hangingPunct="1">
              <a:buFontTx/>
              <a:buNone/>
            </a:pPr>
            <a:endParaRPr kumimoji="0" lang="zh-TW" altLang="en-US" sz="1600" u="sng" dirty="0">
              <a:solidFill>
                <a:schemeClr val="tx1"/>
              </a:solidFill>
            </a:endParaRP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p:cNvPicPr>
            <a:picLocks noChangeAspect="1"/>
          </p:cNvPicPr>
          <p:nvPr/>
        </p:nvPicPr>
        <p:blipFill>
          <a:blip r:embed="rId1"/>
          <a:stretch>
            <a:fillRect/>
          </a:stretch>
        </p:blipFill>
        <p:spPr>
          <a:xfrm>
            <a:off x="0" y="-635"/>
            <a:ext cx="12191365" cy="6858000"/>
          </a:xfrm>
          <a:prstGeom prst="rect">
            <a:avLst/>
          </a:prstGeom>
        </p:spPr>
      </p:pic>
      <p:sp>
        <p:nvSpPr>
          <p:cNvPr id="4" name="矩形 3"/>
          <p:cNvSpPr/>
          <p:nvPr/>
        </p:nvSpPr>
        <p:spPr>
          <a:xfrm>
            <a:off x="2818130" y="4343400"/>
            <a:ext cx="3811270" cy="304800"/>
          </a:xfrm>
          <a:prstGeom prst="rect">
            <a:avLst/>
          </a:prstGeom>
          <a:noFill/>
          <a:ln w="28575">
            <a:solidFill>
              <a:srgbClr val="FF0000"/>
            </a:solidFill>
          </a:ln>
          <a:extLst>
            <a:ext uri="{909E8E84-426E-40DD-AFC4-6F175D3DCCD1}">
              <a14:hiddenFill xmlns:a14="http://schemas.microsoft.com/office/drawing/2010/main">
                <a:gradFill>
                  <a:gsLst>
                    <a:gs pos="50000">
                      <a:srgbClr val="10387A"/>
                    </a:gs>
                    <a:gs pos="50000">
                      <a:schemeClr val="accent1"/>
                    </a:gs>
                  </a:gsLst>
                  <a:lin ang="141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灯片编号占位符 3"/>
          <p:cNvSpPr>
            <a:spLocks noGrp="1"/>
          </p:cNvSpPr>
          <p:nvPr>
            <p:ph type="sldNum" sz="quarter" idx="12"/>
          </p:nvPr>
        </p:nvSpPr>
        <p:spPr>
          <a:xfrm>
            <a:off x="10226658" y="5808663"/>
            <a:ext cx="738525" cy="365125"/>
          </a:xfrm>
        </p:spPr>
        <p:txBody>
          <a:bodyPr/>
          <a:p>
            <a:pPr lvl="0" eaLnBrk="1" hangingPunct="1"/>
            <a:fld id="{9A0DB2DC-4C9A-4742-B13C-FB6460FD3503}" type="slidenum">
              <a:rPr lang="en-US" altLang="zh-CN" sz="1200" dirty="0"/>
            </a:fld>
            <a:endParaRPr lang="en-US" altLang="zh-CN" sz="1200" dirty="0"/>
          </a:p>
        </p:txBody>
      </p:sp>
      <p:pic>
        <p:nvPicPr>
          <p:cNvPr id="5" name="内容占位符 4"/>
          <p:cNvPicPr>
            <a:picLocks noChangeAspect="1"/>
          </p:cNvPicPr>
          <p:nvPr>
            <p:ph idx="1"/>
          </p:nvPr>
        </p:nvPicPr>
        <p:blipFill>
          <a:blip r:embed="rId1"/>
          <a:stretch>
            <a:fillRect/>
          </a:stretch>
        </p:blipFill>
        <p:spPr>
          <a:xfrm>
            <a:off x="-34290" y="-7302"/>
            <a:ext cx="12260263" cy="6864668"/>
          </a:xfrm>
          <a:prstGeom prst="rect">
            <a:avLst/>
          </a:prstGeom>
        </p:spPr>
      </p:pic>
      <p:sp>
        <p:nvSpPr>
          <p:cNvPr id="10" name="流程图: 过程 9"/>
          <p:cNvSpPr/>
          <p:nvPr/>
        </p:nvSpPr>
        <p:spPr>
          <a:xfrm>
            <a:off x="-34290" y="2531110"/>
            <a:ext cx="1876108" cy="1796098"/>
          </a:xfrm>
          <a:prstGeom prst="flowChartProcess">
            <a:avLst/>
          </a:prstGeom>
          <a:noFill/>
          <a:ln w="38100">
            <a:solidFill>
              <a:srgbClr val="FF0000"/>
            </a:solidFill>
          </a:ln>
          <a:extLst>
            <a:ext uri="{909E8E84-426E-40DD-AFC4-6F175D3DCCD1}">
              <a14:hiddenFill xmlns:a14="http://schemas.microsoft.com/office/drawing/2010/main">
                <a:solidFill>
                  <a:srgbClr val="C9D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6" name="流程图: 过程 5"/>
          <p:cNvSpPr/>
          <p:nvPr/>
        </p:nvSpPr>
        <p:spPr>
          <a:xfrm>
            <a:off x="10880725" y="2509203"/>
            <a:ext cx="1345248" cy="4236403"/>
          </a:xfrm>
          <a:prstGeom prst="flowChartProcess">
            <a:avLst/>
          </a:prstGeom>
          <a:noFill/>
          <a:ln w="38100">
            <a:solidFill>
              <a:srgbClr val="FF0000"/>
            </a:solidFill>
          </a:ln>
          <a:extLst>
            <a:ext uri="{909E8E84-426E-40DD-AFC4-6F175D3DCCD1}">
              <a14:hiddenFill xmlns:a14="http://schemas.microsoft.com/office/drawing/2010/main">
                <a:solidFill>
                  <a:srgbClr val="C9D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3" name="矩形 2"/>
          <p:cNvSpPr/>
          <p:nvPr/>
        </p:nvSpPr>
        <p:spPr>
          <a:xfrm>
            <a:off x="-34290" y="0"/>
            <a:ext cx="12260580" cy="81788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dirty="0" smtClean="0">
                <a:ea typeface="宋体" panose="02010600030101010101" pitchFamily="2" charset="-122"/>
              </a:rPr>
              <a:t>平台功能</a:t>
            </a:r>
            <a:r>
              <a:rPr lang="en-US" altLang="zh-CN" sz="5400" dirty="0" smtClean="0">
                <a:ea typeface="宋体" panose="02010600030101010101" pitchFamily="2" charset="-122"/>
              </a:rPr>
              <a:t>——</a:t>
            </a:r>
            <a:r>
              <a:rPr lang="zh-CN" altLang="en-US" sz="5400" dirty="0" smtClean="0">
                <a:ea typeface="宋体" panose="02010600030101010101" pitchFamily="2" charset="-122"/>
              </a:rPr>
              <a:t>辅助翻译工具</a:t>
            </a:r>
            <a:endParaRPr lang="zh-CN" altLang="en-US" sz="5400" dirty="0" smtClean="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灯片编号占位符 3"/>
          <p:cNvSpPr>
            <a:spLocks noGrp="1"/>
          </p:cNvSpPr>
          <p:nvPr>
            <p:ph type="sldNum" sz="quarter" idx="12"/>
          </p:nvPr>
        </p:nvSpPr>
        <p:spPr>
          <a:xfrm>
            <a:off x="10226658" y="5808663"/>
            <a:ext cx="738525" cy="365125"/>
          </a:xfrm>
        </p:spPr>
        <p:txBody>
          <a:bodyPr/>
          <a:p>
            <a:pPr lvl="0" eaLnBrk="1" hangingPunct="1"/>
            <a:fld id="{9A0DB2DC-4C9A-4742-B13C-FB6460FD3503}" type="slidenum">
              <a:rPr lang="en-US" altLang="zh-CN" sz="1200" dirty="0"/>
            </a:fld>
            <a:endParaRPr lang="en-US" altLang="zh-CN" sz="1200" dirty="0"/>
          </a:p>
        </p:txBody>
      </p:sp>
      <p:pic>
        <p:nvPicPr>
          <p:cNvPr id="5" name="内容占位符 4"/>
          <p:cNvPicPr>
            <a:picLocks noChangeAspect="1"/>
          </p:cNvPicPr>
          <p:nvPr>
            <p:ph idx="1"/>
          </p:nvPr>
        </p:nvPicPr>
        <p:blipFill>
          <a:blip r:embed="rId1"/>
          <a:stretch>
            <a:fillRect/>
          </a:stretch>
        </p:blipFill>
        <p:spPr>
          <a:xfrm>
            <a:off x="-8255" y="-36830"/>
            <a:ext cx="12253595" cy="6887845"/>
          </a:xfrm>
          <a:prstGeom prst="rect">
            <a:avLst/>
          </a:prstGeom>
        </p:spPr>
      </p:pic>
      <p:sp>
        <p:nvSpPr>
          <p:cNvPr id="6" name="流程图: 过程 5"/>
          <p:cNvSpPr/>
          <p:nvPr/>
        </p:nvSpPr>
        <p:spPr>
          <a:xfrm>
            <a:off x="277495" y="89535"/>
            <a:ext cx="9013190" cy="1703070"/>
          </a:xfrm>
          <a:prstGeom prst="flowChartProcess">
            <a:avLst/>
          </a:prstGeom>
          <a:noFill/>
          <a:ln w="38100">
            <a:solidFill>
              <a:srgbClr val="FF0000"/>
            </a:solidFill>
          </a:ln>
          <a:extLst>
            <a:ext uri="{909E8E84-426E-40DD-AFC4-6F175D3DCCD1}">
              <a14:hiddenFill xmlns:a14="http://schemas.microsoft.com/office/drawing/2010/main">
                <a:solidFill>
                  <a:srgbClr val="C9D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灯片编号占位符 3"/>
          <p:cNvSpPr>
            <a:spLocks noGrp="1"/>
          </p:cNvSpPr>
          <p:nvPr>
            <p:ph type="sldNum" sz="quarter" idx="12"/>
          </p:nvPr>
        </p:nvSpPr>
        <p:spPr>
          <a:xfrm>
            <a:off x="10226658" y="5808663"/>
            <a:ext cx="738525" cy="365125"/>
          </a:xfrm>
        </p:spPr>
        <p:txBody>
          <a:bodyPr/>
          <a:p>
            <a:pPr lvl="0" eaLnBrk="1" hangingPunct="1"/>
            <a:fld id="{9A0DB2DC-4C9A-4742-B13C-FB6460FD3503}" type="slidenum">
              <a:rPr lang="en-US" altLang="zh-CN" sz="1200" dirty="0"/>
            </a:fld>
            <a:endParaRPr lang="en-US" altLang="zh-CN" sz="1200" dirty="0"/>
          </a:p>
        </p:txBody>
      </p:sp>
      <p:pic>
        <p:nvPicPr>
          <p:cNvPr id="5" name="内容占位符 4"/>
          <p:cNvPicPr>
            <a:picLocks noChangeAspect="1"/>
          </p:cNvPicPr>
          <p:nvPr>
            <p:ph idx="1"/>
          </p:nvPr>
        </p:nvPicPr>
        <p:blipFill>
          <a:blip r:embed="rId1"/>
          <a:stretch>
            <a:fillRect/>
          </a:stretch>
        </p:blipFill>
        <p:spPr>
          <a:xfrm>
            <a:off x="11430" y="38418"/>
            <a:ext cx="12134533" cy="6834505"/>
          </a:xfrm>
          <a:prstGeom prst="rect">
            <a:avLst/>
          </a:prstGeom>
        </p:spPr>
      </p:pic>
      <p:cxnSp>
        <p:nvCxnSpPr>
          <p:cNvPr id="7" name="直接箭头连接符 6"/>
          <p:cNvCxnSpPr/>
          <p:nvPr/>
        </p:nvCxnSpPr>
        <p:spPr>
          <a:xfrm flipH="1">
            <a:off x="5334000" y="5049838"/>
            <a:ext cx="5705475" cy="960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灯片编号占位符 3"/>
          <p:cNvSpPr>
            <a:spLocks noGrp="1"/>
          </p:cNvSpPr>
          <p:nvPr>
            <p:ph type="sldNum" sz="quarter" idx="12"/>
          </p:nvPr>
        </p:nvSpPr>
        <p:spPr>
          <a:xfrm>
            <a:off x="10226658" y="5808663"/>
            <a:ext cx="738525" cy="365125"/>
          </a:xfrm>
        </p:spPr>
        <p:txBody>
          <a:bodyPr/>
          <a:p>
            <a:pPr lvl="0" eaLnBrk="1" hangingPunct="1"/>
            <a:fld id="{9A0DB2DC-4C9A-4742-B13C-FB6460FD3503}" type="slidenum">
              <a:rPr lang="en-US" altLang="zh-CN" sz="1200" dirty="0"/>
            </a:fld>
            <a:endParaRPr lang="en-US" altLang="zh-CN" sz="1200" dirty="0"/>
          </a:p>
        </p:txBody>
      </p:sp>
      <p:pic>
        <p:nvPicPr>
          <p:cNvPr id="5" name="内容占位符 4"/>
          <p:cNvPicPr>
            <a:picLocks noChangeAspect="1"/>
          </p:cNvPicPr>
          <p:nvPr>
            <p:ph idx="1"/>
          </p:nvPr>
        </p:nvPicPr>
        <p:blipFill>
          <a:blip r:embed="rId1"/>
          <a:stretch>
            <a:fillRect/>
          </a:stretch>
        </p:blipFill>
        <p:spPr>
          <a:xfrm>
            <a:off x="-68580" y="33655"/>
            <a:ext cx="12169140" cy="6790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灯片编号占位符 3"/>
          <p:cNvSpPr>
            <a:spLocks noGrp="1"/>
          </p:cNvSpPr>
          <p:nvPr>
            <p:ph type="sldNum" sz="quarter" idx="12"/>
          </p:nvPr>
        </p:nvSpPr>
        <p:spPr>
          <a:xfrm>
            <a:off x="10226658" y="5808663"/>
            <a:ext cx="738525" cy="365125"/>
          </a:xfrm>
        </p:spPr>
        <p:txBody>
          <a:bodyPr/>
          <a:p>
            <a:pPr lvl="0" eaLnBrk="1" hangingPunct="1"/>
            <a:fld id="{9A0DB2DC-4C9A-4742-B13C-FB6460FD3503}" type="slidenum">
              <a:rPr lang="en-US" altLang="zh-CN" sz="1200" dirty="0"/>
            </a:fld>
            <a:endParaRPr lang="en-US" altLang="zh-CN" sz="1200" dirty="0"/>
          </a:p>
        </p:txBody>
      </p:sp>
      <p:pic>
        <p:nvPicPr>
          <p:cNvPr id="5" name="内容占位符 4"/>
          <p:cNvPicPr>
            <a:picLocks noChangeAspect="1"/>
          </p:cNvPicPr>
          <p:nvPr>
            <p:ph idx="1"/>
          </p:nvPr>
        </p:nvPicPr>
        <p:blipFill>
          <a:blip r:embed="rId1"/>
          <a:stretch>
            <a:fillRect/>
          </a:stretch>
        </p:blipFill>
        <p:spPr>
          <a:xfrm>
            <a:off x="25083" y="-4762"/>
            <a:ext cx="12118340" cy="7037388"/>
          </a:xfrm>
          <a:prstGeom prst="rect">
            <a:avLst/>
          </a:prstGeom>
        </p:spPr>
      </p:pic>
      <p:sp>
        <p:nvSpPr>
          <p:cNvPr id="3" name="文本框 2"/>
          <p:cNvSpPr txBox="1"/>
          <p:nvPr/>
        </p:nvSpPr>
        <p:spPr>
          <a:xfrm>
            <a:off x="7411720" y="491808"/>
            <a:ext cx="3468688" cy="421005"/>
          </a:xfrm>
          <a:prstGeom prst="rect">
            <a:avLst/>
          </a:prstGeom>
          <a:solidFill>
            <a:schemeClr val="accent2">
              <a:lumMod val="40000"/>
              <a:lumOff val="60000"/>
            </a:schemeClr>
          </a:solidFill>
        </p:spPr>
        <p:txBody>
          <a:bodyPr wrap="square" rtlCol="0">
            <a:spAutoFit/>
          </a:bodyPr>
          <a:p>
            <a:r>
              <a:rPr lang="zh-CN" altLang="en-US" sz="3300" b="1">
                <a:ea typeface="宋体" panose="02010600030101010101" pitchFamily="2" charset="-122"/>
              </a:rPr>
              <a:t>那么这样呢？？？</a:t>
            </a:r>
            <a:endParaRPr lang="zh-CN" altLang="en-US" sz="3300" b="1">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内容占位符 6"/>
          <p:cNvPicPr>
            <a:picLocks noChangeAspect="1"/>
          </p:cNvPicPr>
          <p:nvPr>
            <p:ph idx="1"/>
          </p:nvPr>
        </p:nvPicPr>
        <p:blipFill>
          <a:blip r:embed="rId1"/>
          <a:stretch>
            <a:fillRect/>
          </a:stretch>
        </p:blipFill>
        <p:spPr>
          <a:xfrm>
            <a:off x="-42545" y="-39052"/>
            <a:ext cx="12265978" cy="6880225"/>
          </a:xfrm>
          <a:prstGeom prst="rect">
            <a:avLst/>
          </a:prstGeom>
        </p:spPr>
      </p:pic>
      <p:sp>
        <p:nvSpPr>
          <p:cNvPr id="4" name="灯片编号占位符 3"/>
          <p:cNvSpPr>
            <a:spLocks noGrp="1"/>
          </p:cNvSpPr>
          <p:nvPr>
            <p:ph type="sldNum" sz="quarter" idx="12"/>
          </p:nvPr>
        </p:nvSpPr>
        <p:spPr>
          <a:xfrm>
            <a:off x="10226658" y="5808663"/>
            <a:ext cx="738525" cy="365125"/>
          </a:xfrm>
        </p:spPr>
        <p:txBody>
          <a:bodyPr/>
          <a:p>
            <a:pPr lvl="0" eaLnBrk="1" hangingPunct="1"/>
            <a:fld id="{9A0DB2DC-4C9A-4742-B13C-FB6460FD3503}" type="slidenum">
              <a:rPr lang="en-US" altLang="zh-CN" sz="1200" dirty="0"/>
            </a:fld>
            <a:endParaRPr lang="en-US" altLang="zh-CN" sz="1200" dirty="0"/>
          </a:p>
        </p:txBody>
      </p:sp>
      <p:sp>
        <p:nvSpPr>
          <p:cNvPr id="5" name="矩形 4"/>
          <p:cNvSpPr/>
          <p:nvPr/>
        </p:nvSpPr>
        <p:spPr>
          <a:xfrm>
            <a:off x="-34290" y="0"/>
            <a:ext cx="12260580" cy="81788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dirty="0" smtClean="0"/>
              <a:t>  </a:t>
            </a:r>
            <a:r>
              <a:rPr lang="zh-CN" altLang="en-US" sz="5400" dirty="0" smtClean="0">
                <a:ea typeface="宋体" panose="02010600030101010101" pitchFamily="2" charset="-122"/>
              </a:rPr>
              <a:t>平台功能</a:t>
            </a:r>
            <a:r>
              <a:rPr lang="en-US" altLang="zh-CN" sz="5400" dirty="0" smtClean="0">
                <a:ea typeface="宋体" panose="02010600030101010101" pitchFamily="2" charset="-122"/>
              </a:rPr>
              <a:t>——</a:t>
            </a:r>
            <a:r>
              <a:rPr lang="zh-CN" altLang="en-US" sz="5400" dirty="0" smtClean="0">
                <a:ea typeface="宋体" panose="02010600030101010101" pitchFamily="2" charset="-122"/>
              </a:rPr>
              <a:t>文本</a:t>
            </a:r>
            <a:r>
              <a:rPr lang="zh-CN" altLang="en-US" sz="5400" dirty="0" smtClean="0">
                <a:ea typeface="宋体" panose="02010600030101010101" pitchFamily="2" charset="-122"/>
              </a:rPr>
              <a:t>辅助阅读</a:t>
            </a:r>
            <a:endParaRPr lang="zh-CN" altLang="en-US" sz="5400" dirty="0" smtClean="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34290" y="0"/>
            <a:ext cx="12260580" cy="81788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5400" dirty="0" smtClean="0">
                <a:ea typeface="宋体" panose="02010600030101010101" pitchFamily="2" charset="-122"/>
              </a:rPr>
              <a:t> EBSCO</a:t>
            </a:r>
            <a:r>
              <a:rPr lang="zh-CN" altLang="en-US" sz="5400" dirty="0" smtClean="0">
                <a:ea typeface="宋体" panose="02010600030101010101" pitchFamily="2" charset="-122"/>
              </a:rPr>
              <a:t>云课堂</a:t>
            </a:r>
            <a:r>
              <a:rPr lang="en-US" altLang="zh-CN" sz="5400" dirty="0" smtClean="0">
                <a:ea typeface="宋体" panose="02010600030101010101" pitchFamily="2" charset="-122"/>
              </a:rPr>
              <a:t>——</a:t>
            </a:r>
            <a:r>
              <a:rPr lang="zh-CN" altLang="en-US" sz="5400" dirty="0" smtClean="0">
                <a:ea typeface="宋体" panose="02010600030101010101" pitchFamily="2" charset="-122"/>
              </a:rPr>
              <a:t>线上培训全年无休</a:t>
            </a:r>
            <a:endParaRPr lang="zh-CN" altLang="en-US" sz="5400" dirty="0" smtClean="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0" y="817880"/>
            <a:ext cx="12226925" cy="6039485"/>
          </a:xfrm>
          <a:prstGeom prst="rect">
            <a:avLst/>
          </a:prstGeom>
        </p:spPr>
      </p:pic>
      <p:sp>
        <p:nvSpPr>
          <p:cNvPr id="4" name="文本框 3"/>
          <p:cNvSpPr txBox="1"/>
          <p:nvPr/>
        </p:nvSpPr>
        <p:spPr>
          <a:xfrm>
            <a:off x="4778375" y="1633220"/>
            <a:ext cx="6880225" cy="330835"/>
          </a:xfrm>
          <a:prstGeom prst="rect">
            <a:avLst/>
          </a:prstGeom>
          <a:noFill/>
        </p:spPr>
        <p:txBody>
          <a:bodyPr wrap="square" rtlCol="0">
            <a:spAutoFit/>
          </a:bodyPr>
          <a:p>
            <a:r>
              <a:rPr lang="zh-CN" altLang="en-US">
                <a:highlight>
                  <a:srgbClr val="FFFF00"/>
                </a:highlight>
              </a:rPr>
              <a:t>https://ebsco-chinese.zoom.us/calendar/search?showType=2&amp;startDate=2021-07-01</a:t>
            </a:r>
            <a:endParaRPr lang="zh-CN" altLang="en-US">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timg"/>
          <p:cNvPicPr>
            <a:picLocks noChangeAspect="1"/>
          </p:cNvPicPr>
          <p:nvPr/>
        </p:nvPicPr>
        <p:blipFill>
          <a:blip r:embed="rId1"/>
          <a:stretch>
            <a:fillRect/>
          </a:stretch>
        </p:blipFill>
        <p:spPr>
          <a:xfrm>
            <a:off x="2660333" y="6668"/>
            <a:ext cx="9586913" cy="6844348"/>
          </a:xfrm>
          <a:prstGeom prst="rect">
            <a:avLst/>
          </a:prstGeom>
        </p:spPr>
      </p:pic>
      <p:sp>
        <p:nvSpPr>
          <p:cNvPr id="2" name="标题 1"/>
          <p:cNvSpPr>
            <a:spLocks noGrp="1"/>
          </p:cNvSpPr>
          <p:nvPr>
            <p:ph type="title"/>
          </p:nvPr>
        </p:nvSpPr>
        <p:spPr>
          <a:xfrm>
            <a:off x="0" y="3088005"/>
            <a:ext cx="4340225" cy="682625"/>
          </a:xfrm>
          <a:solidFill>
            <a:srgbClr val="DAB5AC"/>
          </a:solidFill>
        </p:spPr>
        <p:txBody>
          <a:bodyPr/>
          <a:p>
            <a:r>
              <a:rPr altLang="zh-CN" b="1">
                <a:latin typeface="华文中宋" panose="02010600040101010101" charset="-122"/>
                <a:ea typeface="华文中宋" panose="02010600040101010101" charset="-122"/>
              </a:rPr>
              <a:t>         </a:t>
            </a:r>
            <a:r>
              <a:rPr lang="zh-CN" b="1">
                <a:latin typeface="华文中宋" panose="02010600040101010101" charset="-122"/>
                <a:ea typeface="华文中宋" panose="02010600040101010101" charset="-122"/>
              </a:rPr>
              <a:t>谢谢大家！</a:t>
            </a:r>
            <a:endParaRPr lang="zh-CN" sz="3000" b="1">
              <a:solidFill>
                <a:schemeClr val="tx1">
                  <a:lumMod val="50000"/>
                </a:schemeClr>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0" y="0"/>
            <a:ext cx="12592685" cy="7083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
            <a:extLst>
              <a:ext uri="{28A0092B-C50C-407E-A947-70E740481C1C}">
                <a14:useLocalDpi xmlns:a14="http://schemas.microsoft.com/office/drawing/2010/main" val="0"/>
              </a:ext>
            </a:extLst>
          </a:blip>
          <a:srcRect l="74375"/>
          <a:stretch>
            <a:fillRect/>
          </a:stretch>
        </p:blipFill>
        <p:spPr>
          <a:xfrm>
            <a:off x="9067800" y="0"/>
            <a:ext cx="3124200" cy="3176016"/>
          </a:xfrm>
          <a:prstGeom prst="rect">
            <a:avLst/>
          </a:prstGeom>
        </p:spPr>
      </p:pic>
      <p:sp>
        <p:nvSpPr>
          <p:cNvPr id="4" name="Title 3"/>
          <p:cNvSpPr>
            <a:spLocks noGrp="1"/>
          </p:cNvSpPr>
          <p:nvPr>
            <p:ph type="title"/>
          </p:nvPr>
        </p:nvSpPr>
        <p:spPr>
          <a:xfrm>
            <a:off x="1030605" y="608591"/>
            <a:ext cx="10515600" cy="1023710"/>
          </a:xfrm>
        </p:spPr>
        <p:txBody>
          <a:bodyPr/>
          <a:lstStyle/>
          <a:p>
            <a:r>
              <a:rPr lang="en-US" dirty="0" err="1"/>
              <a:t>EconLit</a:t>
            </a:r>
            <a:r>
              <a:rPr lang="en-US" dirty="0"/>
              <a:t> with Full Text </a:t>
            </a:r>
            <a:r>
              <a:rPr lang="zh-CN" altLang="en-US" b="1" dirty="0">
                <a:solidFill>
                  <a:schemeClr val="accent2">
                    <a:lumMod val="75000"/>
                  </a:schemeClr>
                </a:solidFill>
                <a:ea typeface="宋体" panose="02010600030101010101" pitchFamily="2" charset="-122"/>
              </a:rPr>
              <a:t>有什么</a:t>
            </a:r>
            <a:r>
              <a:rPr lang="zh-CN" altLang="en-US" dirty="0">
                <a:ea typeface="宋体" panose="02010600030101010101" pitchFamily="2" charset="-122"/>
              </a:rPr>
              <a:t>？</a:t>
            </a:r>
            <a:endParaRPr lang="zh-CN" altLang="en-US" dirty="0">
              <a:ea typeface="宋体" panose="02010600030101010101" pitchFamily="2" charset="-122"/>
            </a:endParaRPr>
          </a:p>
        </p:txBody>
      </p:sp>
      <p:sp>
        <p:nvSpPr>
          <p:cNvPr id="5" name="Content Placeholder 4"/>
          <p:cNvSpPr>
            <a:spLocks noGrp="1"/>
          </p:cNvSpPr>
          <p:nvPr>
            <p:ph idx="1"/>
          </p:nvPr>
        </p:nvSpPr>
        <p:spPr>
          <a:xfrm>
            <a:off x="838200" y="1631981"/>
            <a:ext cx="7772400" cy="4351338"/>
          </a:xfrm>
        </p:spPr>
        <p:txBody>
          <a:bodyPr/>
          <a:lstStyle/>
          <a:p>
            <a:r>
              <a:rPr lang="zh-CN" altLang="en-US" dirty="0"/>
              <a:t>美国经济学会权威索引的完整综合全文数据库</a:t>
            </a:r>
            <a:endParaRPr lang="en-US" altLang="zh-CN" dirty="0"/>
          </a:p>
          <a:p>
            <a:r>
              <a:rPr lang="zh-CN" altLang="en-US" dirty="0"/>
              <a:t>超过</a:t>
            </a:r>
            <a:r>
              <a:rPr lang="en-US" altLang="zh-CN" dirty="0"/>
              <a:t>700</a:t>
            </a:r>
            <a:r>
              <a:rPr lang="zh-CN" altLang="en-US" dirty="0"/>
              <a:t>种全文期刊，大部分都是独特期刊，在其他数据库中都没有</a:t>
            </a:r>
            <a:endParaRPr lang="en-US" altLang="zh-CN" dirty="0"/>
          </a:p>
          <a:p>
            <a:r>
              <a:rPr lang="en-US" dirty="0"/>
              <a:t>15</a:t>
            </a:r>
            <a:r>
              <a:rPr lang="zh-CN" altLang="en-US" dirty="0"/>
              <a:t>本全文电子书，包括</a:t>
            </a:r>
            <a:br>
              <a:rPr lang="en-US" dirty="0"/>
            </a:br>
            <a:r>
              <a:rPr lang="en-US" i="1" dirty="0"/>
              <a:t>The Handbook of World Trade</a:t>
            </a:r>
            <a:r>
              <a:rPr lang="zh-CN" altLang="en-US" i="1" dirty="0"/>
              <a:t>（世界贸易手册）</a:t>
            </a:r>
            <a:endParaRPr lang="en-US" i="1" dirty="0"/>
          </a:p>
        </p:txBody>
      </p:sp>
      <p:sp>
        <p:nvSpPr>
          <p:cNvPr id="8" name="Rectangle 7"/>
          <p:cNvSpPr/>
          <p:nvPr/>
        </p:nvSpPr>
        <p:spPr>
          <a:xfrm>
            <a:off x="9067800" y="2133600"/>
            <a:ext cx="3124200" cy="4343400"/>
          </a:xfrm>
          <a:prstGeom prst="rect">
            <a:avLst/>
          </a:prstGeom>
          <a:solidFill>
            <a:srgbClr val="3E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bg1"/>
              </a:solidFill>
              <a:effectLst/>
              <a:uLnTx/>
              <a:uFillTx/>
            </a:endParaRPr>
          </a:p>
        </p:txBody>
      </p:sp>
      <p:cxnSp>
        <p:nvCxnSpPr>
          <p:cNvPr id="22" name="Straight Connector 21"/>
          <p:cNvCxnSpPr/>
          <p:nvPr/>
        </p:nvCxnSpPr>
        <p:spPr>
          <a:xfrm>
            <a:off x="9954270" y="5257800"/>
            <a:ext cx="1490597"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026" name="Picture 2" descr="http://www.hoover.org/sites/default/files/research/images/american_economic_association_logo.svg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6324" y="2662372"/>
            <a:ext cx="2246488" cy="2246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
            <a:extLst>
              <a:ext uri="{28A0092B-C50C-407E-A947-70E740481C1C}">
                <a14:useLocalDpi xmlns:a14="http://schemas.microsoft.com/office/drawing/2010/main" val="0"/>
              </a:ext>
            </a:extLst>
          </a:blip>
          <a:srcRect l="74375"/>
          <a:stretch>
            <a:fillRect/>
          </a:stretch>
        </p:blipFill>
        <p:spPr>
          <a:xfrm>
            <a:off x="9067800" y="0"/>
            <a:ext cx="3124200" cy="3176016"/>
          </a:xfrm>
          <a:prstGeom prst="rect">
            <a:avLst/>
          </a:prstGeom>
        </p:spPr>
      </p:pic>
      <p:sp>
        <p:nvSpPr>
          <p:cNvPr id="4" name="Title 3"/>
          <p:cNvSpPr>
            <a:spLocks noGrp="1"/>
          </p:cNvSpPr>
          <p:nvPr>
            <p:ph type="title"/>
          </p:nvPr>
        </p:nvSpPr>
        <p:spPr>
          <a:xfrm>
            <a:off x="838200" y="1076339"/>
            <a:ext cx="10515600" cy="1023710"/>
          </a:xfrm>
        </p:spPr>
        <p:txBody>
          <a:bodyPr/>
          <a:lstStyle/>
          <a:p>
            <a:r>
              <a:rPr lang="zh-CN" altLang="en-US" dirty="0"/>
              <a:t>经济文献的</a:t>
            </a:r>
            <a:r>
              <a:rPr lang="zh-CN" altLang="en-US" dirty="0">
                <a:solidFill>
                  <a:schemeClr val="accent2">
                    <a:lumMod val="75000"/>
                  </a:schemeClr>
                </a:solidFill>
              </a:rPr>
              <a:t>权威索引</a:t>
            </a:r>
            <a:r>
              <a:rPr lang="zh-CN" altLang="en-US" dirty="0"/>
              <a:t>：</a:t>
            </a:r>
            <a:endParaRPr lang="en-US" dirty="0"/>
          </a:p>
        </p:txBody>
      </p:sp>
      <p:sp>
        <p:nvSpPr>
          <p:cNvPr id="5" name="Content Placeholder 4"/>
          <p:cNvSpPr>
            <a:spLocks noGrp="1"/>
          </p:cNvSpPr>
          <p:nvPr>
            <p:ph idx="1"/>
          </p:nvPr>
        </p:nvSpPr>
        <p:spPr/>
        <p:txBody>
          <a:bodyPr/>
          <a:lstStyle/>
          <a:p>
            <a:r>
              <a:rPr lang="zh-CN" altLang="en-US" dirty="0"/>
              <a:t>书和书评</a:t>
            </a:r>
            <a:endParaRPr lang="en-US" altLang="zh-CN" dirty="0"/>
          </a:p>
          <a:p>
            <a:r>
              <a:rPr lang="zh-CN" altLang="en-US" b="1" dirty="0"/>
              <a:t>会议记录</a:t>
            </a:r>
            <a:r>
              <a:rPr lang="zh-CN" altLang="en-US" dirty="0"/>
              <a:t>及论文</a:t>
            </a:r>
            <a:endParaRPr lang="en-US" altLang="zh-CN" dirty="0"/>
          </a:p>
          <a:p>
            <a:r>
              <a:rPr lang="zh-CN" altLang="en-US" dirty="0"/>
              <a:t>博士论文</a:t>
            </a:r>
            <a:endParaRPr lang="en-US" altLang="zh-CN" dirty="0"/>
          </a:p>
          <a:p>
            <a:r>
              <a:rPr lang="zh-CN" altLang="en-US" b="1" dirty="0"/>
              <a:t>期刊文章</a:t>
            </a:r>
            <a:endParaRPr lang="en-US" altLang="zh-CN" b="1" dirty="0"/>
          </a:p>
          <a:p>
            <a:r>
              <a:rPr lang="zh-CN" altLang="en-US" dirty="0"/>
              <a:t>研究文献</a:t>
            </a:r>
            <a:endParaRPr lang="en-US" dirty="0"/>
          </a:p>
        </p:txBody>
      </p:sp>
      <p:sp>
        <p:nvSpPr>
          <p:cNvPr id="8" name="Rectangle 7"/>
          <p:cNvSpPr/>
          <p:nvPr/>
        </p:nvSpPr>
        <p:spPr>
          <a:xfrm>
            <a:off x="9067800" y="2133600"/>
            <a:ext cx="3124200" cy="4343400"/>
          </a:xfrm>
          <a:prstGeom prst="rect">
            <a:avLst/>
          </a:prstGeom>
          <a:solidFill>
            <a:srgbClr val="3E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bg1"/>
              </a:solidFill>
              <a:effectLst/>
              <a:uLnTx/>
              <a:uFillTx/>
            </a:endParaRPr>
          </a:p>
        </p:txBody>
      </p:sp>
      <p:cxnSp>
        <p:nvCxnSpPr>
          <p:cNvPr id="22" name="Straight Connector 21"/>
          <p:cNvCxnSpPr/>
          <p:nvPr/>
        </p:nvCxnSpPr>
        <p:spPr>
          <a:xfrm>
            <a:off x="9954270" y="5257800"/>
            <a:ext cx="1490597"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026" name="Picture 2" descr="http://www.hoover.org/sites/default/files/research/images/american_economic_association_logo.svg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6324" y="2662372"/>
            <a:ext cx="2246488" cy="2246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200400"/>
            <a:ext cx="12192000" cy="3310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American Economic Review</a:t>
            </a:r>
            <a:endParaRPr lang="en-US" sz="1400" dirty="0"/>
          </a:p>
        </p:txBody>
      </p:sp>
      <p:sp>
        <p:nvSpPr>
          <p:cNvPr id="17" name="Rectangle 16"/>
          <p:cNvSpPr/>
          <p:nvPr/>
        </p:nvSpPr>
        <p:spPr>
          <a:xfrm>
            <a:off x="3886201" y="1981200"/>
            <a:ext cx="8011674" cy="3810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itle 3"/>
          <p:cNvSpPr>
            <a:spLocks noGrp="1"/>
          </p:cNvSpPr>
          <p:nvPr>
            <p:ph type="title"/>
          </p:nvPr>
        </p:nvSpPr>
        <p:spPr>
          <a:xfrm>
            <a:off x="838200" y="604510"/>
            <a:ext cx="10515600" cy="1023710"/>
          </a:xfrm>
        </p:spPr>
        <p:txBody>
          <a:bodyPr/>
          <a:lstStyle/>
          <a:p>
            <a:r>
              <a:rPr lang="zh-CN" altLang="en-US" dirty="0"/>
              <a:t>全文无迟滞的期刊（美国经济学会出版的重量级全文期刊）：</a:t>
            </a:r>
            <a:endParaRPr lang="en-US" dirty="0"/>
          </a:p>
        </p:txBody>
      </p:sp>
      <p:sp>
        <p:nvSpPr>
          <p:cNvPr id="16" name="Rectangle 5"/>
          <p:cNvSpPr>
            <a:spLocks noChangeArrowheads="1"/>
          </p:cNvSpPr>
          <p:nvPr/>
        </p:nvSpPr>
        <p:spPr bwMode="auto">
          <a:xfrm>
            <a:off x="770022" y="3670549"/>
            <a:ext cx="2346157" cy="457200"/>
          </a:xfrm>
          <a:prstGeom prst="rect">
            <a:avLst/>
          </a:prstGeom>
          <a:noFill/>
          <a:ln w="9525">
            <a:noFill/>
            <a:miter lim="800000"/>
          </a:ln>
          <a:effectLst/>
        </p:spPr>
        <p:txBody>
          <a:bodyPr/>
          <a:lstStyle/>
          <a:p>
            <a:pPr marL="176530" indent="-176530" algn="ctr">
              <a:spcBef>
                <a:spcPct val="20000"/>
              </a:spcBef>
            </a:pPr>
            <a:r>
              <a:rPr lang="en-US" baseline="0" dirty="0">
                <a:solidFill>
                  <a:schemeClr val="bg1"/>
                </a:solidFill>
                <a:latin typeface="Arial" panose="020B0604020202020204" pitchFamily="34" charset="0"/>
                <a:cs typeface="Arial" panose="020B0604020202020204" pitchFamily="34" charset="0"/>
              </a:rPr>
              <a:t>PDF </a:t>
            </a:r>
            <a:r>
              <a:rPr lang="zh-CN" altLang="en-US" baseline="0" dirty="0">
                <a:solidFill>
                  <a:schemeClr val="bg1"/>
                </a:solidFill>
                <a:latin typeface="Arial" panose="020B0604020202020204" pitchFamily="34" charset="0"/>
                <a:cs typeface="Arial" panose="020B0604020202020204" pitchFamily="34" charset="0"/>
              </a:rPr>
              <a:t>全文可从第一卷，第一期开始查看</a:t>
            </a:r>
            <a:endParaRPr lang="en-US" baseline="0" dirty="0">
              <a:solidFill>
                <a:schemeClr val="bg1"/>
              </a:solidFill>
              <a:latin typeface="Arial" panose="020B0604020202020204" pitchFamily="34" charset="0"/>
              <a:cs typeface="Arial" panose="020B0604020202020204" pitchFamily="34" charset="0"/>
            </a:endParaRPr>
          </a:p>
        </p:txBody>
      </p:sp>
      <p:pic>
        <p:nvPicPr>
          <p:cNvPr id="23" name="Picture 6" descr="AmEcnmcReview"/>
          <p:cNvPicPr>
            <a:picLocks noChangeAspect="1" noChangeArrowheads="1"/>
          </p:cNvPicPr>
          <p:nvPr/>
        </p:nvPicPr>
        <p:blipFill>
          <a:blip r:embed="rId1" cstate="print"/>
          <a:srcRect l="7246" t="4348" r="5797" b="4348"/>
          <a:stretch>
            <a:fillRect/>
          </a:stretch>
        </p:blipFill>
        <p:spPr bwMode="auto">
          <a:xfrm>
            <a:off x="4169592" y="2298949"/>
            <a:ext cx="2286000" cy="320040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24" name="Picture 7" descr="JnlEcnmcLiterature"/>
          <p:cNvPicPr>
            <a:picLocks noChangeAspect="1" noChangeArrowheads="1"/>
          </p:cNvPicPr>
          <p:nvPr/>
        </p:nvPicPr>
        <p:blipFill>
          <a:blip r:embed="rId2" cstate="print"/>
          <a:srcRect l="4348" t="4348" r="2899" b="4348"/>
          <a:stretch>
            <a:fillRect/>
          </a:stretch>
        </p:blipFill>
        <p:spPr bwMode="auto">
          <a:xfrm>
            <a:off x="6705600" y="2298949"/>
            <a:ext cx="2438400" cy="320040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25" name="Picture 8" descr="JnlEcnmcPerspective"/>
          <p:cNvPicPr>
            <a:picLocks noChangeAspect="1" noChangeArrowheads="1"/>
          </p:cNvPicPr>
          <p:nvPr/>
        </p:nvPicPr>
        <p:blipFill>
          <a:blip r:embed="rId3" cstate="print"/>
          <a:srcRect l="7246" t="4348" r="8696" b="4348"/>
          <a:stretch>
            <a:fillRect/>
          </a:stretch>
        </p:blipFill>
        <p:spPr bwMode="auto">
          <a:xfrm>
            <a:off x="9394008" y="2298949"/>
            <a:ext cx="2209800" cy="320040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sp>
        <p:nvSpPr>
          <p:cNvPr id="2" name="文本框 1"/>
          <p:cNvSpPr txBox="1"/>
          <p:nvPr/>
        </p:nvSpPr>
        <p:spPr>
          <a:xfrm>
            <a:off x="4033235" y="5812310"/>
            <a:ext cx="2558714" cy="338554"/>
          </a:xfrm>
          <a:prstGeom prst="rect">
            <a:avLst/>
          </a:prstGeom>
          <a:noFill/>
        </p:spPr>
        <p:txBody>
          <a:bodyPr wrap="none" rtlCol="0">
            <a:spAutoFit/>
          </a:bodyPr>
          <a:lstStyle/>
          <a:p>
            <a:r>
              <a:rPr lang="en-US" altLang="zh-CN" u="sng" dirty="0">
                <a:solidFill>
                  <a:schemeClr val="bg1"/>
                </a:solidFill>
              </a:rPr>
              <a:t>American Economic Review</a:t>
            </a:r>
            <a:endParaRPr lang="zh-CN" altLang="en-US" u="sng" dirty="0">
              <a:solidFill>
                <a:schemeClr val="bg1"/>
              </a:solidFill>
            </a:endParaRPr>
          </a:p>
        </p:txBody>
      </p:sp>
      <p:sp>
        <p:nvSpPr>
          <p:cNvPr id="10" name="文本框 9"/>
          <p:cNvSpPr txBox="1"/>
          <p:nvPr/>
        </p:nvSpPr>
        <p:spPr>
          <a:xfrm>
            <a:off x="6631713" y="5805626"/>
            <a:ext cx="2762295" cy="338554"/>
          </a:xfrm>
          <a:prstGeom prst="rect">
            <a:avLst/>
          </a:prstGeom>
          <a:noFill/>
        </p:spPr>
        <p:txBody>
          <a:bodyPr wrap="none" rtlCol="0">
            <a:spAutoFit/>
          </a:bodyPr>
          <a:lstStyle/>
          <a:p>
            <a:r>
              <a:rPr lang="en-US" altLang="zh-CN" u="sng" dirty="0">
                <a:solidFill>
                  <a:schemeClr val="bg1"/>
                </a:solidFill>
              </a:rPr>
              <a:t>Journal of Economic Literature</a:t>
            </a:r>
            <a:endParaRPr lang="zh-CN" altLang="en-US" u="sng" dirty="0">
              <a:solidFill>
                <a:schemeClr val="bg1"/>
              </a:solidFill>
            </a:endParaRPr>
          </a:p>
        </p:txBody>
      </p:sp>
      <p:sp>
        <p:nvSpPr>
          <p:cNvPr id="11" name="文本框 10"/>
          <p:cNvSpPr txBox="1"/>
          <p:nvPr/>
        </p:nvSpPr>
        <p:spPr>
          <a:xfrm>
            <a:off x="9524121" y="5805626"/>
            <a:ext cx="1949573" cy="584775"/>
          </a:xfrm>
          <a:prstGeom prst="rect">
            <a:avLst/>
          </a:prstGeom>
          <a:noFill/>
        </p:spPr>
        <p:txBody>
          <a:bodyPr wrap="none" rtlCol="0">
            <a:spAutoFit/>
          </a:bodyPr>
          <a:lstStyle/>
          <a:p>
            <a:pPr algn="ctr"/>
            <a:r>
              <a:rPr lang="en-US" altLang="zh-CN" u="sng" dirty="0">
                <a:solidFill>
                  <a:schemeClr val="bg1"/>
                </a:solidFill>
              </a:rPr>
              <a:t>Journal of Economic </a:t>
            </a:r>
            <a:endParaRPr lang="en-US" altLang="zh-CN" u="sng" dirty="0">
              <a:solidFill>
                <a:schemeClr val="bg1"/>
              </a:solidFill>
            </a:endParaRPr>
          </a:p>
          <a:p>
            <a:pPr algn="ctr"/>
            <a:r>
              <a:rPr lang="en-US" altLang="zh-CN" u="sng" dirty="0">
                <a:solidFill>
                  <a:schemeClr val="bg1"/>
                </a:solidFill>
              </a:rPr>
              <a:t>Perspectives</a:t>
            </a:r>
            <a:endParaRPr lang="zh-CN" altLang="en-US" u="sng"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200400"/>
            <a:ext cx="12192000" cy="3310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Rectangle 16"/>
          <p:cNvSpPr/>
          <p:nvPr/>
        </p:nvSpPr>
        <p:spPr>
          <a:xfrm>
            <a:off x="304800" y="1981200"/>
            <a:ext cx="11593075" cy="3810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itle 3"/>
          <p:cNvSpPr>
            <a:spLocks noGrp="1"/>
          </p:cNvSpPr>
          <p:nvPr>
            <p:ph type="title"/>
          </p:nvPr>
        </p:nvSpPr>
        <p:spPr>
          <a:xfrm>
            <a:off x="2507075" y="750017"/>
            <a:ext cx="7177849" cy="1023710"/>
          </a:xfrm>
        </p:spPr>
        <p:txBody>
          <a:bodyPr/>
          <a:lstStyle/>
          <a:p>
            <a:r>
              <a:rPr lang="zh-CN" altLang="en-US" dirty="0"/>
              <a:t>其他重量级全文无时滞期刊，还有更多</a:t>
            </a:r>
            <a:endParaRPr lang="en-US" dirty="0"/>
          </a:p>
        </p:txBody>
      </p:sp>
      <p:pic>
        <p:nvPicPr>
          <p:cNvPr id="9" name="Picture 2" descr="M:\PowerPoints\PPT_Support Files\Photoshop &amp; JPG files\Journals_Books\AEJ_AppliedEconomics.jpg"/>
          <p:cNvPicPr>
            <a:picLocks noChangeAspect="1" noChangeArrowheads="1"/>
          </p:cNvPicPr>
          <p:nvPr/>
        </p:nvPicPr>
        <p:blipFill>
          <a:blip r:embed="rId1" cstate="print"/>
          <a:srcRect/>
          <a:stretch>
            <a:fillRect/>
          </a:stretch>
        </p:blipFill>
        <p:spPr bwMode="auto">
          <a:xfrm>
            <a:off x="405341" y="3470789"/>
            <a:ext cx="1492898" cy="219456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10" name="Picture 3" descr="M:\PowerPoints\PPT_Support Files\Photoshop &amp; JPG files\Journals_Books\AEJ_EconomicPolicy.jpg"/>
          <p:cNvPicPr>
            <a:picLocks noChangeAspect="1" noChangeArrowheads="1"/>
          </p:cNvPicPr>
          <p:nvPr/>
        </p:nvPicPr>
        <p:blipFill>
          <a:blip r:embed="rId2" cstate="print"/>
          <a:srcRect/>
          <a:stretch>
            <a:fillRect/>
          </a:stretch>
        </p:blipFill>
        <p:spPr bwMode="auto">
          <a:xfrm>
            <a:off x="3738330" y="3470789"/>
            <a:ext cx="1492898" cy="219456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11" name="Picture 4" descr="M:\PowerPoints\PPT_Support Files\Photoshop &amp; JPG files\Journals_Books\AEJ_Marcroeconomics.jpg"/>
          <p:cNvPicPr>
            <a:picLocks noChangeAspect="1" noChangeArrowheads="1"/>
          </p:cNvPicPr>
          <p:nvPr/>
        </p:nvPicPr>
        <p:blipFill>
          <a:blip r:embed="rId3" cstate="print"/>
          <a:srcRect/>
          <a:stretch>
            <a:fillRect/>
          </a:stretch>
        </p:blipFill>
        <p:spPr bwMode="auto">
          <a:xfrm>
            <a:off x="7062099" y="3470789"/>
            <a:ext cx="1492898" cy="219456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12" name="Picture 5" descr="M:\PowerPoints\PPT_Support Files\Photoshop &amp; JPG files\Journals_Books\AEJ_Microeconomics.jpg"/>
          <p:cNvPicPr>
            <a:picLocks noChangeAspect="1" noChangeArrowheads="1"/>
          </p:cNvPicPr>
          <p:nvPr/>
        </p:nvPicPr>
        <p:blipFill>
          <a:blip r:embed="rId4" cstate="print"/>
          <a:srcRect/>
          <a:stretch>
            <a:fillRect/>
          </a:stretch>
        </p:blipFill>
        <p:spPr bwMode="auto">
          <a:xfrm>
            <a:off x="10281129" y="3470789"/>
            <a:ext cx="1492898" cy="219456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13" name="Picture 6" descr="M:\PowerPoints\PPT_Support Files\Photoshop &amp; JPG files\Journals_Books\AnnalsEconomicsFinance.jpg"/>
          <p:cNvPicPr>
            <a:picLocks noChangeAspect="1" noChangeArrowheads="1"/>
          </p:cNvPicPr>
          <p:nvPr/>
        </p:nvPicPr>
        <p:blipFill>
          <a:blip r:embed="rId5" cstate="print"/>
          <a:srcRect/>
          <a:stretch>
            <a:fillRect/>
          </a:stretch>
        </p:blipFill>
        <p:spPr bwMode="auto">
          <a:xfrm>
            <a:off x="2042351" y="2103120"/>
            <a:ext cx="1551867" cy="219456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14" name="Picture 7" descr="M:\PowerPoints\PPT_Support Files\Photoshop &amp; JPG files\Journals_Books\Revue d'Economie Financiere.jpg"/>
          <p:cNvPicPr>
            <a:picLocks noChangeAspect="1" noChangeArrowheads="1"/>
          </p:cNvPicPr>
          <p:nvPr/>
        </p:nvPicPr>
        <p:blipFill>
          <a:blip r:embed="rId6" cstate="print"/>
          <a:srcRect/>
          <a:stretch>
            <a:fillRect/>
          </a:stretch>
        </p:blipFill>
        <p:spPr bwMode="auto">
          <a:xfrm>
            <a:off x="5375340" y="2103120"/>
            <a:ext cx="1542647" cy="219456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15" name="Picture 8" descr="M:\PowerPoints\PPT_Support Files\Photoshop &amp; JPG files\Journals_Books\JEconomicIntegration.JPG"/>
          <p:cNvPicPr>
            <a:picLocks noChangeAspect="1" noChangeArrowheads="1"/>
          </p:cNvPicPr>
          <p:nvPr/>
        </p:nvPicPr>
        <p:blipFill>
          <a:blip r:embed="rId7" cstate="print"/>
          <a:srcRect/>
          <a:stretch>
            <a:fillRect/>
          </a:stretch>
        </p:blipFill>
        <p:spPr bwMode="auto">
          <a:xfrm>
            <a:off x="8699109" y="2103120"/>
            <a:ext cx="1437907" cy="219456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sp>
        <p:nvSpPr>
          <p:cNvPr id="4" name="文本占位符 3"/>
          <p:cNvSpPr>
            <a:spLocks noGrp="1"/>
          </p:cNvSpPr>
          <p:nvPr>
            <p:ph type="body" sz="quarter" idx="10"/>
          </p:nvPr>
        </p:nvSpPr>
        <p:spPr/>
        <p:txBody>
          <a:bodyPr/>
          <a:p>
            <a:endParaRPr lang="zh-CN" altLang="en-US"/>
          </a:p>
        </p:txBody>
      </p:sp>
      <p:pic>
        <p:nvPicPr>
          <p:cNvPr id="5" name="图片 4"/>
          <p:cNvPicPr>
            <a:picLocks noChangeAspect="1"/>
          </p:cNvPicPr>
          <p:nvPr/>
        </p:nvPicPr>
        <p:blipFill>
          <a:blip r:embed="rId1"/>
          <a:stretch>
            <a:fillRect/>
          </a:stretch>
        </p:blipFill>
        <p:spPr>
          <a:xfrm>
            <a:off x="0" y="685800"/>
            <a:ext cx="12192000" cy="6171565"/>
          </a:xfrm>
          <a:prstGeom prst="rect">
            <a:avLst/>
          </a:prstGeom>
        </p:spPr>
      </p:pic>
      <p:sp>
        <p:nvSpPr>
          <p:cNvPr id="6" name="矩形 5"/>
          <p:cNvSpPr/>
          <p:nvPr/>
        </p:nvSpPr>
        <p:spPr>
          <a:xfrm>
            <a:off x="0" y="0"/>
            <a:ext cx="12192000" cy="68580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dirty="0" smtClean="0"/>
              <a:t>了解出版详情清单</a:t>
            </a:r>
            <a:endParaRPr lang="zh-CN" altLang="en-US" sz="5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p:cNvPicPr>
            <a:picLocks noChangeAspect="1"/>
          </p:cNvPicPr>
          <p:nvPr/>
        </p:nvPicPr>
        <p:blipFill>
          <a:blip r:embed="rId1"/>
          <a:stretch>
            <a:fillRect/>
          </a:stretch>
        </p:blipFill>
        <p:spPr>
          <a:xfrm>
            <a:off x="0" y="-635"/>
            <a:ext cx="12191365" cy="6858635"/>
          </a:xfrm>
          <a:prstGeom prst="rect">
            <a:avLst/>
          </a:prstGeom>
        </p:spPr>
      </p:pic>
      <p:sp>
        <p:nvSpPr>
          <p:cNvPr id="6" name="矩形 5"/>
          <p:cNvSpPr/>
          <p:nvPr/>
        </p:nvSpPr>
        <p:spPr>
          <a:xfrm>
            <a:off x="0" y="0"/>
            <a:ext cx="12192000" cy="685800"/>
          </a:xfrm>
          <a:prstGeom prst="rect">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dirty="0" smtClean="0"/>
              <a:t>服务本校专业情况</a:t>
            </a:r>
            <a:endParaRPr lang="zh-CN" altLang="en-US" sz="5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UNIT_PLACING_PICTURE_USER_VIEWPORT" val="{&quot;height&quot;:5001.6,&quot;width&quot;:4920}"/>
</p:tagLst>
</file>

<file path=ppt/tags/tag2.xml><?xml version="1.0" encoding="utf-8"?>
<p:tagLst xmlns:p="http://schemas.openxmlformats.org/presentationml/2006/main">
  <p:tag name="KSO_WM_UNIT_PLACING_PICTURE_USER_VIEWPORT" val="{&quot;height&quot;:3537.776377952756,&quot;width&quot;:3537.776377952756}"/>
</p:tagLst>
</file>

<file path=ppt/tags/tag3.xml><?xml version="1.0" encoding="utf-8"?>
<p:tagLst xmlns:p="http://schemas.openxmlformats.org/presentationml/2006/main">
  <p:tag name="KSO_WM_UNIT_PLACING_PICTURE_USER_VIEWPORT" val="{&quot;height&quot;:6853,&quot;width&quot;:13631}"/>
</p:tagLst>
</file>

<file path=ppt/tags/tag4.xml><?xml version="1.0" encoding="utf-8"?>
<p:tagLst xmlns:p="http://schemas.openxmlformats.org/presentationml/2006/main">
  <p:tag name="KSO_WPP_MARK_KEY" val="d6d429cb-e7e9-4a83-a4c1-c1dad421dfa8"/>
  <p:tag name="COMMONDATA" val="eyJoZGlkIjoiODViY2JkMjU3NGYzZTEwMzZmMGFkZWViYmNkYWU3NDIifQ=="/>
</p:tagLst>
</file>

<file path=ppt/theme/theme1.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916</Words>
  <Application>WPS 演示</Application>
  <PresentationFormat>宽屏</PresentationFormat>
  <Paragraphs>125</Paragraphs>
  <Slides>27</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Arial</vt:lpstr>
      <vt:lpstr>宋体</vt:lpstr>
      <vt:lpstr>Wingdings</vt:lpstr>
      <vt:lpstr>Times New Roman</vt:lpstr>
      <vt:lpstr>Lato Light</vt:lpstr>
      <vt:lpstr>Segoe Print</vt:lpstr>
      <vt:lpstr>微软雅黑</vt:lpstr>
      <vt:lpstr>Arial Unicode MS</vt:lpstr>
      <vt:lpstr>Microsoft JhengHei</vt:lpstr>
      <vt:lpstr>Lato Regular</vt:lpstr>
      <vt:lpstr>Calibri</vt:lpstr>
      <vt:lpstr>PMingLiU</vt:lpstr>
      <vt:lpstr>한컴바탕</vt:lpstr>
      <vt:lpstr>Malgun Gothic</vt:lpstr>
      <vt:lpstr>Arial</vt:lpstr>
      <vt:lpstr>华文中宋</vt:lpstr>
      <vt:lpstr>PMingLiU-ExtB</vt:lpstr>
      <vt:lpstr>1_EBSCO General - Body</vt:lpstr>
      <vt:lpstr>PowerPoint 演示文稿</vt:lpstr>
      <vt:lpstr>PowerPoint 演示文稿</vt:lpstr>
      <vt:lpstr>PowerPoint 演示文稿</vt:lpstr>
      <vt:lpstr>EconLit with Full Text 有什么？</vt:lpstr>
      <vt:lpstr>经济文献的权威索引：</vt:lpstr>
      <vt:lpstr>全文无迟滞的期刊（美国经济学会出版的重量级全文期刊）：</vt:lpstr>
      <vt:lpstr>其他重量级全文无时滞期刊，还有更多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谢谢大家！</vt:lpstr>
    </vt:vector>
  </TitlesOfParts>
  <Company>EBSCO Publishing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EconLit with Full Text</dc:title>
  <dc:creator>EBSCO Publishing</dc:creator>
  <cp:lastModifiedBy>张玉兰</cp:lastModifiedBy>
  <cp:revision>654</cp:revision>
  <cp:lastPrinted>2006-06-08T20:56:00Z</cp:lastPrinted>
  <dcterms:created xsi:type="dcterms:W3CDTF">2003-11-13T13:57:00Z</dcterms:created>
  <dcterms:modified xsi:type="dcterms:W3CDTF">2022-11-15T03:06:38Z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27200</vt:r8>
  </property>
  <property fmtid="{D5CDD505-2E9C-101B-9397-08002B2CF9AE}" pid="3" name="UpdateFrequency">
    <vt:lpwstr>Quarterly</vt:lpwstr>
  </property>
  <property fmtid="{D5CDD505-2E9C-101B-9397-08002B2CF9AE}" pid="4" name="PPTCode">
    <vt:lpwstr>ELIT</vt:lpwstr>
  </property>
  <property fmtid="{D5CDD505-2E9C-101B-9397-08002B2CF9AE}" pid="5" name="UpdateReason">
    <vt:lpwstr>Scheduled update</vt:lpwstr>
  </property>
  <property fmtid="{D5CDD505-2E9C-101B-9397-08002B2CF9AE}" pid="6" name="Priority">
    <vt:lpwstr>Medium</vt:lpwstr>
  </property>
  <property fmtid="{D5CDD505-2E9C-101B-9397-08002B2CF9AE}" pid="7" name="UpdateStatus">
    <vt:lpwstr>Not Started</vt:lpwstr>
  </property>
  <property fmtid="{D5CDD505-2E9C-101B-9397-08002B2CF9AE}" pid="8" name="display_urn:schemas-microsoft-com:office:office#AssignedTo">
    <vt:lpwstr>Cheryl Esber</vt:lpwstr>
  </property>
  <property fmtid="{D5CDD505-2E9C-101B-9397-08002B2CF9AE}" pid="9" name="AssignedTo">
    <vt:lpwstr>305</vt:lpwstr>
  </property>
  <property fmtid="{D5CDD505-2E9C-101B-9397-08002B2CF9AE}" pid="10" name="ContentType">
    <vt:lpwstr>Document</vt:lpwstr>
  </property>
  <property fmtid="{D5CDD505-2E9C-101B-9397-08002B2CF9AE}" pid="11" name="ContentTypeId">
    <vt:lpwstr>0x010100ED34B630FFA53245B411A657E2B120A6</vt:lpwstr>
  </property>
  <property fmtid="{D5CDD505-2E9C-101B-9397-08002B2CF9AE}" pid="12" name="KSOProductBuildVer">
    <vt:lpwstr>2052-11.1.0.12598</vt:lpwstr>
  </property>
  <property fmtid="{D5CDD505-2E9C-101B-9397-08002B2CF9AE}" pid="13" name="ICV">
    <vt:lpwstr>DBC5B3033A4648E6B26366ABED6EEB5D</vt:lpwstr>
  </property>
</Properties>
</file>