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sldIdLst>
    <p:sldId id="256" r:id="rId4"/>
    <p:sldId id="274" r:id="rId5"/>
    <p:sldId id="288" r:id="rId6"/>
    <p:sldId id="263" r:id="rId7"/>
    <p:sldId id="275" r:id="rId8"/>
    <p:sldId id="277" r:id="rId9"/>
    <p:sldId id="283" r:id="rId10"/>
    <p:sldId id="284" r:id="rId11"/>
    <p:sldId id="282" r:id="rId12"/>
    <p:sldId id="280" r:id="rId13"/>
    <p:sldId id="289" r:id="rId14"/>
    <p:sldId id="301" r:id="rId15"/>
    <p:sldId id="302" r:id="rId16"/>
    <p:sldId id="303" r:id="rId17"/>
    <p:sldId id="304" r:id="rId18"/>
    <p:sldId id="291" r:id="rId19"/>
    <p:sldId id="292" r:id="rId20"/>
    <p:sldId id="305" r:id="rId21"/>
    <p:sldId id="306" r:id="rId22"/>
    <p:sldId id="307" r:id="rId23"/>
    <p:sldId id="308" r:id="rId24"/>
    <p:sldId id="309" r:id="rId25"/>
    <p:sldId id="266" r:id="rId2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素材CNN sccnn.com-34440"/>
          <p:cNvPicPr>
            <a:picLocks noChangeAspect="1"/>
          </p:cNvPicPr>
          <p:nvPr userDrawn="1"/>
        </p:nvPicPr>
        <p:blipFill>
          <a:blip r:embed="rId2"/>
          <a:srcRect b="12478"/>
          <a:stretch>
            <a:fillRect/>
          </a:stretch>
        </p:blipFill>
        <p:spPr>
          <a:xfrm>
            <a:off x="-17145" y="-24765"/>
            <a:ext cx="12232640" cy="69475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素材CNN sccnn.com-34440"/>
          <p:cNvPicPr>
            <a:picLocks noChangeAspect="1"/>
          </p:cNvPicPr>
          <p:nvPr userDrawn="1"/>
        </p:nvPicPr>
        <p:blipFill>
          <a:blip r:embed="rId2"/>
          <a:srcRect b="23742"/>
          <a:stretch>
            <a:fillRect/>
          </a:stretch>
        </p:blipFill>
        <p:spPr>
          <a:xfrm>
            <a:off x="-20320" y="-34925"/>
            <a:ext cx="12232640" cy="688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hyperlink" Target="http://www.worldlib.com.c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7.png"/><Relationship Id="rId1" Type="http://schemas.openxmlformats.org/officeDocument/2006/relationships/image" Target="../media/image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445260" y="2538730"/>
            <a:ext cx="77285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4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Worldlib</a:t>
            </a:r>
            <a:r>
              <a:rPr lang="zh-CN" altLang="en-US" sz="4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国外文献服务平台</a:t>
            </a:r>
            <a:endParaRPr lang="zh-CN" altLang="en-US" sz="48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445260" y="3481705"/>
            <a:ext cx="7731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产品使用说明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88365" y="1123315"/>
            <a:ext cx="104152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solidFill>
                  <a:schemeClr val="accent1"/>
                </a:solidFill>
                <a:ea typeface="宋体" panose="02010600030101010101" pitchFamily="2" charset="-122"/>
              </a:rPr>
              <a:t>操作演示</a:t>
            </a:r>
            <a:endParaRPr lang="zh-CN" sz="28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2000" b="1">
                <a:solidFill>
                  <a:schemeClr val="accent1"/>
                </a:solidFill>
                <a:ea typeface="宋体" panose="02010600030101010101" pitchFamily="2" charset="-122"/>
              </a:rPr>
              <a:t>       </a:t>
            </a:r>
            <a:r>
              <a:rPr lang="zh-CN" sz="2000">
                <a:solidFill>
                  <a:schemeClr val="tx1"/>
                </a:solidFill>
                <a:ea typeface="宋体" panose="02010600030101010101" pitchFamily="2" charset="-122"/>
              </a:rPr>
              <a:t>步骤五：阅读、下载。</a:t>
            </a:r>
            <a:endParaRPr lang="zh-CN" sz="20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9530" y="2407285"/>
            <a:ext cx="6703695" cy="36836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产品使用说明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89305" y="1554480"/>
            <a:ext cx="480885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US" b="1">
                <a:solidFill>
                  <a:schemeClr val="accent1"/>
                </a:solidFill>
                <a:ea typeface="宋体" panose="02010600030101010101" pitchFamily="2" charset="-122"/>
              </a:rPr>
              <a:t> </a:t>
            </a:r>
            <a:r>
              <a:rPr lang="en-US" altLang="zh-CN" b="1">
                <a:solidFill>
                  <a:schemeClr val="accent1"/>
                </a:solidFill>
                <a:ea typeface="宋体" panose="02010600030101010101" pitchFamily="2" charset="-122"/>
              </a:rPr>
              <a:t> </a:t>
            </a:r>
            <a:r>
              <a:rPr lang="zh-CN">
                <a:ea typeface="宋体" panose="02010600030101010101" pitchFamily="2" charset="-122"/>
                <a:sym typeface="+mn-ea"/>
              </a:rPr>
              <a:t>步骤一：进入首页</a:t>
            </a:r>
            <a:endParaRPr lang="zh-CN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6" name="图片 33" descr="1c043864ee0a9fac911fca653ffbe9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88515" y="2014855"/>
            <a:ext cx="7940040" cy="40074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645535" y="977900"/>
            <a:ext cx="49568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chemeClr val="accent1"/>
                </a:solidFill>
                <a:ea typeface="宋体" panose="02010600030101010101" pitchFamily="2" charset="-122"/>
                <a:sym typeface="+mn-ea"/>
              </a:rPr>
              <a:t>W</a:t>
            </a:r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orldlib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国外文献整合平台使用说明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产品使用说明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98855" y="1353185"/>
            <a:ext cx="998474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>
                <a:ea typeface="宋体" panose="02010600030101010101" pitchFamily="2" charset="-122"/>
                <a:sym typeface="+mn-ea"/>
              </a:rPr>
              <a:t>步骤二：进入检索结果界面</a:t>
            </a:r>
            <a:endParaRPr lang="zh-CN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图片 3" descr="微信图片_202109031249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0390" y="2127885"/>
            <a:ext cx="8832850" cy="43110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产品使用说明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88365" y="1123315"/>
            <a:ext cx="1041527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>
              <a:buClrTx/>
              <a:buSzTx/>
              <a:buFontTx/>
            </a:pPr>
            <a:r>
              <a:rPr lang="zh-CN">
                <a:ea typeface="宋体" panose="02010600030101010101" pitchFamily="2" charset="-122"/>
                <a:sym typeface="+mn-ea"/>
              </a:rPr>
              <a:t>步骤三：点击目标文献。</a:t>
            </a:r>
            <a:endParaRPr lang="zh-CN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图片 3" descr="微信图片_2021090312451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9530" y="2089150"/>
            <a:ext cx="7521575" cy="43376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产品使用说明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88365" y="1123315"/>
            <a:ext cx="1041527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>
              <a:buClrTx/>
              <a:buSzTx/>
              <a:buFontTx/>
            </a:pPr>
            <a:r>
              <a:rPr lang="zh-CN">
                <a:ea typeface="宋体" panose="02010600030101010101" pitchFamily="2" charset="-122"/>
                <a:sym typeface="+mn-ea"/>
              </a:rPr>
              <a:t>步骤四：未能成功下载的文献可按照提示寻求人工帮助。</a:t>
            </a:r>
            <a:endParaRPr lang="zh-CN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图片 3" descr="微信图片_2021090312451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8365" y="2305050"/>
            <a:ext cx="2597785" cy="3114675"/>
          </a:xfrm>
          <a:prstGeom prst="rect">
            <a:avLst/>
          </a:prstGeom>
        </p:spPr>
      </p:pic>
      <p:pic>
        <p:nvPicPr>
          <p:cNvPr id="6" name="图片 5" descr="微信图片_202109031245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565" y="2305050"/>
            <a:ext cx="6436360" cy="33375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产品使用说明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88365" y="1123315"/>
            <a:ext cx="1041527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>
              <a:buClrTx/>
              <a:buSzTx/>
              <a:buFontTx/>
            </a:pPr>
            <a:r>
              <a:rPr lang="zh-CN">
                <a:ea typeface="宋体" panose="02010600030101010101" pitchFamily="2" charset="-122"/>
                <a:sym typeface="+mn-ea"/>
              </a:rPr>
              <a:t>步骤五：阅读、下载。</a:t>
            </a:r>
            <a:endParaRPr lang="zh-CN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图片 3" descr="worldlib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40" y="2159000"/>
            <a:ext cx="8013700" cy="38512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产品使用说明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21055" y="1870710"/>
            <a:ext cx="1041527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zh-CN" sz="1800">
                <a:ea typeface="宋体" panose="02010600030101010101" pitchFamily="2" charset="-122"/>
                <a:sym typeface="+mn-ea"/>
              </a:rPr>
              <a:t>步骤一：首页可以直接进行文章检索，也可以打开期刊列表页进行期刊检索。</a:t>
            </a:r>
            <a:endParaRPr lang="zh-CN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1865" y="2531110"/>
            <a:ext cx="7748905" cy="37820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84550" y="995680"/>
            <a:ext cx="56083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b="1">
                <a:solidFill>
                  <a:schemeClr val="accent1"/>
                </a:solidFill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b="1">
                <a:solidFill>
                  <a:schemeClr val="accent1"/>
                </a:solidFill>
                <a:ea typeface="宋体" panose="02010600030101010101" pitchFamily="2" charset="-122"/>
                <a:sym typeface="+mn-ea"/>
              </a:rPr>
              <a:t> </a:t>
            </a:r>
            <a:r>
              <a:rPr lang="zh-CN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</a:t>
            </a:r>
            <a:r>
              <a:rPr 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</a:t>
            </a:r>
            <a:r>
              <a:rPr 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Worldlib-Sci精品学术论文平台使用说明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产品使用说明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88365" y="1123315"/>
            <a:ext cx="104152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zh-CN" sz="1800">
                <a:ea typeface="宋体" panose="02010600030101010101" pitchFamily="2" charset="-122"/>
              </a:rPr>
              <a:t>步骤二：</a:t>
            </a:r>
            <a:r>
              <a:rPr lang="zh-CN" sz="1800">
                <a:ea typeface="宋体" panose="02010600030101010101" pitchFamily="2" charset="-122"/>
                <a:sym typeface="+mn-ea"/>
              </a:rPr>
              <a:t>期刊导航页，根据首字母排序，可以进行期刊名检索。点击选择期刊可以打开该期刊的期卷列表。</a:t>
            </a:r>
            <a:endParaRPr lang="zh-CN" sz="1800"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370" y="2192020"/>
            <a:ext cx="4792345" cy="24739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460" y="3067050"/>
            <a:ext cx="5728335" cy="29565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产品使用说明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88365" y="1123315"/>
            <a:ext cx="104152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lvl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sz="1800">
                <a:ea typeface="宋体" panose="02010600030101010101" pitchFamily="2" charset="-122"/>
                <a:sym typeface="+mn-ea"/>
              </a:rPr>
              <a:t>步骤三：首页检索直接进入检索列表页（如图），可以按照检索点、学科、语种、年限等聚合项实现二次检索。可以按照时间、相关性进行排序。可以用手机扫描右侧的二维码进行移动阅读。</a:t>
            </a:r>
            <a:endParaRPr lang="zh-CN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6" name="图片 5" descr="微信图sc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3990" y="1982470"/>
            <a:ext cx="8548370" cy="4171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产品使用说明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88365" y="1123315"/>
            <a:ext cx="104152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lvl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sz="1800">
                <a:ea typeface="宋体" panose="02010600030101010101" pitchFamily="2" charset="-122"/>
                <a:sym typeface="+mn-ea"/>
              </a:rPr>
              <a:t>步骤四：</a:t>
            </a:r>
            <a:r>
              <a:rPr lang="zh-CN" sz="1800">
                <a:ea typeface="宋体" panose="02010600030101010101" pitchFamily="2" charset="-122"/>
                <a:sym typeface="+mn-ea"/>
              </a:rPr>
              <a:t>进入文章详情页，可以查看该文章的作者，发表时间以及摘要等相关信息。可以直接点击右侧的下载按钮进行下载或在线全文阅读。</a:t>
            </a:r>
            <a:endParaRPr lang="zh-CN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8365" y="2038985"/>
            <a:ext cx="5090160" cy="24841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405" y="3666490"/>
            <a:ext cx="4862195" cy="23736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产品介绍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7850" y="1135380"/>
            <a:ext cx="8747125" cy="38461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Worldlib国外文献服务平台</a:t>
            </a:r>
            <a:r>
              <a:rPr lang="en-US" altLang="zh-CN"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包含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worldlib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国外文献整合平台、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worldlib Excel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国外优秀学术论文平台、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worldlib SCI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精品学术论文平台三大平台，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远程包库使用，可享受全年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无限量访问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下载全文数据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endParaRPr lang="en-US" altLang="zh-CN" sz="1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采集原则上以目标网站的发布字段为主，以其它公开信息为辅。依托强大的技术支撑，将多种不同类型的数字文献进行整合，平台本身具有极高的安全性，且检索速度快、检准率高。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全部论文均可下载全文数据，并实现全文数据的永久保存和使用。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技术参数：</a:t>
            </a:r>
            <a:endParaRPr lang="zh-CN" altLang="en-US" sz="14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1、平台检索&lt;0.01S,聚合检索&lt;0.1S；</a:t>
            </a:r>
            <a:endParaRPr lang="zh-CN" altLang="en-US" sz="14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2、平台网站及数据库文件加密；</a:t>
            </a:r>
            <a:endParaRPr lang="zh-CN" altLang="en-US" sz="14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3、可以镜像派发生成专题数据库并且不需要安装任何数据库；</a:t>
            </a:r>
            <a:endParaRPr lang="zh-CN" altLang="en-US" sz="14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4、系统词表达到5000万；</a:t>
            </a:r>
            <a:endParaRPr lang="zh-CN" altLang="en-US" sz="14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5、内置MADL新旧版本、Sqlserver、文本等可视化导入工具；</a:t>
            </a:r>
            <a:endParaRPr lang="zh-CN" altLang="en-US" sz="14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6、包括用户认证管理、数据存储服务、搜索引擎服务、WEB发布服务、访问监控服务等功能；</a:t>
            </a:r>
            <a:endParaRPr lang="zh-CN" altLang="en-US" sz="14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sz="14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产品使用说明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89305" y="1554480"/>
            <a:ext cx="480885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US" b="1">
                <a:solidFill>
                  <a:schemeClr val="accent1"/>
                </a:solidFill>
                <a:ea typeface="宋体" panose="02010600030101010101" pitchFamily="2" charset="-122"/>
              </a:rPr>
              <a:t> </a:t>
            </a:r>
            <a:r>
              <a:rPr lang="en-US" altLang="zh-CN" b="1">
                <a:solidFill>
                  <a:schemeClr val="accent1"/>
                </a:solidFill>
                <a:ea typeface="宋体" panose="02010600030101010101" pitchFamily="2" charset="-122"/>
              </a:rPr>
              <a:t> </a:t>
            </a:r>
            <a:r>
              <a:rPr lang="zh-CN">
                <a:ea typeface="宋体" panose="02010600030101010101" pitchFamily="2" charset="-122"/>
                <a:sym typeface="+mn-ea"/>
              </a:rPr>
              <a:t>步骤一：进入首页</a:t>
            </a:r>
            <a:endParaRPr lang="zh-CN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14650" y="1002030"/>
            <a:ext cx="62877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Worldlib-Excel国外优秀学术论文平台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使用说明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8635" y="2135505"/>
            <a:ext cx="7975600" cy="38925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产品使用说明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88365" y="1123315"/>
            <a:ext cx="104152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lvl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sz="1800">
                <a:ea typeface="宋体" panose="02010600030101010101" pitchFamily="2" charset="-122"/>
                <a:sym typeface="+mn-ea"/>
              </a:rPr>
              <a:t>步骤二：首页检索直接进入检索列表页（如图），可以按照检索点、学科、语种、年限等聚合项实现二次检索。可以按照时间、相关性进行排序。可以用手机扫描右侧的二维码进行移动阅读。</a:t>
            </a:r>
            <a:endParaRPr lang="zh-CN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6" name="图片 5" descr="微信图片excel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6535" y="2038985"/>
            <a:ext cx="8178800" cy="399161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产品使用说明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88365" y="1123315"/>
            <a:ext cx="104152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lvl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sz="1800">
                <a:ea typeface="宋体" panose="02010600030101010101" pitchFamily="2" charset="-122"/>
                <a:sym typeface="+mn-ea"/>
              </a:rPr>
              <a:t>步骤三：进入文章详情页，可以查看该文章的作者，发表时间以及摘要等相关信息。可以直接点击右侧的下载按钮进行下载或在线全文阅读。</a:t>
            </a:r>
            <a:endParaRPr lang="zh-CN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1690" y="2184400"/>
            <a:ext cx="4897755" cy="23907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535" y="3277235"/>
            <a:ext cx="5229225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289685" y="1235075"/>
            <a:ext cx="5675630" cy="2122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en-US" altLang="zh-CN" sz="6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6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THANK  YOU</a:t>
            </a:r>
            <a:endParaRPr lang="en-US" altLang="zh-CN" sz="6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445260" y="3481705"/>
            <a:ext cx="7731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产品介绍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7850" y="1001395"/>
            <a:ext cx="10558780" cy="59804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charset="0"/>
            </a:pPr>
            <a:r>
              <a:rPr lang="zh-CN" altLang="en-US"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Worldlib国外文献整合平台：</a:t>
            </a:r>
            <a:r>
              <a:rPr lang="zh-CN" altLang="en-US" sz="1200" spc="200" dirty="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平台在全球范围内收集、整理高质量开放数据文献，按照文献类型分为8个专题库，其中</a:t>
            </a:r>
            <a:r>
              <a:rPr lang="zh-CN" altLang="en-US" sz="1200" spc="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期刊3100万篇（期刊品种不少于30000种）、国外博硕士论文410万篇、科技报告140万篇、艺术图片90万幅、外文电子图书及章节130万、专利100万篇、会议论文125万篇、预印本150万篇，共计4200多万国外优秀文献</a:t>
            </a:r>
            <a:r>
              <a:rPr lang="zh-CN" altLang="en-US" sz="1200" spc="200" dirty="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。8个文献专题库可以在一个平台上实现一站式跨库检索。</a:t>
            </a:r>
            <a:endParaRPr lang="zh-CN" altLang="en-US" sz="1200" spc="200" dirty="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charset="0"/>
            </a:pPr>
            <a:r>
              <a:rPr lang="zh-CN" altLang="en-US" sz="1200" spc="200" dirty="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平台文献范围涵盖全学科（包括医学、化学、物理、农业、教育、应用科学、经济、天文学、工业技术、交通运输、环境、生物等）。可以按照检索点导航、学科导航、日期导航、语种导航等多种途径导航，方便用户快速差找到所需文献。</a:t>
            </a:r>
            <a:endParaRPr lang="zh-CN" altLang="en-US" sz="1200" spc="200" dirty="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charset="0"/>
            </a:pPr>
            <a:r>
              <a:rPr lang="zh-CN" altLang="en-US" sz="1200" spc="200" dirty="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平台上所有文献均可通过访问其所在第三方网站下载全文数据，且支持手机二维码下载阅读。</a:t>
            </a:r>
            <a:endParaRPr lang="zh-CN" altLang="en-US" sz="1200" spc="200" dirty="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endParaRPr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Worldlib-Sci精品学术论文：</a:t>
            </a:r>
            <a:r>
              <a:rPr lang="zh-CN" altLang="en-US" sz="1200" spc="200" dirty="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SCI（科学引文索引）、EI（工程索引）、ISTP（科技会议录索引）是世界著名的三大科技文献检索系统，是国际公认的进行科学统计与科学评价的主要检索工具，其中以 SCI 最为重要，可谓精品中的精品。</a:t>
            </a:r>
            <a:endParaRPr lang="zh-CN" altLang="en-US" sz="1200" spc="200" dirty="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200" spc="200" dirty="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1200" spc="200" dirty="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1200" spc="200" dirty="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本库重点搜集整理SCI中的</a:t>
            </a:r>
            <a:r>
              <a:rPr lang="zh-CN" altLang="en-US" sz="1200" spc="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开放期刊2098种，已发布到平台上的期刊为1526种，230万篇高质量学术论文</a:t>
            </a:r>
            <a:r>
              <a:rPr lang="zh-CN" altLang="en-US" sz="1200" spc="200" dirty="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。后续500余种期刊数据会陆续发布到平台上，同时，新增期刊导航功能，可以按照期刊名称实现卷号、期号的查询；支持手机扫描二维码进行阅读。</a:t>
            </a:r>
            <a:endParaRPr sz="1200" spc="200" dirty="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charset="0"/>
            </a:pPr>
            <a:r>
              <a:rPr lang="zh-CN" altLang="en-US"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Worldlib-Excel国外优秀学术论文：</a:t>
            </a:r>
            <a:r>
              <a:rPr lang="zh-CN" altLang="en-US" sz="1200" spc="200" dirty="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全球OA期刊约19225种，其中国际四大出版商Springer、Elsevier、Wiley、Taylor &amp; Francis的期刊约3908种。近1/5的期刊被国际四大出版商囊括且大多都是高质量论文，该精品学术论文重点收集整理了</a:t>
            </a:r>
            <a:r>
              <a:rPr lang="zh-CN" altLang="en-US" sz="1200" spc="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国际四大出版商的open access和 free access期刊3514种，共计130万篇学术论文</a:t>
            </a:r>
            <a:r>
              <a:rPr lang="zh-CN" altLang="en-US" sz="1200" spc="200" dirty="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。全部论文均可下载全文数据，并实现全文数据的永久保存和使用。</a:t>
            </a:r>
            <a:endParaRPr lang="zh-CN" altLang="en-US" sz="1200" spc="200" dirty="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endParaRPr sz="1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sz="14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产品使用说明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88365" y="1529080"/>
            <a:ext cx="1041527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solidFill>
                  <a:schemeClr val="accent1"/>
                </a:solidFill>
                <a:ea typeface="宋体" panose="02010600030101010101" pitchFamily="2" charset="-122"/>
              </a:rPr>
              <a:t>网址：</a:t>
            </a:r>
            <a:endParaRPr lang="en-US" sz="2800" b="1">
              <a:solidFill>
                <a:schemeClr val="accent1"/>
              </a:solidFill>
              <a:latin typeface="Wingdings" panose="05000000000000000000" charset="0"/>
            </a:endParaRPr>
          </a:p>
          <a:p>
            <a:pPr indent="0"/>
            <a:r>
              <a:rPr lang="en-US" sz="2800" b="1">
                <a:solidFill>
                  <a:schemeClr val="accent1"/>
                </a:solidFill>
                <a:latin typeface="等线" panose="02010600030101010101" charset="-122"/>
              </a:rPr>
              <a:t>Worldlib</a:t>
            </a:r>
            <a:r>
              <a:rPr lang="zh-CN" sz="2800" b="1">
                <a:solidFill>
                  <a:schemeClr val="accent1"/>
                </a:solidFill>
                <a:ea typeface="宋体" panose="02010600030101010101" pitchFamily="2" charset="-122"/>
              </a:rPr>
              <a:t>国外文献服务平台：</a:t>
            </a:r>
            <a:r>
              <a:rPr lang="en-US" sz="2800" b="1" u="sng">
                <a:solidFill>
                  <a:schemeClr val="accent1"/>
                </a:solidFill>
                <a:latin typeface="等线" panose="02010600030101010101" charset="-122"/>
                <a:hlinkClick r:id="rId1"/>
              </a:rPr>
              <a:t>http://all.worldlib.net</a:t>
            </a:r>
            <a:endParaRPr lang="en-US" sz="2800" b="1" u="sng">
              <a:solidFill>
                <a:schemeClr val="accent1"/>
              </a:solidFill>
              <a:latin typeface="等线" panose="02010600030101010101" charset="-122"/>
              <a:hlinkClick r:id="rId1"/>
            </a:endParaRPr>
          </a:p>
          <a:p>
            <a:pPr indent="0"/>
            <a:r>
              <a:rPr 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sym typeface="+mn-ea"/>
              </a:rPr>
              <a:t> </a:t>
            </a:r>
            <a:r>
              <a:rPr 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sym typeface="+mn-ea"/>
              </a:rPr>
              <a:t>-Worldlib国外文献整合平台：</a:t>
            </a:r>
            <a:r>
              <a:rPr lang="en-US" sz="2000" b="1" u="sng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sym typeface="+mn-ea"/>
                <a:hlinkClick r:id="rId1"/>
              </a:rPr>
              <a:t>http://www.worldlib.net</a:t>
            </a:r>
            <a:endParaRPr lang="en-US" sz="2800" b="1" u="sng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等线" panose="02010600030101010101" charset="-122"/>
              <a:sym typeface="+mn-ea"/>
              <a:hlinkClick r:id="rId1"/>
            </a:endParaRPr>
          </a:p>
          <a:p>
            <a:pPr indent="0"/>
            <a:r>
              <a:rPr 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sym typeface="+mn-ea"/>
              </a:rPr>
              <a:t> -Worldlib-Sci精品学术论文：</a:t>
            </a:r>
            <a:r>
              <a:rPr lang="en-US" sz="2000" b="1" u="sng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sym typeface="+mn-ea"/>
                <a:hlinkClick r:id="rId1"/>
              </a:rPr>
              <a:t>http://sci.worldlib.net</a:t>
            </a:r>
            <a:endParaRPr lang="en-US" sz="2000" b="1" u="sng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等线" panose="02010600030101010101" charset="-122"/>
              <a:hlinkClick r:id="rId1"/>
            </a:endParaRPr>
          </a:p>
          <a:p>
            <a:pPr indent="0"/>
            <a:r>
              <a:rPr 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sym typeface="+mn-ea"/>
              </a:rPr>
              <a:t> </a:t>
            </a:r>
            <a:r>
              <a:rPr 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sym typeface="+mn-ea"/>
              </a:rPr>
              <a:t>-Worldlib-Excel国外优秀学术论文</a:t>
            </a:r>
            <a:r>
              <a:rPr 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sym typeface="+mn-ea"/>
              </a:rPr>
              <a:t>：</a:t>
            </a:r>
            <a:r>
              <a:rPr lang="en-US" sz="2000" b="1" u="sng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sym typeface="+mn-ea"/>
                <a:hlinkClick r:id="rId1"/>
              </a:rPr>
              <a:t>http://excel.worldlib.net</a:t>
            </a:r>
            <a:endParaRPr lang="en-US" sz="2800" b="1" u="sng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等线" panose="02010600030101010101" charset="-122"/>
              <a:hlinkClick r:id="rId1"/>
            </a:endParaRPr>
          </a:p>
          <a:p>
            <a:pPr indent="0"/>
            <a:endParaRPr lang="en-US" sz="2800" b="1" u="sng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等线" panose="02010600030101010101" charset="-122"/>
              <a:hlinkClick r:id="rId1"/>
            </a:endParaRPr>
          </a:p>
          <a:p>
            <a:pPr indent="0"/>
            <a:endParaRPr lang="zh-CN" sz="28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/>
            <a:r>
              <a:rPr lang="en-US" sz="1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</a:rPr>
              <a:t>操作说明：</a:t>
            </a:r>
            <a:endParaRPr lang="en-US" sz="2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等线" panose="02010600030101010101" charset="-122"/>
            </a:endParaRPr>
          </a:p>
          <a:p>
            <a:pPr indent="0"/>
            <a:r>
              <a:rPr lang="en-US" sz="1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</a:rPr>
              <a:t>1. 在浏览器中打开网址2. 在IP开通范围内不用登录3. 在检索框里输入关键词点击查询按钮进入查询列表页</a:t>
            </a:r>
            <a:endParaRPr lang="en-US" sz="16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等线" panose="0201060003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产品使用说明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88365" y="1123315"/>
            <a:ext cx="10415270" cy="1137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solidFill>
                  <a:schemeClr val="accent1"/>
                </a:solidFill>
                <a:ea typeface="宋体" panose="02010600030101010101" pitchFamily="2" charset="-122"/>
              </a:rPr>
              <a:t>操作演示</a:t>
            </a:r>
            <a:endParaRPr lang="zh-CN" sz="28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2000" b="1">
                <a:solidFill>
                  <a:schemeClr val="accent1"/>
                </a:solidFill>
                <a:ea typeface="宋体" panose="02010600030101010101" pitchFamily="2" charset="-122"/>
              </a:rPr>
              <a:t>       </a:t>
            </a:r>
            <a:r>
              <a:rPr lang="zh-CN" sz="2000">
                <a:solidFill>
                  <a:schemeClr val="tx1"/>
                </a:solidFill>
                <a:ea typeface="宋体" panose="02010600030101010101" pitchFamily="2" charset="-122"/>
              </a:rPr>
              <a:t>步骤一：校园IP内点击目标平台的链接，如http://</a:t>
            </a:r>
            <a:r>
              <a:rPr lang="en-US" altLang="zh-CN" sz="2000">
                <a:solidFill>
                  <a:schemeClr val="tx1"/>
                </a:solidFill>
                <a:ea typeface="宋体" panose="02010600030101010101" pitchFamily="2" charset="-122"/>
              </a:rPr>
              <a:t>all</a:t>
            </a:r>
            <a:r>
              <a:rPr lang="zh-CN" sz="2000">
                <a:solidFill>
                  <a:schemeClr val="tx1"/>
                </a:solidFill>
                <a:ea typeface="宋体" panose="02010600030101010101" pitchFamily="2" charset="-122"/>
              </a:rPr>
              <a:t>.worldlib.</a:t>
            </a:r>
            <a:r>
              <a:rPr lang="en-US" altLang="zh-CN" sz="2000">
                <a:solidFill>
                  <a:schemeClr val="tx1"/>
                </a:solidFill>
                <a:ea typeface="宋体" panose="02010600030101010101" pitchFamily="2" charset="-122"/>
              </a:rPr>
              <a:t>net</a:t>
            </a:r>
            <a:r>
              <a:rPr lang="zh-CN" sz="2000">
                <a:solidFill>
                  <a:schemeClr val="tx1"/>
                </a:solidFill>
                <a:ea typeface="宋体" panose="02010600030101010101" pitchFamily="2" charset="-122"/>
              </a:rPr>
              <a:t>，输入检索词，如     “computer science”，直接检索。</a:t>
            </a:r>
            <a:endParaRPr lang="zh-CN" sz="20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1820" y="2375535"/>
            <a:ext cx="8079105" cy="41979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产品使用说明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88365" y="1123315"/>
            <a:ext cx="10415270" cy="1137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solidFill>
                  <a:schemeClr val="accent1"/>
                </a:solidFill>
                <a:ea typeface="宋体" panose="02010600030101010101" pitchFamily="2" charset="-122"/>
              </a:rPr>
              <a:t>操作演示</a:t>
            </a:r>
            <a:endParaRPr lang="zh-CN" sz="28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2000" b="1">
                <a:solidFill>
                  <a:schemeClr val="accent1"/>
                </a:solidFill>
                <a:ea typeface="宋体" panose="02010600030101010101" pitchFamily="2" charset="-122"/>
              </a:rPr>
              <a:t>       </a:t>
            </a:r>
            <a:r>
              <a:rPr lang="zh-CN" sz="2000">
                <a:solidFill>
                  <a:schemeClr val="tx1"/>
                </a:solidFill>
                <a:ea typeface="宋体" panose="02010600030101010101" pitchFamily="2" charset="-122"/>
              </a:rPr>
              <a:t>步骤二：进入检索结果界面，平台集成了Worldlib国外文献整合平台、Worldlib</a:t>
            </a:r>
            <a:r>
              <a:rPr lang="en-US" altLang="zh-CN" sz="200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zh-CN" sz="2000">
                <a:solidFill>
                  <a:schemeClr val="tx1"/>
                </a:solidFill>
                <a:ea typeface="宋体" panose="02010600030101010101" pitchFamily="2" charset="-122"/>
              </a:rPr>
              <a:t>Excel国外优秀学术论文平台、Worldlib</a:t>
            </a:r>
            <a:r>
              <a:rPr lang="en-US" altLang="zh-CN" sz="200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zh-CN" sz="2000">
                <a:solidFill>
                  <a:schemeClr val="tx1"/>
                </a:solidFill>
                <a:ea typeface="宋体" panose="02010600030101010101" pitchFamily="2" charset="-122"/>
              </a:rPr>
              <a:t>Sci精品学术论文平台。</a:t>
            </a:r>
            <a:endParaRPr lang="zh-CN" sz="20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6" name="图片 5" descr="微信图片_202103230908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9800" y="2522220"/>
            <a:ext cx="7334250" cy="39223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产品使用说明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88365" y="1123315"/>
            <a:ext cx="104152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solidFill>
                  <a:schemeClr val="accent1"/>
                </a:solidFill>
                <a:ea typeface="宋体" panose="02010600030101010101" pitchFamily="2" charset="-122"/>
              </a:rPr>
              <a:t>操作演示</a:t>
            </a:r>
            <a:endParaRPr lang="zh-CN" sz="28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2000" b="1">
                <a:solidFill>
                  <a:schemeClr val="accent1"/>
                </a:solidFill>
                <a:ea typeface="宋体" panose="02010600030101010101" pitchFamily="2" charset="-122"/>
              </a:rPr>
              <a:t>       </a:t>
            </a:r>
            <a:r>
              <a:rPr lang="zh-CN" sz="2000">
                <a:solidFill>
                  <a:schemeClr val="tx1"/>
                </a:solidFill>
                <a:ea typeface="宋体" panose="02010600030101010101" pitchFamily="2" charset="-122"/>
              </a:rPr>
              <a:t>步骤三：点击目标文献。</a:t>
            </a:r>
            <a:endParaRPr lang="zh-CN" sz="20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4" name="图片 3" descr="微信图片_202103230850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1560" y="2148840"/>
            <a:ext cx="7549515" cy="38849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产品使用说明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88365" y="1102360"/>
            <a:ext cx="104152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solidFill>
                  <a:schemeClr val="accent1"/>
                </a:solidFill>
                <a:ea typeface="宋体" panose="02010600030101010101" pitchFamily="2" charset="-122"/>
              </a:rPr>
              <a:t>操作演示</a:t>
            </a:r>
            <a:endParaRPr lang="zh-CN" sz="28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2000" b="1">
                <a:solidFill>
                  <a:schemeClr val="accent1"/>
                </a:solidFill>
                <a:ea typeface="宋体" panose="02010600030101010101" pitchFamily="2" charset="-122"/>
              </a:rPr>
              <a:t>       </a:t>
            </a:r>
            <a:r>
              <a:rPr lang="zh-CN" sz="2000">
                <a:solidFill>
                  <a:schemeClr val="tx1"/>
                </a:solidFill>
                <a:ea typeface="宋体" panose="02010600030101010101" pitchFamily="2" charset="-122"/>
              </a:rPr>
              <a:t>步骤四：点击文献名进入文献详情介绍界面。</a:t>
            </a:r>
            <a:endParaRPr lang="zh-CN" sz="20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4" name="图片 3" descr="微信图片_202103230856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8350" y="2393950"/>
            <a:ext cx="7205980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-34290" y="340995"/>
            <a:ext cx="511810" cy="511810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850" y="39243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产品使用说明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88365" y="1102360"/>
            <a:ext cx="104152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solidFill>
                  <a:schemeClr val="accent1"/>
                </a:solidFill>
                <a:ea typeface="宋体" panose="02010600030101010101" pitchFamily="2" charset="-122"/>
              </a:rPr>
              <a:t>操作演示</a:t>
            </a:r>
            <a:endParaRPr lang="zh-CN" sz="28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2000" b="1">
                <a:solidFill>
                  <a:schemeClr val="accent1"/>
                </a:solidFill>
                <a:ea typeface="宋体" panose="02010600030101010101" pitchFamily="2" charset="-122"/>
              </a:rPr>
              <a:t>       </a:t>
            </a:r>
            <a:r>
              <a:rPr lang="zh-CN" sz="2000">
                <a:solidFill>
                  <a:schemeClr val="tx1"/>
                </a:solidFill>
                <a:ea typeface="宋体" panose="02010600030101010101" pitchFamily="2" charset="-122"/>
              </a:rPr>
              <a:t>步骤四：未能成功下载的文献可按照提示寻求人工帮助。</a:t>
            </a:r>
            <a:endParaRPr lang="zh-CN" sz="20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5" name="图片 4" descr="微信图片_2021032309010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77850" y="2235835"/>
            <a:ext cx="2586990" cy="3784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910" y="2146935"/>
            <a:ext cx="7446010" cy="42633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6182,&quot;width&quot;:1225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2405</Words>
  <Application>WPS 演示</Application>
  <PresentationFormat>宽屏</PresentationFormat>
  <Paragraphs>135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Wingdings</vt:lpstr>
      <vt:lpstr>等线</vt:lpstr>
      <vt:lpstr>Arial Unicode MS</vt:lpstr>
      <vt:lpstr>Calibri Light</vt:lpstr>
      <vt:lpstr>Calibri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FeiFly</dc:creator>
  <cp:lastModifiedBy>Wyb</cp:lastModifiedBy>
  <cp:revision>27</cp:revision>
  <dcterms:created xsi:type="dcterms:W3CDTF">2018-04-06T14:47:00Z</dcterms:created>
  <dcterms:modified xsi:type="dcterms:W3CDTF">2022-04-06T06:38:05Z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D780DD625101462284399AE0236D926F</vt:lpwstr>
  </property>
</Properties>
</file>