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8" r:id="rId3"/>
    <p:sldId id="302" r:id="rId4"/>
    <p:sldId id="303" r:id="rId5"/>
    <p:sldId id="298" r:id="rId6"/>
    <p:sldId id="304" r:id="rId8"/>
    <p:sldId id="263" r:id="rId9"/>
    <p:sldId id="300" r:id="rId10"/>
    <p:sldId id="284" r:id="rId11"/>
    <p:sldId id="266" r:id="rId12"/>
    <p:sldId id="281" r:id="rId13"/>
    <p:sldId id="282" r:id="rId14"/>
    <p:sldId id="285" r:id="rId15"/>
    <p:sldId id="265" r:id="rId16"/>
    <p:sldId id="267" r:id="rId17"/>
    <p:sldId id="286" r:id="rId18"/>
    <p:sldId id="287" r:id="rId19"/>
    <p:sldId id="270" r:id="rId20"/>
    <p:sldId id="319" r:id="rId21"/>
    <p:sldId id="277" r:id="rId22"/>
  </p:sldIdLst>
  <p:sldSz cx="12192000" cy="6858000"/>
  <p:notesSz cx="6858000" cy="9144000"/>
  <p:embeddedFontLst>
    <p:embeddedFont>
      <p:font typeface="优设标题黑" panose="00000500000000000000" pitchFamily="2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微软雅黑 Light" panose="020B0502040204020203" pitchFamily="34" charset="-122"/>
      <p:regular r:id="rId29"/>
    </p:embeddedFont>
    <p:embeddedFont>
      <p:font typeface="Bahnschrift SemiBold Condensed" panose="020B0502040204020203" charset="0"/>
      <p:bold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391AE52-F9E0-4FF2-82E3-926BB585AC4A}">
          <p14:sldIdLst>
            <p14:sldId id="258"/>
            <p14:sldId id="302"/>
            <p14:sldId id="303"/>
            <p14:sldId id="298"/>
            <p14:sldId id="304"/>
            <p14:sldId id="263"/>
            <p14:sldId id="300"/>
            <p14:sldId id="284"/>
            <p14:sldId id="266"/>
            <p14:sldId id="281"/>
            <p14:sldId id="282"/>
            <p14:sldId id="285"/>
            <p14:sldId id="265"/>
            <p14:sldId id="267"/>
            <p14:sldId id="286"/>
            <p14:sldId id="287"/>
            <p14:sldId id="270"/>
            <p14:sldId id="31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0" name="臧锐" initials="臧锐" lastIdx="1" clrIdx="0"/>
  <p:cmAuthor id="1" name="Tommy" initials="T" lastIdx="12" clrIdx="1"/>
  <p:cmAuthor id="3" name="WIN" initials="WIN" lastIdx="20" clrIdx="2"/>
  <p:cmAuthor id="4" name="1" initials="1" lastIdx="9" clrIdx="3"/>
  <p:cmAuthor id="5" name="徐小明" initials="徐小明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31CC"/>
    <a:srgbClr val="FFBB06"/>
    <a:srgbClr val="FE9300"/>
    <a:srgbClr val="293F4B"/>
    <a:srgbClr val="E95849"/>
    <a:srgbClr val="FFA702"/>
    <a:srgbClr val="0BD0D9"/>
    <a:srgbClr val="0053DC"/>
    <a:srgbClr val="0C8CF7"/>
    <a:srgbClr val="010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12" y="108"/>
      </p:cViewPr>
      <p:guideLst>
        <p:guide orient="horz" pos="20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5.xml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重庆维普资讯有限公司前身为中国情报研究所重庆分所，是中国第一家进行中文期刊数据库研究的专业机构。维普智图隶属于重庆维普资讯有限公司，是一家聚焦于高校图书馆领域，专注于智慧图书馆建设的高科技公司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016625" y="-7515785"/>
            <a:ext cx="158750" cy="21889571"/>
            <a:chOff x="6016625" y="-8141427"/>
            <a:chExt cx="158750" cy="21889571"/>
          </a:xfrm>
        </p:grpSpPr>
        <p:sp>
          <p:nvSpPr>
            <p:cNvPr id="7" name="椭圆 6"/>
            <p:cNvSpPr/>
            <p:nvPr/>
          </p:nvSpPr>
          <p:spPr>
            <a:xfrm>
              <a:off x="6016625" y="-8141427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6625" y="13589394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hyperlink" Target="http://k.cqvip.com/%0d" TargetMode="Externa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hyperlink" Target="http://k.cqvip.com/%0d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25245" y="2305050"/>
            <a:ext cx="5344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优设标题黑" panose="00000500000000000000" pitchFamily="2" charset="-122"/>
                <a:ea typeface="优设标题黑" panose="00000500000000000000" pitchFamily="2" charset="-122"/>
              </a:rPr>
              <a:t>赋</a:t>
            </a:r>
            <a:r>
              <a:rPr lang="zh-CN" altLang="en-US" sz="9600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优设标题黑" panose="00000500000000000000" pitchFamily="2" charset="-122"/>
                <a:ea typeface="优设标题黑" panose="00000500000000000000" pitchFamily="2" charset="-122"/>
              </a:rPr>
              <a:t>能读者</a:t>
            </a:r>
            <a:endParaRPr lang="zh-CN" altLang="en-US" sz="9600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5880" y="1711960"/>
            <a:ext cx="53435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800" b="0" i="0" kern="0" spc="-100" baseline="0" noProof="0" dirty="0">
                <a:ln>
                  <a:noFill/>
                </a:ln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</a:rPr>
              <a:t>经纶知识服务平台</a:t>
            </a:r>
            <a:endParaRPr kumimoji="0" lang="zh-CN" altLang="en-US" sz="4800" b="0" i="0" kern="0" spc="-100" baseline="0" noProof="0" dirty="0">
              <a:ln>
                <a:noFill/>
              </a:ln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25758" y="3913825"/>
            <a:ext cx="4001770" cy="533400"/>
            <a:chOff x="1518343" y="4636140"/>
            <a:chExt cx="4001770" cy="533400"/>
          </a:xfrm>
        </p:grpSpPr>
        <p:sp>
          <p:nvSpPr>
            <p:cNvPr id="11" name="矩形: 圆角 10"/>
            <p:cNvSpPr/>
            <p:nvPr/>
          </p:nvSpPr>
          <p:spPr>
            <a:xfrm>
              <a:off x="1518343" y="4636140"/>
              <a:ext cx="4001770" cy="533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path path="circle">
                <a:fillToRect l="50000" t="-80000" r="50000" b="180000"/>
              </a:path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65337" y="4703535"/>
              <a:ext cx="3907790" cy="398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一站式检索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10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亿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文献资源</a:t>
              </a:r>
              <a:r>
                <a:rPr lang="zh-CN" altLang="en-US" sz="20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微软雅黑" panose="020B0503020204020204" pitchFamily="34" charset="-122"/>
                  <a:sym typeface="+mn-ea"/>
                </a:rPr>
                <a:t>保障！</a:t>
              </a:r>
              <a:endParaRPr lang="zh-CN" altLang="en-US" sz="2000" spc="100" dirty="0">
                <a:solidFill>
                  <a:schemeClr val="bg1"/>
                </a:solidFill>
                <a:effectLst>
                  <a:outerShdw blurRad="101600" sx="102000" sy="102000" algn="ctr" rotWithShape="0">
                    <a:prstClr val="black">
                      <a:alpha val="12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>
            <a:off x="5327404" y="-1"/>
            <a:ext cx="6864598" cy="6012652"/>
          </a:xfrm>
          <a:custGeom>
            <a:avLst/>
            <a:gdLst>
              <a:gd name="connsiteX0" fmla="*/ 0 w 6874615"/>
              <a:gd name="connsiteY0" fmla="*/ 0 h 6021426"/>
              <a:gd name="connsiteX1" fmla="*/ 6874615 w 6874615"/>
              <a:gd name="connsiteY1" fmla="*/ 0 h 6021426"/>
              <a:gd name="connsiteX2" fmla="*/ 6874615 w 6874615"/>
              <a:gd name="connsiteY2" fmla="*/ 5728690 h 6021426"/>
              <a:gd name="connsiteX3" fmla="*/ 6754858 w 6874615"/>
              <a:gd name="connsiteY3" fmla="*/ 5846167 h 6021426"/>
              <a:gd name="connsiteX4" fmla="*/ 6493615 w 6874615"/>
              <a:gd name="connsiteY4" fmla="*/ 5994400 h 6021426"/>
              <a:gd name="connsiteX5" fmla="*/ 5160115 w 6874615"/>
              <a:gd name="connsiteY5" fmla="*/ 5664200 h 6021426"/>
              <a:gd name="connsiteX6" fmla="*/ 3801215 w 6874615"/>
              <a:gd name="connsiteY6" fmla="*/ 4343400 h 6021426"/>
              <a:gd name="connsiteX7" fmla="*/ 1870816 w 6874615"/>
              <a:gd name="connsiteY7" fmla="*/ 3098800 h 6021426"/>
              <a:gd name="connsiteX8" fmla="*/ 2099415 w 6874615"/>
              <a:gd name="connsiteY8" fmla="*/ 977900 h 6021426"/>
              <a:gd name="connsiteX9" fmla="*/ 80877 w 6874615"/>
              <a:gd name="connsiteY9" fmla="*/ 46589 h 60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4615" h="6021426">
                <a:moveTo>
                  <a:pt x="0" y="0"/>
                </a:moveTo>
                <a:lnTo>
                  <a:pt x="6874615" y="0"/>
                </a:lnTo>
                <a:lnTo>
                  <a:pt x="6874615" y="5728690"/>
                </a:lnTo>
                <a:lnTo>
                  <a:pt x="6754858" y="5846167"/>
                </a:lnTo>
                <a:cubicBezTo>
                  <a:pt x="6672076" y="5917539"/>
                  <a:pt x="6584632" y="5971646"/>
                  <a:pt x="6493615" y="5994400"/>
                </a:cubicBezTo>
                <a:cubicBezTo>
                  <a:pt x="6129548" y="6085417"/>
                  <a:pt x="5608848" y="5939367"/>
                  <a:pt x="5160115" y="5664200"/>
                </a:cubicBezTo>
                <a:cubicBezTo>
                  <a:pt x="4711382" y="5389033"/>
                  <a:pt x="4349432" y="4770967"/>
                  <a:pt x="3801215" y="4343400"/>
                </a:cubicBezTo>
                <a:cubicBezTo>
                  <a:pt x="3252998" y="3915833"/>
                  <a:pt x="2154448" y="3659717"/>
                  <a:pt x="1870816" y="3098800"/>
                </a:cubicBezTo>
                <a:cubicBezTo>
                  <a:pt x="1587182" y="2537883"/>
                  <a:pt x="2391515" y="1534583"/>
                  <a:pt x="2099415" y="977900"/>
                </a:cubicBezTo>
                <a:cubicBezTo>
                  <a:pt x="1898597" y="595181"/>
                  <a:pt x="570264" y="287495"/>
                  <a:pt x="80877" y="46589"/>
                </a:cubicBezTo>
                <a:close/>
              </a:path>
            </a:pathLst>
          </a:cu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1" y="763427"/>
            <a:ext cx="5476682" cy="5275423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14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1418590" y="4939030"/>
            <a:ext cx="43942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重庆维普智图数据科技有限公司</a:t>
            </a:r>
            <a:br>
              <a:rPr lang="zh-CN" sz="2000" b="1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</a:b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  </a:t>
            </a: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陈立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pic>
        <p:nvPicPr>
          <p:cNvPr id="4" name="图片 3" descr="logo-反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60" y="245110"/>
            <a:ext cx="145288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6018" y="26765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检索界面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 descr="图片包含 灯光, 黑暗, 夜晚, 照片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408793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6555"/>
          <a:stretch>
            <a:fillRect/>
          </a:stretch>
        </p:blipFill>
        <p:spPr>
          <a:xfrm>
            <a:off x="699770" y="1146810"/>
            <a:ext cx="11039475" cy="3720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15490" y="2892425"/>
            <a:ext cx="7384415" cy="367030"/>
          </a:xfrm>
          <a:prstGeom prst="rect">
            <a:avLst/>
          </a:prstGeom>
          <a:noFill/>
          <a:ln>
            <a:solidFill>
              <a:srgbClr val="0031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595235" y="2362200"/>
            <a:ext cx="376555" cy="52070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971790" y="2352040"/>
            <a:ext cx="578485" cy="1016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550275" y="229870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66480" y="2167255"/>
            <a:ext cx="248920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指定文献类型，分面检索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0846435" y="3840480"/>
            <a:ext cx="7620" cy="577215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0791825" y="441769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107295" y="4559300"/>
            <a:ext cx="148590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查询</a:t>
            </a:r>
            <a:r>
              <a:rPr lang="en-US" altLang="zh-CN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/</a:t>
            </a: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导出记录</a:t>
            </a:r>
            <a:endParaRPr lang="en-US" altLang="zh-CN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795145" y="3780155"/>
            <a:ext cx="17145" cy="70485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785620" y="4485640"/>
            <a:ext cx="578485" cy="1016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2364105" y="443230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480310" y="4300855"/>
            <a:ext cx="257556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输入任意关键词，中英皆可快速发起检索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835" y="4933950"/>
            <a:ext cx="6463030" cy="1331595"/>
          </a:xfrm>
          <a:prstGeom prst="rect">
            <a:avLst/>
          </a:prstGeom>
          <a:ln w="12700">
            <a:solidFill>
              <a:srgbClr val="0031CC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6018" y="26765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高级检索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 descr="图片包含 灯光, 黑暗, 夜晚, 照片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408793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0" y="1275715"/>
            <a:ext cx="6797040" cy="4306570"/>
          </a:xfrm>
          <a:prstGeom prst="rect">
            <a:avLst/>
          </a:prstGeom>
          <a:ln>
            <a:noFill/>
          </a:ln>
          <a:effectLst>
            <a:outerShdw blurRad="355600" dist="76200" dir="5400000" algn="t" rotWithShape="0">
              <a:prstClr val="black">
                <a:alpha val="27000"/>
              </a:prstClr>
            </a:outerShdw>
          </a:effectLst>
        </p:spPr>
      </p:pic>
      <p:cxnSp>
        <p:nvCxnSpPr>
          <p:cNvPr id="22" name="直接连接符 21"/>
          <p:cNvCxnSpPr/>
          <p:nvPr/>
        </p:nvCxnSpPr>
        <p:spPr>
          <a:xfrm flipH="1">
            <a:off x="2294890" y="1909445"/>
            <a:ext cx="1553845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1433195"/>
            <a:ext cx="1152525" cy="3838575"/>
          </a:xfrm>
          <a:prstGeom prst="rect">
            <a:avLst/>
          </a:prstGeom>
          <a:ln w="12700">
            <a:solidFill>
              <a:srgbClr val="0031CC"/>
            </a:solidFill>
          </a:ln>
        </p:spPr>
      </p:pic>
      <p:sp>
        <p:nvSpPr>
          <p:cNvPr id="24" name="椭圆 23"/>
          <p:cNvSpPr/>
          <p:nvPr/>
        </p:nvSpPr>
        <p:spPr>
          <a:xfrm>
            <a:off x="2178685" y="185166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88950" y="1909445"/>
            <a:ext cx="44069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下拉框选择字段进行匹配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83245" y="1726565"/>
            <a:ext cx="598170" cy="109093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8790305" y="2272030"/>
            <a:ext cx="1553845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0344150" y="221424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593705" y="1967865"/>
            <a:ext cx="12185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精准</a:t>
            </a:r>
            <a:r>
              <a:rPr lang="en-US" altLang="zh-CN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/</a:t>
            </a: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模糊</a:t>
            </a:r>
            <a:r>
              <a:rPr lang="en-US" altLang="zh-CN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/</a:t>
            </a: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前向三种匹配模式任选其一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605" y="1654810"/>
            <a:ext cx="8247380" cy="3313430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6018" y="26765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二次检索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 descr="图片包含 灯光, 黑暗, 夜晚, 照片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408793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4" name="矩形 3"/>
          <p:cNvSpPr/>
          <p:nvPr/>
        </p:nvSpPr>
        <p:spPr>
          <a:xfrm>
            <a:off x="2425065" y="1548130"/>
            <a:ext cx="1562735" cy="1014095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76400" y="2049145"/>
            <a:ext cx="748030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676400" y="199072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7835" y="1541780"/>
            <a:ext cx="12185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在检索结果中进行检索，缩小范围，结果更精准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12" name="直接连接符 11"/>
          <p:cNvCxnSpPr>
            <a:endCxn id="14" idx="2"/>
          </p:cNvCxnSpPr>
          <p:nvPr/>
        </p:nvCxnSpPr>
        <p:spPr>
          <a:xfrm flipH="1">
            <a:off x="1676400" y="3969385"/>
            <a:ext cx="759460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676400" y="391096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7835" y="3794125"/>
            <a:ext cx="1218565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多维度筛选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37660" y="3029585"/>
            <a:ext cx="1483360" cy="28956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16" idx="0"/>
          </p:cNvCxnSpPr>
          <p:nvPr/>
        </p:nvCxnSpPr>
        <p:spPr>
          <a:xfrm flipV="1">
            <a:off x="4879340" y="1216660"/>
            <a:ext cx="0" cy="1812925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826635" y="110172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96510" y="780415"/>
            <a:ext cx="280670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选择多个文献批量导出题录，轻松整理参考文献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26635" y="4448175"/>
            <a:ext cx="741680" cy="28956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104890" y="4373880"/>
            <a:ext cx="3874135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30" idx="3"/>
          </p:cNvCxnSpPr>
          <p:nvPr/>
        </p:nvCxnSpPr>
        <p:spPr>
          <a:xfrm flipV="1">
            <a:off x="5568315" y="4372610"/>
            <a:ext cx="535305" cy="220345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9980295" y="432244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0267950" y="4143375"/>
            <a:ext cx="135255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点击来源可直接下载文献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232265" y="2233295"/>
            <a:ext cx="748030" cy="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9980295" y="217551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287000" y="1671320"/>
            <a:ext cx="1352550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呈现相关领域近</a:t>
            </a:r>
            <a:r>
              <a:rPr lang="en-US" altLang="zh-CN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20</a:t>
            </a: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年发文趋势，帮助读者判断研究领域的热度走向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58925" y="3076575"/>
            <a:ext cx="4570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如何获取全文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718" y="4275293"/>
            <a:ext cx="21578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i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Full Text Access</a:t>
            </a:r>
            <a:endParaRPr lang="en-US" altLang="zh-CN" sz="2000" i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6669" y="2500576"/>
            <a:ext cx="3335901" cy="583565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PART FOUR</a:t>
            </a:r>
            <a:endParaRPr lang="en-US" altLang="zh-CN" sz="3200" i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9" name="箭头: V 形 18"/>
          <p:cNvSpPr/>
          <p:nvPr/>
        </p:nvSpPr>
        <p:spPr>
          <a:xfrm>
            <a:off x="3752478" y="4387401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854835" y="1844675"/>
            <a:ext cx="1438910" cy="1231900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p>
            <a:r>
              <a:rPr lang="en-US" altLang="zh-CN" sz="8000" b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+mj-lt"/>
                <a:ea typeface="+mj-lt"/>
              </a:rPr>
              <a:t>04</a:t>
            </a:r>
            <a:endParaRPr lang="en-US" altLang="zh-CN" sz="8000" b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+mj-lt"/>
              <a:ea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2373" y="26765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文献获取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1783080"/>
            <a:ext cx="12191999" cy="2153921"/>
          </a:xfrm>
          <a:prstGeom prst="rect">
            <a:avLst/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05070" y="2199640"/>
            <a:ext cx="3268964" cy="1774063"/>
          </a:xfrm>
          <a:prstGeom prst="rect">
            <a:avLst/>
          </a:prstGeom>
          <a:blipFill>
            <a:blip r:embed="rId1"/>
            <a:srcRect/>
            <a:stretch>
              <a:fillRect t="-14498" b="-14498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210434" y="1731349"/>
            <a:ext cx="4131855" cy="2242353"/>
          </a:xfrm>
          <a:prstGeom prst="rect">
            <a:avLst/>
          </a:prstGeom>
          <a:blipFill>
            <a:blip r:embed="rId2"/>
            <a:srcRect/>
            <a:stretch>
              <a:fillRect t="-4513" b="-24483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478689" y="1310005"/>
            <a:ext cx="4908241" cy="2663697"/>
          </a:xfrm>
          <a:prstGeom prst="rect">
            <a:avLst/>
          </a:prstGeom>
          <a:blipFill>
            <a:blip r:embed="rId3"/>
            <a:srcRect/>
            <a:stretch>
              <a:fillRect t="-13059" b="-25139"/>
            </a:stretch>
          </a:blipFill>
          <a:ln w="76200" cap="rnd">
            <a:solidFill>
              <a:srgbClr val="3434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2429"/>
            <a:ext cx="12192000" cy="2925571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 flipV="1">
            <a:off x="8126939" y="4219083"/>
            <a:ext cx="3219450" cy="2448416"/>
          </a:xfrm>
          <a:prstGeom prst="roundRect">
            <a:avLst>
              <a:gd name="adj" fmla="val 3837"/>
            </a:avLst>
          </a:prstGeom>
          <a:solidFill>
            <a:schemeClr val="bg1"/>
          </a:solidFill>
          <a:ln>
            <a:gradFill>
              <a:gsLst>
                <a:gs pos="0">
                  <a:srgbClr val="0053DC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 flipV="1">
            <a:off x="4486275" y="4219083"/>
            <a:ext cx="3219450" cy="2448416"/>
          </a:xfrm>
          <a:prstGeom prst="roundRect">
            <a:avLst>
              <a:gd name="adj" fmla="val 3837"/>
            </a:avLst>
          </a:prstGeom>
          <a:solidFill>
            <a:schemeClr val="bg1"/>
          </a:solidFill>
          <a:ln>
            <a:gradFill>
              <a:gsLst>
                <a:gs pos="0">
                  <a:srgbClr val="0053DC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 flipV="1">
            <a:off x="845612" y="4196837"/>
            <a:ext cx="3219450" cy="2448416"/>
          </a:xfrm>
          <a:prstGeom prst="roundRect">
            <a:avLst>
              <a:gd name="adj" fmla="val 3837"/>
            </a:avLst>
          </a:prstGeom>
          <a:solidFill>
            <a:schemeClr val="bg1"/>
          </a:solidFill>
          <a:ln>
            <a:gradFill>
              <a:gsLst>
                <a:gs pos="0">
                  <a:srgbClr val="0053DC">
                    <a:alpha val="0"/>
                  </a:srgbClr>
                </a:gs>
                <a:gs pos="100000">
                  <a:srgbClr val="0C8CF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矩形: 圆顶角 40"/>
          <p:cNvSpPr/>
          <p:nvPr/>
        </p:nvSpPr>
        <p:spPr>
          <a:xfrm>
            <a:off x="8117967" y="4216705"/>
            <a:ext cx="3237394" cy="487152"/>
          </a:xfrm>
          <a:prstGeom prst="round2SameRect">
            <a:avLst>
              <a:gd name="adj1" fmla="val 22137"/>
              <a:gd name="adj2" fmla="val 0"/>
            </a:avLst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顶角 41"/>
          <p:cNvSpPr/>
          <p:nvPr/>
        </p:nvSpPr>
        <p:spPr>
          <a:xfrm>
            <a:off x="4477303" y="4216705"/>
            <a:ext cx="3237394" cy="487152"/>
          </a:xfrm>
          <a:prstGeom prst="round2SameRect">
            <a:avLst>
              <a:gd name="adj1" fmla="val 22137"/>
              <a:gd name="adj2" fmla="val 0"/>
            </a:avLst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: 圆顶角 42"/>
          <p:cNvSpPr/>
          <p:nvPr/>
        </p:nvSpPr>
        <p:spPr>
          <a:xfrm>
            <a:off x="836640" y="4194459"/>
            <a:ext cx="3237394" cy="487152"/>
          </a:xfrm>
          <a:prstGeom prst="round2SameRect">
            <a:avLst>
              <a:gd name="adj1" fmla="val 22137"/>
              <a:gd name="adj2" fmla="val 0"/>
            </a:avLst>
          </a:prstGeom>
          <a:gradFill>
            <a:gsLst>
              <a:gs pos="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TextBox 31"/>
          <p:cNvSpPr txBox="1"/>
          <p:nvPr/>
        </p:nvSpPr>
        <p:spPr>
          <a:xfrm>
            <a:off x="1895267" y="4278283"/>
            <a:ext cx="1120140" cy="338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原文直达</a:t>
            </a:r>
            <a:endParaRPr lang="zh-CN" altLang="en-US" sz="22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0" name="TextBox 31"/>
          <p:cNvSpPr txBox="1"/>
          <p:nvPr/>
        </p:nvSpPr>
        <p:spPr>
          <a:xfrm>
            <a:off x="1306195" y="4914900"/>
            <a:ext cx="2257425" cy="77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20000"/>
              </a:lnSpc>
              <a:buClr>
                <a:srgbClr val="0053DC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优先匹配本馆拥有权限的文献链接，读者可直达原文获取页面。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4" name="TextBox 31"/>
          <p:cNvSpPr txBox="1"/>
          <p:nvPr/>
        </p:nvSpPr>
        <p:spPr>
          <a:xfrm>
            <a:off x="5535930" y="4278283"/>
            <a:ext cx="1120140" cy="338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开放链接</a:t>
            </a:r>
            <a:endParaRPr lang="zh-CN" altLang="en-US" sz="22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9176594" y="4278283"/>
            <a:ext cx="1120140" cy="338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互助共享</a:t>
            </a:r>
            <a:endParaRPr lang="zh-CN" altLang="en-US" sz="22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5" name="TextBox 31"/>
          <p:cNvSpPr txBox="1"/>
          <p:nvPr/>
        </p:nvSpPr>
        <p:spPr>
          <a:xfrm>
            <a:off x="4946650" y="4914900"/>
            <a:ext cx="2395220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ct val="120000"/>
              </a:lnSpc>
              <a:buClr>
                <a:srgbClr val="0053DC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链接全球开放获取OA学术文献，读者可无障碍阅读、下载原文。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</p:txBody>
      </p:sp>
      <p:sp>
        <p:nvSpPr>
          <p:cNvPr id="66" name="TextBox 31"/>
          <p:cNvSpPr txBox="1"/>
          <p:nvPr/>
        </p:nvSpPr>
        <p:spPr>
          <a:xfrm>
            <a:off x="8587105" y="4914900"/>
            <a:ext cx="2385060" cy="1033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ct val="120000"/>
              </a:lnSpc>
              <a:buClr>
                <a:srgbClr val="0053DC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无缝对接智图联盟、CALIS联盟、中科院等文献互助平台，为读者传递丰富资源。平均全文传递时效小于10分钟。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</p:txBody>
      </p:sp>
      <p:pic>
        <p:nvPicPr>
          <p:cNvPr id="73" name="图片 72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5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30"/>
          <a:stretch>
            <a:fillRect/>
          </a:stretch>
        </p:blipFill>
        <p:spPr>
          <a:xfrm>
            <a:off x="0" y="5816822"/>
            <a:ext cx="12192000" cy="1041179"/>
          </a:xfrm>
          <a:custGeom>
            <a:avLst/>
            <a:gdLst>
              <a:gd name="connsiteX0" fmla="*/ 0 w 12192000"/>
              <a:gd name="connsiteY0" fmla="*/ 0 h 1041179"/>
              <a:gd name="connsiteX1" fmla="*/ 12192000 w 12192000"/>
              <a:gd name="connsiteY1" fmla="*/ 0 h 1041179"/>
              <a:gd name="connsiteX2" fmla="*/ 12192000 w 12192000"/>
              <a:gd name="connsiteY2" fmla="*/ 1041179 h 1041179"/>
              <a:gd name="connsiteX3" fmla="*/ 0 w 12192000"/>
              <a:gd name="connsiteY3" fmla="*/ 1041179 h 10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41179">
                <a:moveTo>
                  <a:pt x="0" y="0"/>
                </a:moveTo>
                <a:lnTo>
                  <a:pt x="12192000" y="0"/>
                </a:lnTo>
                <a:lnTo>
                  <a:pt x="12192000" y="1041179"/>
                </a:lnTo>
                <a:lnTo>
                  <a:pt x="0" y="104117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6018" y="26765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文献获取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 descr="图片包含 灯光, 黑暗, 夜晚, 照片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408793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" y="1224280"/>
            <a:ext cx="6557645" cy="1824990"/>
          </a:xfrm>
          <a:prstGeom prst="rect">
            <a:avLst/>
          </a:prstGeom>
          <a:ln>
            <a:noFill/>
          </a:ln>
          <a:effectLst>
            <a:outerShdw blurRad="355600" dist="76200" dir="5400000" algn="t" rotWithShape="0">
              <a:prstClr val="black">
                <a:alpha val="27000"/>
              </a:prstClr>
            </a:outerShdw>
          </a:effectLst>
        </p:spPr>
      </p:pic>
      <p:cxnSp>
        <p:nvCxnSpPr>
          <p:cNvPr id="17" name="直接连接符 16"/>
          <p:cNvCxnSpPr/>
          <p:nvPr/>
        </p:nvCxnSpPr>
        <p:spPr>
          <a:xfrm flipV="1">
            <a:off x="1906905" y="2854325"/>
            <a:ext cx="8890" cy="68072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540510" y="2564765"/>
            <a:ext cx="741680" cy="28956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53565" y="3535045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235710" y="3719195"/>
            <a:ext cx="135255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图书馆已订购资源，点击链接可直达原文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3871595" y="2256790"/>
            <a:ext cx="333375" cy="307975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406650" y="2564765"/>
            <a:ext cx="1464945" cy="28956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500620" y="220345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706360" y="1957070"/>
            <a:ext cx="277114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开放获取OA</a:t>
            </a: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资源，点击链接可阅读、下载全文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05" y="3214370"/>
            <a:ext cx="5838190" cy="1834515"/>
          </a:xfrm>
          <a:prstGeom prst="rect">
            <a:avLst/>
          </a:prstGeom>
          <a:ln>
            <a:noFill/>
          </a:ln>
          <a:effectLst>
            <a:outerShdw blurRad="355600" dist="76200" dir="5400000" algn="t" rotWithShape="0">
              <a:prstClr val="black">
                <a:alpha val="27000"/>
              </a:prstClr>
            </a:outerShdw>
          </a:effectLst>
        </p:spPr>
      </p:pic>
      <p:cxnSp>
        <p:nvCxnSpPr>
          <p:cNvPr id="38" name="直接连接符 37"/>
          <p:cNvCxnSpPr/>
          <p:nvPr/>
        </p:nvCxnSpPr>
        <p:spPr>
          <a:xfrm>
            <a:off x="4204970" y="2256790"/>
            <a:ext cx="3352800" cy="9525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730" y="3827145"/>
            <a:ext cx="4249420" cy="2424430"/>
          </a:xfrm>
          <a:prstGeom prst="rect">
            <a:avLst/>
          </a:prstGeom>
          <a:ln>
            <a:solidFill>
              <a:srgbClr val="0031CC"/>
            </a:solidFill>
          </a:ln>
          <a:effectLst/>
        </p:spPr>
      </p:pic>
      <p:sp>
        <p:nvSpPr>
          <p:cNvPr id="40" name="矩形 39"/>
          <p:cNvSpPr/>
          <p:nvPr/>
        </p:nvSpPr>
        <p:spPr>
          <a:xfrm>
            <a:off x="4010660" y="4604385"/>
            <a:ext cx="741680" cy="289560"/>
          </a:xfrm>
          <a:prstGeom prst="rect">
            <a:avLst/>
          </a:prstGeom>
          <a:noFill/>
          <a:ln>
            <a:solidFill>
              <a:srgbClr val="003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4377055" y="4893945"/>
            <a:ext cx="8890" cy="680720"/>
          </a:xfrm>
          <a:prstGeom prst="line">
            <a:avLst/>
          </a:prstGeom>
          <a:ln cap="rnd">
            <a:solidFill>
              <a:srgbClr val="0031C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4323715" y="5458460"/>
            <a:ext cx="116205" cy="116205"/>
          </a:xfrm>
          <a:prstGeom prst="ellipse">
            <a:avLst/>
          </a:prstGeom>
          <a:solidFill>
            <a:srgbClr val="003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871595" y="5574665"/>
            <a:ext cx="265747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spc="80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对接文献互助平台，输入邮箱及验证码获取全文。</a:t>
            </a:r>
            <a:endParaRPr lang="zh-CN" altLang="en-US" sz="1400" b="1" spc="80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58925" y="3076575"/>
            <a:ext cx="4570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如何校外访问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925" y="4275455"/>
            <a:ext cx="241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i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Off-Campus Visits</a:t>
            </a:r>
            <a:endParaRPr lang="en-US" altLang="zh-CN" sz="2000" i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6669" y="2500576"/>
            <a:ext cx="3335901" cy="583565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PART FIVE</a:t>
            </a:r>
            <a:endParaRPr lang="en-US" altLang="zh-CN" sz="3200" i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9" name="箭头: V 形 18"/>
          <p:cNvSpPr/>
          <p:nvPr/>
        </p:nvSpPr>
        <p:spPr>
          <a:xfrm>
            <a:off x="4021418" y="4387401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558925" y="1341755"/>
            <a:ext cx="1999615" cy="2317750"/>
            <a:chOff x="6503" y="758"/>
            <a:chExt cx="3149" cy="3650"/>
          </a:xfrm>
        </p:grpSpPr>
        <p:sp>
          <p:nvSpPr>
            <p:cNvPr id="2" name="文本框 1"/>
            <p:cNvSpPr txBox="1"/>
            <p:nvPr/>
          </p:nvSpPr>
          <p:spPr>
            <a:xfrm>
              <a:off x="6503" y="758"/>
              <a:ext cx="2010" cy="365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algn="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3800" i="1" kern="0" spc="-100" dirty="0">
                  <a:solidFill>
                    <a:schemeClr val="bg1"/>
                  </a:solidFill>
                  <a:effectLst>
                    <a:outerShdw blurRad="190500" dist="38100" algn="l" rotWithShape="0">
                      <a:prstClr val="black">
                        <a:alpha val="20000"/>
                      </a:prstClr>
                    </a:outerShdw>
                  </a:effectLst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Bahnschrift SemiBold Condensed" panose="020B0502040204020203" charset="0"/>
                  <a:sym typeface="+mn-ea"/>
                </a:rPr>
                <a:t>0</a:t>
              </a:r>
              <a:endParaRPr lang="en-US" altLang="zh-CN" sz="13800" i="1" kern="0" spc="-1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uFillTx/>
                <a:latin typeface="思源黑体 CN Regular" panose="020B0500000000000000" charset="-122"/>
                <a:ea typeface="思源黑体 CN Regular" panose="020B0500000000000000" charset="-122"/>
                <a:cs typeface="Bahnschrift SemiBold Condensed" panose="020B0502040204020203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642" y="758"/>
              <a:ext cx="2010" cy="365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algn="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3800" i="1" kern="0" spc="-100" dirty="0">
                  <a:solidFill>
                    <a:schemeClr val="bg1"/>
                  </a:solidFill>
                  <a:effectLst>
                    <a:outerShdw blurRad="190500" dist="38100" algn="l" rotWithShape="0">
                      <a:prstClr val="black">
                        <a:alpha val="20000"/>
                      </a:prstClr>
                    </a:outerShdw>
                  </a:effectLst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Bahnschrift SemiBold Condensed" panose="020B0502040204020203" charset="0"/>
                  <a:sym typeface="+mn-ea"/>
                </a:rPr>
                <a:t>5</a:t>
              </a:r>
              <a:endParaRPr lang="en-US" altLang="zh-CN" sz="13800" i="1" kern="0" spc="-1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uFillTx/>
                <a:latin typeface="思源黑体 CN Regular" panose="020B0500000000000000" charset="-122"/>
                <a:ea typeface="思源黑体 CN Regular" panose="020B0500000000000000" charset="-122"/>
                <a:cs typeface="Bahnschrift SemiBold Condensed" panose="020B0502040204020203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4738" y="237177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校外访问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096125" y="1680210"/>
            <a:ext cx="0" cy="4638675"/>
          </a:xfrm>
          <a:prstGeom prst="line">
            <a:avLst/>
          </a:prstGeom>
          <a:ln cap="rnd">
            <a:solidFill>
              <a:srgbClr val="0C8CF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948489" y="1532572"/>
            <a:ext cx="295274" cy="295272"/>
            <a:chOff x="5998371" y="1582579"/>
            <a:chExt cx="195260" cy="195258"/>
          </a:xfrm>
        </p:grpSpPr>
        <p:sp>
          <p:nvSpPr>
            <p:cNvPr id="33" name="椭圆 32"/>
            <p:cNvSpPr/>
            <p:nvPr/>
          </p:nvSpPr>
          <p:spPr>
            <a:xfrm>
              <a:off x="5998371" y="1582579"/>
              <a:ext cx="195260" cy="195258"/>
            </a:xfrm>
            <a:prstGeom prst="ellipse">
              <a:avLst/>
            </a:prstGeom>
            <a:solidFill>
              <a:srgbClr val="0053DC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31232" y="1615440"/>
              <a:ext cx="129537" cy="129537"/>
            </a:xfrm>
            <a:prstGeom prst="ellipse">
              <a:avLst/>
            </a:prstGeom>
            <a:solidFill>
              <a:srgbClr val="0053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48489" y="4117978"/>
            <a:ext cx="295274" cy="295272"/>
            <a:chOff x="5998371" y="1582579"/>
            <a:chExt cx="195260" cy="195258"/>
          </a:xfrm>
        </p:grpSpPr>
        <p:sp>
          <p:nvSpPr>
            <p:cNvPr id="36" name="椭圆 35"/>
            <p:cNvSpPr/>
            <p:nvPr/>
          </p:nvSpPr>
          <p:spPr>
            <a:xfrm>
              <a:off x="5998371" y="1582579"/>
              <a:ext cx="195260" cy="195258"/>
            </a:xfrm>
            <a:prstGeom prst="ellipse">
              <a:avLst/>
            </a:prstGeom>
            <a:solidFill>
              <a:srgbClr val="0053DC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031232" y="1615440"/>
              <a:ext cx="129537" cy="129537"/>
            </a:xfrm>
            <a:prstGeom prst="ellipse">
              <a:avLst/>
            </a:prstGeom>
            <a:solidFill>
              <a:srgbClr val="0053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730902" y="1449705"/>
            <a:ext cx="24745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2000" b="1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首次访问，认证身份</a:t>
            </a:r>
            <a:endParaRPr lang="zh-CN" altLang="en-US" sz="2000" b="1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30903" y="1964055"/>
            <a:ext cx="3408132" cy="153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首次访问时，需通过 IP 或机构账号认证进入系统，当在校园网IP范围内时，系统将自动登录。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点击页面顶部的“漫游”，输入手机号进行个人身份认证，以便后续校外访问。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96035" y="1356360"/>
            <a:ext cx="4946650" cy="2237105"/>
          </a:xfrm>
          <a:prstGeom prst="rect">
            <a:avLst/>
          </a:prstGeom>
          <a:gradFill>
            <a:gsLst>
              <a:gs pos="5200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10" y="1118870"/>
            <a:ext cx="4953635" cy="230695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725160" y="1066800"/>
            <a:ext cx="246380" cy="289560"/>
          </a:xfrm>
          <a:prstGeom prst="rect">
            <a:avLst/>
          </a:prstGeom>
          <a:noFill/>
          <a:ln>
            <a:solidFill>
              <a:srgbClr val="0BD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22" idx="2"/>
          </p:cNvCxnSpPr>
          <p:nvPr/>
        </p:nvCxnSpPr>
        <p:spPr>
          <a:xfrm>
            <a:off x="5848350" y="1356360"/>
            <a:ext cx="0" cy="704850"/>
          </a:xfrm>
          <a:prstGeom prst="line">
            <a:avLst/>
          </a:prstGeom>
          <a:ln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66945" y="2063750"/>
            <a:ext cx="1076325" cy="0"/>
          </a:xfrm>
          <a:prstGeom prst="line">
            <a:avLst/>
          </a:prstGeom>
          <a:ln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766945" y="2009775"/>
            <a:ext cx="116205" cy="116205"/>
          </a:xfrm>
          <a:prstGeom prst="ellipse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730902" y="3970655"/>
            <a:ext cx="2983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2000" b="1" dirty="0">
                <a:gradFill>
                  <a:gsLst>
                    <a:gs pos="0">
                      <a:srgbClr val="0C8CF7"/>
                    </a:gs>
                    <a:gs pos="100000">
                      <a:srgbClr val="0053DC"/>
                    </a:gs>
                  </a:gsLst>
                  <a:path path="circle">
                    <a:fillToRect l="50000" t="-80000" r="50000" b="180000"/>
                  </a:path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校外访问，登录漫游账号</a:t>
            </a:r>
            <a:endParaRPr lang="zh-CN" altLang="en-US" sz="2000" b="1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30903" y="4485005"/>
            <a:ext cx="3408132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在校外访问时，登录“个人漫游账号”，即可正常使用平台功能。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6035" y="4043045"/>
            <a:ext cx="4946650" cy="2265680"/>
          </a:xfrm>
          <a:prstGeom prst="rect">
            <a:avLst/>
          </a:prstGeom>
          <a:gradFill>
            <a:gsLst>
              <a:gs pos="52000">
                <a:srgbClr val="0C8CF7"/>
              </a:gs>
              <a:gs pos="100000">
                <a:srgbClr val="0053DC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0" y="3723640"/>
            <a:ext cx="4952365" cy="240411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883150" y="4363720"/>
            <a:ext cx="617220" cy="203835"/>
          </a:xfrm>
          <a:prstGeom prst="rect">
            <a:avLst/>
          </a:prstGeom>
          <a:noFill/>
          <a:ln>
            <a:solidFill>
              <a:srgbClr val="0BD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712845" y="4290695"/>
            <a:ext cx="4709795" cy="533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0C8CF7"/>
                  </a:gs>
                  <a:gs pos="100000">
                    <a:srgbClr val="0053DC"/>
                  </a:gs>
                </a:gsLst>
                <a:path path="circle">
                  <a:fillToRect l="50000" t="-80000" r="50000" b="180000"/>
                </a:path>
              </a:gra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812682" y="1385522"/>
            <a:ext cx="4566635" cy="169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9200" spc="80" dirty="0">
                <a:gradFill flip="none" rotWithShape="1">
                  <a:gsLst>
                    <a:gs pos="100000">
                      <a:schemeClr val="bg1"/>
                    </a:gs>
                    <a:gs pos="40000">
                      <a:schemeClr val="bg1"/>
                    </a:gs>
                  </a:gsLst>
                  <a:lin ang="5400000" scaled="1"/>
                  <a:tileRect/>
                </a:gradFill>
                <a:effectLst>
                  <a:reflection stA="29000" endPos="45500" dist="12700" dir="5400000" sy="-100000" algn="bl" rotWithShape="0"/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谢谢观看</a:t>
            </a:r>
            <a:endParaRPr lang="zh-CN" altLang="en-US" sz="9200" spc="80" dirty="0">
              <a:gradFill flip="none" rotWithShape="1">
                <a:gsLst>
                  <a:gs pos="100000">
                    <a:schemeClr val="bg1"/>
                  </a:gs>
                  <a:gs pos="40000">
                    <a:schemeClr val="bg1"/>
                  </a:gs>
                </a:gsLst>
                <a:lin ang="5400000" scaled="1"/>
                <a:tileRect/>
              </a:gradFill>
              <a:effectLst>
                <a:reflection stA="29000" endPos="45500" dist="12700" dir="5400000" sy="-100000" algn="bl" rotWithShape="0"/>
              </a:effectLst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2465" y="3251200"/>
            <a:ext cx="5781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4000" b="1" spc="80" dirty="0">
                <a:solidFill>
                  <a:srgbClr val="FFBB06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经纶</a:t>
            </a:r>
            <a:r>
              <a:rPr lang="en-US" altLang="zh-CN" sz="4000" b="1" spc="80" dirty="0">
                <a:solidFill>
                  <a:srgbClr val="FFBB06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 · </a:t>
            </a:r>
            <a:r>
              <a:rPr lang="zh-CN" altLang="en-US" sz="4000" b="1" spc="80" dirty="0">
                <a:solidFill>
                  <a:srgbClr val="FFBB06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乐享知识探索</a:t>
            </a:r>
            <a:endParaRPr lang="zh-CN" altLang="en-US" sz="4000" b="1" spc="80" dirty="0">
              <a:solidFill>
                <a:srgbClr val="FFBB06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64940" y="4309745"/>
            <a:ext cx="3505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0031CC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http://k.cqvip.com/</a:t>
            </a:r>
            <a:endParaRPr lang="zh-CN" altLang="en-US" sz="2400" b="1" i="1" dirty="0">
              <a:solidFill>
                <a:srgbClr val="0031CC"/>
              </a:solidFill>
              <a:latin typeface="思源黑体 CN Regular" panose="020B0500000000000000" charset="-122"/>
              <a:ea typeface="思源黑体 CN Regular" panose="020B0500000000000000" charset="-122"/>
              <a:sym typeface="+mn-ea"/>
              <a:hlinkClick r:id="rId2">
                <a:extLst>
                  <a:ext uri="{DAF060AB-1E55-43B9-8AAB-6FB025537F2F}">
                    <wpsdc:hlinkClr xmlns:wpsdc="http://www.wps.cn/officeDocument/2017/drawingmlCustomData" val="0109A1"/>
                    <wpsdc:folHlinkClr xmlns:wpsdc="http://www.wps.cn/officeDocument/2017/drawingmlCustomData" val="0109A1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pic>
        <p:nvPicPr>
          <p:cNvPr id="4" name="图片 3" descr="32313538343337303b32313538343335313bb7c5b4f3be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6225" y="4380865"/>
            <a:ext cx="353695" cy="3536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ṥ1íḋé"/>
          <p:cNvSpPr/>
          <p:nvPr/>
        </p:nvSpPr>
        <p:spPr>
          <a:xfrm>
            <a:off x="4086937" y="816781"/>
            <a:ext cx="3185487" cy="838716"/>
          </a:xfrm>
          <a:prstGeom prst="rect">
            <a:avLst/>
          </a:prstGeom>
          <a:solidFill>
            <a:srgbClr val="0C8CF7"/>
          </a:solidFill>
        </p:spPr>
        <p:txBody>
          <a:bodyPr wrap="square" lIns="91440" tIns="45720" rIns="91440" bIns="45720" anchor="ctr" anchorCtr="0">
            <a:normAutofit fontScale="8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47577" y="1800277"/>
            <a:ext cx="3225165" cy="10160"/>
          </a:xfrm>
          <a:prstGeom prst="line">
            <a:avLst/>
          </a:prstGeom>
          <a:solidFill>
            <a:srgbClr val="0C8CF7"/>
          </a:solidFill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1803183" y="2361678"/>
            <a:ext cx="0" cy="3240000"/>
          </a:xfrm>
          <a:prstGeom prst="line">
            <a:avLst/>
          </a:prstGeom>
          <a:solidFill>
            <a:srgbClr val="0C8CF7"/>
          </a:solidFill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grpSp>
        <p:nvGrpSpPr>
          <p:cNvPr id="10" name="ïsľîḋe"/>
          <p:cNvGrpSpPr/>
          <p:nvPr/>
        </p:nvGrpSpPr>
        <p:grpSpPr>
          <a:xfrm>
            <a:off x="1195186" y="2340084"/>
            <a:ext cx="4900814" cy="542400"/>
            <a:chOff x="3871848" y="1874249"/>
            <a:chExt cx="4900814" cy="542400"/>
          </a:xfrm>
          <a:solidFill>
            <a:srgbClr val="0C8CF7"/>
          </a:solidFill>
        </p:grpSpPr>
        <p:sp>
          <p:nvSpPr>
            <p:cNvPr id="23" name="î$ḻïďê"/>
            <p:cNvSpPr txBox="1"/>
            <p:nvPr/>
          </p:nvSpPr>
          <p:spPr bwMode="auto">
            <a:xfrm>
              <a:off x="3871848" y="1874249"/>
              <a:ext cx="555754" cy="54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íS1ïḑé"/>
            <p:cNvSpPr/>
            <p:nvPr/>
          </p:nvSpPr>
          <p:spPr bwMode="auto">
            <a:xfrm>
              <a:off x="4656073" y="1917651"/>
              <a:ext cx="4116589" cy="455597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公司介绍</a:t>
              </a:r>
              <a:endParaRPr kumimoji="0" lang="zh-CN" alt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isḻiḓe"/>
          <p:cNvGrpSpPr/>
          <p:nvPr/>
        </p:nvGrpSpPr>
        <p:grpSpPr>
          <a:xfrm>
            <a:off x="6488546" y="2354481"/>
            <a:ext cx="4900814" cy="542400"/>
            <a:chOff x="3871848" y="2168713"/>
            <a:chExt cx="4900814" cy="542400"/>
          </a:xfrm>
          <a:solidFill>
            <a:srgbClr val="0C8CF7"/>
          </a:solidFill>
        </p:grpSpPr>
        <p:sp>
          <p:nvSpPr>
            <p:cNvPr id="21" name="isḷíḋê"/>
            <p:cNvSpPr txBox="1"/>
            <p:nvPr/>
          </p:nvSpPr>
          <p:spPr bwMode="auto">
            <a:xfrm>
              <a:off x="3871848" y="2168713"/>
              <a:ext cx="555754" cy="54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íṥlîḑê"/>
            <p:cNvSpPr/>
            <p:nvPr/>
          </p:nvSpPr>
          <p:spPr bwMode="auto">
            <a:xfrm>
              <a:off x="4656073" y="2212115"/>
              <a:ext cx="4116589" cy="455597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 anchorCtr="0">
              <a:normAutofit fontScale="7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产品</a:t>
              </a: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介绍</a:t>
              </a:r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iṧḻîḓê"/>
          <p:cNvGrpSpPr/>
          <p:nvPr/>
        </p:nvGrpSpPr>
        <p:grpSpPr>
          <a:xfrm>
            <a:off x="1195186" y="3333571"/>
            <a:ext cx="4900814" cy="542400"/>
            <a:chOff x="3871848" y="2432190"/>
            <a:chExt cx="4900814" cy="542400"/>
          </a:xfrm>
          <a:solidFill>
            <a:srgbClr val="0C8CF7"/>
          </a:solidFill>
        </p:grpSpPr>
        <p:sp>
          <p:nvSpPr>
            <p:cNvPr id="19" name="ïšḻiḋê"/>
            <p:cNvSpPr txBox="1"/>
            <p:nvPr/>
          </p:nvSpPr>
          <p:spPr bwMode="auto">
            <a:xfrm>
              <a:off x="3871848" y="2432190"/>
              <a:ext cx="555754" cy="54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iśḻïḓe"/>
            <p:cNvSpPr/>
            <p:nvPr/>
          </p:nvSpPr>
          <p:spPr bwMode="auto">
            <a:xfrm>
              <a:off x="4656073" y="2475592"/>
              <a:ext cx="4116589" cy="455597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 anchorCtr="0">
              <a:normAutofit fontScale="7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如何检索文献</a:t>
              </a:r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0" y="5997844"/>
            <a:ext cx="12192000" cy="860156"/>
          </a:xfrm>
          <a:prstGeom prst="rect">
            <a:avLst/>
          </a:prstGeom>
          <a:solidFill>
            <a:srgbClr val="0C8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î$liḑê"/>
          <p:cNvGrpSpPr/>
          <p:nvPr/>
        </p:nvGrpSpPr>
        <p:grpSpPr>
          <a:xfrm>
            <a:off x="1195186" y="4168765"/>
            <a:ext cx="4900814" cy="542400"/>
            <a:chOff x="-1421512" y="2703536"/>
            <a:chExt cx="4900814" cy="542400"/>
          </a:xfrm>
          <a:solidFill>
            <a:srgbClr val="0C8CF7"/>
          </a:solidFill>
        </p:grpSpPr>
        <p:sp>
          <p:nvSpPr>
            <p:cNvPr id="5" name="i$ḻiḑè"/>
            <p:cNvSpPr txBox="1"/>
            <p:nvPr/>
          </p:nvSpPr>
          <p:spPr bwMode="auto">
            <a:xfrm>
              <a:off x="-1421512" y="2703536"/>
              <a:ext cx="555754" cy="54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iṩḷïďe"/>
            <p:cNvSpPr/>
            <p:nvPr/>
          </p:nvSpPr>
          <p:spPr bwMode="auto">
            <a:xfrm>
              <a:off x="-637287" y="2754558"/>
              <a:ext cx="4116589" cy="455597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 anchorCtr="0">
              <a:normAutofit fontScale="7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如何校外访问</a:t>
              </a:r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" name="图片 3" descr="logo-反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0970" y="234950"/>
            <a:ext cx="1452880" cy="333375"/>
          </a:xfrm>
          <a:prstGeom prst="rect">
            <a:avLst/>
          </a:prstGeom>
          <a:solidFill>
            <a:srgbClr val="0C8CF7"/>
          </a:solidFill>
        </p:spPr>
      </p:pic>
      <p:grpSp>
        <p:nvGrpSpPr>
          <p:cNvPr id="32" name="组合 31"/>
          <p:cNvGrpSpPr/>
          <p:nvPr/>
        </p:nvGrpSpPr>
        <p:grpSpPr>
          <a:xfrm>
            <a:off x="313099" y="132088"/>
            <a:ext cx="2319802" cy="2319802"/>
            <a:chOff x="1542987" y="2066925"/>
            <a:chExt cx="2457450" cy="2457450"/>
          </a:xfrm>
        </p:grpSpPr>
        <p:sp>
          <p:nvSpPr>
            <p:cNvPr id="33" name="椭圆 32"/>
            <p:cNvSpPr/>
            <p:nvPr/>
          </p:nvSpPr>
          <p:spPr>
            <a:xfrm>
              <a:off x="2009775" y="2533650"/>
              <a:ext cx="1524000" cy="1524000"/>
            </a:xfrm>
            <a:prstGeom prst="ellipse">
              <a:avLst/>
            </a:prstGeom>
            <a:solidFill>
              <a:srgbClr val="0C8CF7">
                <a:alpha val="5000"/>
              </a:srgbClr>
            </a:solidFill>
            <a:ln>
              <a:gradFill>
                <a:gsLst>
                  <a:gs pos="54000">
                    <a:srgbClr val="0C8CF7">
                      <a:alpha val="67000"/>
                    </a:srgbClr>
                  </a:gs>
                  <a:gs pos="100000">
                    <a:srgbClr val="0053DC">
                      <a:alpha val="67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47850" y="2371725"/>
              <a:ext cx="1847850" cy="18478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542987" y="2066925"/>
              <a:ext cx="2457450" cy="24574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0C8CF7"/>
                  </a:gs>
                  <a:gs pos="100000">
                    <a:srgbClr val="0C8CF7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9" name="图形 67"/>
          <p:cNvSpPr/>
          <p:nvPr/>
        </p:nvSpPr>
        <p:spPr>
          <a:xfrm>
            <a:off x="1214297" y="933721"/>
            <a:ext cx="536860" cy="604777"/>
          </a:xfrm>
          <a:custGeom>
            <a:avLst/>
            <a:gdLst>
              <a:gd name="connsiteX0" fmla="*/ 3566577 w 5350637"/>
              <a:gd name="connsiteY0" fmla="*/ 0 h 6027539"/>
              <a:gd name="connsiteX1" fmla="*/ 3566577 w 5350637"/>
              <a:gd name="connsiteY1" fmla="*/ 1591484 h 6027539"/>
              <a:gd name="connsiteX2" fmla="*/ 3781846 w 5350637"/>
              <a:gd name="connsiteY2" fmla="*/ 1808260 h 6027539"/>
              <a:gd name="connsiteX3" fmla="*/ 5349866 w 5350637"/>
              <a:gd name="connsiteY3" fmla="*/ 1808260 h 6027539"/>
              <a:gd name="connsiteX4" fmla="*/ 5349866 w 5350637"/>
              <a:gd name="connsiteY4" fmla="*/ 5812910 h 6027539"/>
              <a:gd name="connsiteX5" fmla="*/ 5133521 w 5350637"/>
              <a:gd name="connsiteY5" fmla="*/ 6027533 h 6027539"/>
              <a:gd name="connsiteX6" fmla="*/ 216345 w 5350637"/>
              <a:gd name="connsiteY6" fmla="*/ 6027533 h 6027539"/>
              <a:gd name="connsiteX7" fmla="*/ 7 w 5350637"/>
              <a:gd name="connsiteY7" fmla="*/ 5814639 h 6027539"/>
              <a:gd name="connsiteX8" fmla="*/ 0 w 5350637"/>
              <a:gd name="connsiteY8" fmla="*/ 5812910 h 6027539"/>
              <a:gd name="connsiteX9" fmla="*/ 0 w 5350637"/>
              <a:gd name="connsiteY9" fmla="*/ 214623 h 6027539"/>
              <a:gd name="connsiteX10" fmla="*/ 216345 w 5350637"/>
              <a:gd name="connsiteY10" fmla="*/ 0 h 6027539"/>
              <a:gd name="connsiteX11" fmla="*/ 3566577 w 5350637"/>
              <a:gd name="connsiteY11" fmla="*/ 0 h 6027539"/>
              <a:gd name="connsiteX12" fmla="*/ 1188931 w 5350637"/>
              <a:gd name="connsiteY12" fmla="*/ 1205507 h 6027539"/>
              <a:gd name="connsiteX13" fmla="*/ 1188931 w 5350637"/>
              <a:gd name="connsiteY13" fmla="*/ 1808260 h 6027539"/>
              <a:gd name="connsiteX14" fmla="*/ 2972004 w 5350637"/>
              <a:gd name="connsiteY14" fmla="*/ 1808260 h 6027539"/>
              <a:gd name="connsiteX15" fmla="*/ 2972004 w 5350637"/>
              <a:gd name="connsiteY15" fmla="*/ 1205507 h 6027539"/>
              <a:gd name="connsiteX16" fmla="*/ 1188931 w 5350637"/>
              <a:gd name="connsiteY16" fmla="*/ 1205507 h 6027539"/>
              <a:gd name="connsiteX17" fmla="*/ 1188931 w 5350637"/>
              <a:gd name="connsiteY17" fmla="*/ 2411013 h 6027539"/>
              <a:gd name="connsiteX18" fmla="*/ 1188931 w 5350637"/>
              <a:gd name="connsiteY18" fmla="*/ 3013766 h 6027539"/>
              <a:gd name="connsiteX19" fmla="*/ 4160935 w 5350637"/>
              <a:gd name="connsiteY19" fmla="*/ 3013766 h 6027539"/>
              <a:gd name="connsiteX20" fmla="*/ 4160935 w 5350637"/>
              <a:gd name="connsiteY20" fmla="*/ 2411013 h 6027539"/>
              <a:gd name="connsiteX21" fmla="*/ 1188931 w 5350637"/>
              <a:gd name="connsiteY21" fmla="*/ 2411013 h 6027539"/>
              <a:gd name="connsiteX22" fmla="*/ 1188931 w 5350637"/>
              <a:gd name="connsiteY22" fmla="*/ 3616520 h 6027539"/>
              <a:gd name="connsiteX23" fmla="*/ 1188931 w 5350637"/>
              <a:gd name="connsiteY23" fmla="*/ 4219273 h 6027539"/>
              <a:gd name="connsiteX24" fmla="*/ 4160935 w 5350637"/>
              <a:gd name="connsiteY24" fmla="*/ 4219273 h 6027539"/>
              <a:gd name="connsiteX25" fmla="*/ 4160935 w 5350637"/>
              <a:gd name="connsiteY25" fmla="*/ 3616520 h 6027539"/>
              <a:gd name="connsiteX26" fmla="*/ 1188931 w 5350637"/>
              <a:gd name="connsiteY26" fmla="*/ 3616520 h 6027539"/>
              <a:gd name="connsiteX27" fmla="*/ 4197746 w 5350637"/>
              <a:gd name="connsiteY27" fmla="*/ 8180 h 6027539"/>
              <a:gd name="connsiteX28" fmla="*/ 5344484 w 5350637"/>
              <a:gd name="connsiteY28" fmla="*/ 1168911 h 6027539"/>
              <a:gd name="connsiteX29" fmla="*/ 5344180 w 5350637"/>
              <a:gd name="connsiteY29" fmla="*/ 1199353 h 6027539"/>
              <a:gd name="connsiteX30" fmla="*/ 5329200 w 5350637"/>
              <a:gd name="connsiteY30" fmla="*/ 1205507 h 6027539"/>
              <a:gd name="connsiteX31" fmla="*/ 4376204 w 5350637"/>
              <a:gd name="connsiteY31" fmla="*/ 1205507 h 6027539"/>
              <a:gd name="connsiteX32" fmla="*/ 4160935 w 5350637"/>
              <a:gd name="connsiteY32" fmla="*/ 990237 h 6027539"/>
              <a:gd name="connsiteX33" fmla="*/ 4160935 w 5350637"/>
              <a:gd name="connsiteY33" fmla="*/ 23249 h 6027539"/>
              <a:gd name="connsiteX34" fmla="*/ 4182552 w 5350637"/>
              <a:gd name="connsiteY34" fmla="*/ 1813 h 6027539"/>
              <a:gd name="connsiteX35" fmla="*/ 4197746 w 5350637"/>
              <a:gd name="connsiteY35" fmla="*/ 8180 h 60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50637" h="6027539">
                <a:moveTo>
                  <a:pt x="3566577" y="0"/>
                </a:moveTo>
                <a:lnTo>
                  <a:pt x="3566577" y="1591484"/>
                </a:lnTo>
                <a:cubicBezTo>
                  <a:pt x="3566577" y="1711389"/>
                  <a:pt x="3662802" y="1808260"/>
                  <a:pt x="3781846" y="1808260"/>
                </a:cubicBezTo>
                <a:lnTo>
                  <a:pt x="5349866" y="1808260"/>
                </a:lnTo>
                <a:lnTo>
                  <a:pt x="5349866" y="5812910"/>
                </a:lnTo>
                <a:cubicBezTo>
                  <a:pt x="5349866" y="5931307"/>
                  <a:pt x="5252349" y="6027533"/>
                  <a:pt x="5133521" y="6027533"/>
                </a:cubicBezTo>
                <a:lnTo>
                  <a:pt x="216345" y="6027533"/>
                </a:lnTo>
                <a:cubicBezTo>
                  <a:pt x="97816" y="6028484"/>
                  <a:pt x="958" y="5933168"/>
                  <a:pt x="7" y="5814639"/>
                </a:cubicBezTo>
                <a:cubicBezTo>
                  <a:pt x="2" y="5814062"/>
                  <a:pt x="0" y="5813486"/>
                  <a:pt x="0" y="5812910"/>
                </a:cubicBezTo>
                <a:lnTo>
                  <a:pt x="0" y="214623"/>
                </a:lnTo>
                <a:cubicBezTo>
                  <a:pt x="0" y="96225"/>
                  <a:pt x="97517" y="0"/>
                  <a:pt x="216345" y="0"/>
                </a:cubicBezTo>
                <a:lnTo>
                  <a:pt x="3566577" y="0"/>
                </a:lnTo>
                <a:close/>
                <a:moveTo>
                  <a:pt x="1188931" y="1205507"/>
                </a:moveTo>
                <a:lnTo>
                  <a:pt x="1188931" y="1808260"/>
                </a:lnTo>
                <a:lnTo>
                  <a:pt x="2972004" y="1808260"/>
                </a:lnTo>
                <a:lnTo>
                  <a:pt x="2972004" y="1205507"/>
                </a:lnTo>
                <a:lnTo>
                  <a:pt x="1188931" y="1205507"/>
                </a:lnTo>
                <a:close/>
                <a:moveTo>
                  <a:pt x="1188931" y="2411013"/>
                </a:moveTo>
                <a:lnTo>
                  <a:pt x="1188931" y="3013766"/>
                </a:lnTo>
                <a:lnTo>
                  <a:pt x="4160935" y="3013766"/>
                </a:lnTo>
                <a:lnTo>
                  <a:pt x="4160935" y="2411013"/>
                </a:lnTo>
                <a:lnTo>
                  <a:pt x="1188931" y="2411013"/>
                </a:lnTo>
                <a:close/>
                <a:moveTo>
                  <a:pt x="1188931" y="3616520"/>
                </a:moveTo>
                <a:lnTo>
                  <a:pt x="1188931" y="4219273"/>
                </a:lnTo>
                <a:lnTo>
                  <a:pt x="4160935" y="4219273"/>
                </a:lnTo>
                <a:lnTo>
                  <a:pt x="4160935" y="3616520"/>
                </a:lnTo>
                <a:lnTo>
                  <a:pt x="1188931" y="3616520"/>
                </a:lnTo>
                <a:close/>
                <a:moveTo>
                  <a:pt x="4197746" y="8180"/>
                </a:moveTo>
                <a:lnTo>
                  <a:pt x="5344484" y="1168911"/>
                </a:lnTo>
                <a:cubicBezTo>
                  <a:pt x="5352807" y="1177401"/>
                  <a:pt x="5352670" y="1191031"/>
                  <a:pt x="5344180" y="1199353"/>
                </a:cubicBezTo>
                <a:cubicBezTo>
                  <a:pt x="5340178" y="1203276"/>
                  <a:pt x="5334804" y="1205483"/>
                  <a:pt x="5329200" y="1205507"/>
                </a:cubicBezTo>
                <a:lnTo>
                  <a:pt x="4376204" y="1205507"/>
                </a:lnTo>
                <a:cubicBezTo>
                  <a:pt x="4257314" y="1205507"/>
                  <a:pt x="4160935" y="1109127"/>
                  <a:pt x="4160935" y="990237"/>
                </a:cubicBezTo>
                <a:lnTo>
                  <a:pt x="4160935" y="23249"/>
                </a:lnTo>
                <a:cubicBezTo>
                  <a:pt x="4160985" y="11360"/>
                  <a:pt x="4170663" y="1763"/>
                  <a:pt x="4182552" y="1813"/>
                </a:cubicBezTo>
                <a:cubicBezTo>
                  <a:pt x="4188261" y="1837"/>
                  <a:pt x="4193726" y="4127"/>
                  <a:pt x="4197746" y="8180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 w="669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41" name="î$liḑê"/>
          <p:cNvGrpSpPr/>
          <p:nvPr/>
        </p:nvGrpSpPr>
        <p:grpSpPr>
          <a:xfrm>
            <a:off x="6594591" y="3333740"/>
            <a:ext cx="4929389" cy="542400"/>
            <a:chOff x="9036303" y="1448776"/>
            <a:chExt cx="4929389" cy="542400"/>
          </a:xfrm>
          <a:solidFill>
            <a:srgbClr val="0C8CF7"/>
          </a:solidFill>
        </p:grpSpPr>
        <p:sp>
          <p:nvSpPr>
            <p:cNvPr id="42" name="i$ḻiḑè"/>
            <p:cNvSpPr txBox="1"/>
            <p:nvPr/>
          </p:nvSpPr>
          <p:spPr bwMode="auto">
            <a:xfrm>
              <a:off x="9036303" y="1448776"/>
              <a:ext cx="555754" cy="54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iṩḷïďe"/>
            <p:cNvSpPr/>
            <p:nvPr/>
          </p:nvSpPr>
          <p:spPr bwMode="auto">
            <a:xfrm>
              <a:off x="9849103" y="1470588"/>
              <a:ext cx="4116589" cy="455597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 anchorCtr="0">
              <a:normAutofit fontScale="7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如何获取</a:t>
              </a: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全文</a:t>
              </a:r>
              <a:endPara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1774327" y="1710206"/>
            <a:ext cx="1343791" cy="1254642"/>
          </a:xfrm>
          <a:custGeom>
            <a:avLst/>
            <a:gdLst/>
            <a:ahLst/>
            <a:cxnLst/>
            <a:rect l="l" t="t" r="r" b="b"/>
            <a:pathLst>
              <a:path w="1343791" h="1254642">
                <a:moveTo>
                  <a:pt x="436160" y="175041"/>
                </a:moveTo>
                <a:cubicBezTo>
                  <a:pt x="405204" y="174602"/>
                  <a:pt x="379237" y="183806"/>
                  <a:pt x="358259" y="202650"/>
                </a:cubicBezTo>
                <a:cubicBezTo>
                  <a:pt x="337282" y="221495"/>
                  <a:pt x="322803" y="252611"/>
                  <a:pt x="314823" y="295998"/>
                </a:cubicBezTo>
                <a:lnTo>
                  <a:pt x="197979" y="958643"/>
                </a:lnTo>
                <a:cubicBezTo>
                  <a:pt x="190657" y="1002030"/>
                  <a:pt x="194163" y="1033146"/>
                  <a:pt x="208495" y="1051991"/>
                </a:cubicBezTo>
                <a:cubicBezTo>
                  <a:pt x="222827" y="1070836"/>
                  <a:pt x="245548" y="1080040"/>
                  <a:pt x="276658" y="1079602"/>
                </a:cubicBezTo>
                <a:cubicBezTo>
                  <a:pt x="307614" y="1080040"/>
                  <a:pt x="333581" y="1070836"/>
                  <a:pt x="354559" y="1051991"/>
                </a:cubicBezTo>
                <a:cubicBezTo>
                  <a:pt x="375536" y="1033146"/>
                  <a:pt x="390015" y="1002030"/>
                  <a:pt x="397994" y="958643"/>
                </a:cubicBezTo>
                <a:lnTo>
                  <a:pt x="514839" y="295998"/>
                </a:lnTo>
                <a:cubicBezTo>
                  <a:pt x="522161" y="252611"/>
                  <a:pt x="518655" y="221495"/>
                  <a:pt x="504323" y="202650"/>
                </a:cubicBezTo>
                <a:cubicBezTo>
                  <a:pt x="489991" y="183806"/>
                  <a:pt x="467270" y="174602"/>
                  <a:pt x="436160" y="175041"/>
                </a:cubicBezTo>
                <a:close/>
                <a:moveTo>
                  <a:pt x="1214246" y="14021"/>
                </a:moveTo>
                <a:lnTo>
                  <a:pt x="1343791" y="14021"/>
                </a:lnTo>
                <a:lnTo>
                  <a:pt x="1127504" y="1240622"/>
                </a:lnTo>
                <a:lnTo>
                  <a:pt x="934937" y="1240622"/>
                </a:lnTo>
                <a:lnTo>
                  <a:pt x="1099963" y="304733"/>
                </a:lnTo>
                <a:lnTo>
                  <a:pt x="950992" y="304733"/>
                </a:lnTo>
                <a:lnTo>
                  <a:pt x="975058" y="168249"/>
                </a:lnTo>
                <a:cubicBezTo>
                  <a:pt x="1047431" y="166971"/>
                  <a:pt x="1100381" y="151563"/>
                  <a:pt x="1133909" y="122025"/>
                </a:cubicBezTo>
                <a:cubicBezTo>
                  <a:pt x="1167437" y="92486"/>
                  <a:pt x="1194216" y="56485"/>
                  <a:pt x="1214246" y="14021"/>
                </a:cubicBezTo>
                <a:close/>
                <a:moveTo>
                  <a:pt x="467025" y="0"/>
                </a:moveTo>
                <a:cubicBezTo>
                  <a:pt x="561928" y="579"/>
                  <a:pt x="629617" y="27427"/>
                  <a:pt x="670093" y="80543"/>
                </a:cubicBezTo>
                <a:cubicBezTo>
                  <a:pt x="710570" y="133660"/>
                  <a:pt x="722286" y="209568"/>
                  <a:pt x="705242" y="308269"/>
                </a:cubicBezTo>
                <a:lnTo>
                  <a:pt x="592725" y="946371"/>
                </a:lnTo>
                <a:cubicBezTo>
                  <a:pt x="574961" y="1045073"/>
                  <a:pt x="536475" y="1120982"/>
                  <a:pt x="477266" y="1174099"/>
                </a:cubicBezTo>
                <a:cubicBezTo>
                  <a:pt x="418058" y="1227215"/>
                  <a:pt x="340900" y="1254063"/>
                  <a:pt x="245793" y="1254642"/>
                </a:cubicBezTo>
                <a:cubicBezTo>
                  <a:pt x="150891" y="1254063"/>
                  <a:pt x="83202" y="1227215"/>
                  <a:pt x="42725" y="1174099"/>
                </a:cubicBezTo>
                <a:cubicBezTo>
                  <a:pt x="2248" y="1120982"/>
                  <a:pt x="-9468" y="1045073"/>
                  <a:pt x="7576" y="946371"/>
                </a:cubicBezTo>
                <a:lnTo>
                  <a:pt x="120093" y="308269"/>
                </a:lnTo>
                <a:cubicBezTo>
                  <a:pt x="137857" y="209568"/>
                  <a:pt x="176343" y="133660"/>
                  <a:pt x="235552" y="80543"/>
                </a:cubicBezTo>
                <a:cubicBezTo>
                  <a:pt x="294761" y="27427"/>
                  <a:pt x="371919" y="579"/>
                  <a:pt x="467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i="1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8925" y="3076575"/>
            <a:ext cx="4469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公司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简介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925" y="4275455"/>
            <a:ext cx="2500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i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Company Profile</a:t>
            </a:r>
            <a:endParaRPr lang="en-US" altLang="zh-CN" sz="2000" i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6669" y="2500576"/>
            <a:ext cx="3335901" cy="583565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PART ONE</a:t>
            </a:r>
            <a:endParaRPr lang="en-US" altLang="zh-CN" sz="3200" i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9" name="箭头: V 形 18"/>
          <p:cNvSpPr/>
          <p:nvPr/>
        </p:nvSpPr>
        <p:spPr>
          <a:xfrm>
            <a:off x="4145243" y="4387401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/>
        </p:nvSpPr>
        <p:spPr>
          <a:xfrm>
            <a:off x="0" y="159657"/>
            <a:ext cx="12192000" cy="798286"/>
          </a:xfrm>
          <a:prstGeom prst="rect">
            <a:avLst/>
          </a:prstGeom>
          <a:solidFill>
            <a:srgbClr val="0C8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5400000" flipH="1">
            <a:off x="130629" y="-188683"/>
            <a:ext cx="1219197" cy="1480455"/>
          </a:xfrm>
          <a:custGeom>
            <a:avLst/>
            <a:gdLst>
              <a:gd name="connsiteX0" fmla="*/ 6096001 w 6395847"/>
              <a:gd name="connsiteY0" fmla="*/ 7221665 h 7221666"/>
              <a:gd name="connsiteX1" fmla="*/ 6096001 w 6395847"/>
              <a:gd name="connsiteY1" fmla="*/ 7221666 h 7221666"/>
              <a:gd name="connsiteX2" fmla="*/ 3314700 w 6395847"/>
              <a:gd name="connsiteY2" fmla="*/ 7221666 h 7221666"/>
              <a:gd name="connsiteX3" fmla="*/ 2781301 w 6395847"/>
              <a:gd name="connsiteY3" fmla="*/ 7221666 h 7221666"/>
              <a:gd name="connsiteX4" fmla="*/ 0 w 6395847"/>
              <a:gd name="connsiteY4" fmla="*/ 7221666 h 7221666"/>
              <a:gd name="connsiteX5" fmla="*/ 0 w 6395847"/>
              <a:gd name="connsiteY5" fmla="*/ 3447952 h 7221666"/>
              <a:gd name="connsiteX6" fmla="*/ 1 w 6395847"/>
              <a:gd name="connsiteY6" fmla="*/ 3447952 h 7221666"/>
              <a:gd name="connsiteX7" fmla="*/ 1 w 6395847"/>
              <a:gd name="connsiteY7" fmla="*/ 3019060 h 7221666"/>
              <a:gd name="connsiteX8" fmla="*/ 279301 w 6395847"/>
              <a:gd name="connsiteY8" fmla="*/ 2344769 h 7221666"/>
              <a:gd name="connsiteX9" fmla="*/ 405446 w 6395847"/>
              <a:gd name="connsiteY9" fmla="*/ 2240690 h 7221666"/>
              <a:gd name="connsiteX10" fmla="*/ 404464 w 6395847"/>
              <a:gd name="connsiteY10" fmla="*/ 2239038 h 7221666"/>
              <a:gd name="connsiteX11" fmla="*/ 415115 w 6395847"/>
              <a:gd name="connsiteY11" fmla="*/ 2232712 h 7221666"/>
              <a:gd name="connsiteX12" fmla="*/ 420431 w 6395847"/>
              <a:gd name="connsiteY12" fmla="*/ 2228326 h 7221666"/>
              <a:gd name="connsiteX13" fmla="*/ 444464 w 6395847"/>
              <a:gd name="connsiteY13" fmla="*/ 2215281 h 7221666"/>
              <a:gd name="connsiteX14" fmla="*/ 3989796 w 6395847"/>
              <a:gd name="connsiteY14" fmla="*/ 109665 h 7221666"/>
              <a:gd name="connsiteX15" fmla="*/ 3993587 w 6395847"/>
              <a:gd name="connsiteY15" fmla="*/ 116048 h 7221666"/>
              <a:gd name="connsiteX16" fmla="*/ 4025229 w 6395847"/>
              <a:gd name="connsiteY16" fmla="*/ 96652 h 7221666"/>
              <a:gd name="connsiteX17" fmla="*/ 4920239 w 6395847"/>
              <a:gd name="connsiteY17" fmla="*/ 127915 h 7221666"/>
              <a:gd name="connsiteX18" fmla="*/ 5919213 w 6395847"/>
              <a:gd name="connsiteY18" fmla="*/ 704673 h 7221666"/>
              <a:gd name="connsiteX19" fmla="*/ 6030081 w 6395847"/>
              <a:gd name="connsiteY19" fmla="*/ 779366 h 7221666"/>
              <a:gd name="connsiteX20" fmla="*/ 6096000 w 6395847"/>
              <a:gd name="connsiteY20" fmla="*/ 838524 h 7221666"/>
              <a:gd name="connsiteX21" fmla="*/ 6096000 w 6395847"/>
              <a:gd name="connsiteY21" fmla="*/ 7221665 h 7221666"/>
              <a:gd name="connsiteX22" fmla="*/ 6221624 w 6395847"/>
              <a:gd name="connsiteY22" fmla="*/ 982469 h 7221666"/>
              <a:gd name="connsiteX23" fmla="*/ 6201936 w 6395847"/>
              <a:gd name="connsiteY23" fmla="*/ 954781 h 7221666"/>
              <a:gd name="connsiteX24" fmla="*/ 6210136 w 6395847"/>
              <a:gd name="connsiteY24" fmla="*/ 964466 h 7221666"/>
              <a:gd name="connsiteX25" fmla="*/ 6283768 w 6395847"/>
              <a:gd name="connsiteY25" fmla="*/ 1082992 h 7221666"/>
              <a:gd name="connsiteX26" fmla="*/ 6267120 w 6395847"/>
              <a:gd name="connsiteY26" fmla="*/ 1053774 h 7221666"/>
              <a:gd name="connsiteX27" fmla="*/ 6278411 w 6395847"/>
              <a:gd name="connsiteY27" fmla="*/ 1071469 h 7221666"/>
              <a:gd name="connsiteX28" fmla="*/ 6372765 w 6395847"/>
              <a:gd name="connsiteY28" fmla="*/ 1326510 h 7221666"/>
              <a:gd name="connsiteX29" fmla="*/ 6365409 w 6395847"/>
              <a:gd name="connsiteY29" fmla="*/ 1293851 h 7221666"/>
              <a:gd name="connsiteX30" fmla="*/ 6369173 w 6395847"/>
              <a:gd name="connsiteY30" fmla="*/ 1305870 h 7221666"/>
              <a:gd name="connsiteX31" fmla="*/ 6391257 w 6395847"/>
              <a:gd name="connsiteY31" fmla="*/ 1442433 h 7221666"/>
              <a:gd name="connsiteX32" fmla="*/ 6387139 w 6395847"/>
              <a:gd name="connsiteY32" fmla="*/ 1409114 h 7221666"/>
              <a:gd name="connsiteX33" fmla="*/ 6390749 w 6395847"/>
              <a:gd name="connsiteY33" fmla="*/ 1429863 h 7221666"/>
              <a:gd name="connsiteX34" fmla="*/ 6395847 w 6395847"/>
              <a:gd name="connsiteY34" fmla="*/ 1556116 h 7221666"/>
              <a:gd name="connsiteX35" fmla="*/ 6268252 w 6395847"/>
              <a:gd name="connsiteY35" fmla="*/ 2007304 h 7221666"/>
              <a:gd name="connsiteX36" fmla="*/ 6096001 w 6395847"/>
              <a:gd name="connsiteY36" fmla="*/ 2305652 h 7221666"/>
              <a:gd name="connsiteX37" fmla="*/ 6096001 w 6395847"/>
              <a:gd name="connsiteY37" fmla="*/ 2305651 h 7221666"/>
              <a:gd name="connsiteX38" fmla="*/ 6268252 w 6395847"/>
              <a:gd name="connsiteY38" fmla="*/ 2007303 h 7221666"/>
              <a:gd name="connsiteX39" fmla="*/ 6385798 w 6395847"/>
              <a:gd name="connsiteY39" fmla="*/ 1671419 h 7221666"/>
              <a:gd name="connsiteX40" fmla="*/ 6395847 w 6395847"/>
              <a:gd name="connsiteY40" fmla="*/ 1556116 h 722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95847" h="7221666">
                <a:moveTo>
                  <a:pt x="6096001" y="7221665"/>
                </a:moveTo>
                <a:lnTo>
                  <a:pt x="6096001" y="7221666"/>
                </a:lnTo>
                <a:lnTo>
                  <a:pt x="3314700" y="7221666"/>
                </a:lnTo>
                <a:lnTo>
                  <a:pt x="2781301" y="7221666"/>
                </a:lnTo>
                <a:lnTo>
                  <a:pt x="0" y="7221666"/>
                </a:lnTo>
                <a:lnTo>
                  <a:pt x="0" y="3447952"/>
                </a:lnTo>
                <a:lnTo>
                  <a:pt x="1" y="3447952"/>
                </a:lnTo>
                <a:lnTo>
                  <a:pt x="1" y="3019060"/>
                </a:lnTo>
                <a:cubicBezTo>
                  <a:pt x="1" y="2755733"/>
                  <a:pt x="106735" y="2517335"/>
                  <a:pt x="279301" y="2344769"/>
                </a:cubicBezTo>
                <a:lnTo>
                  <a:pt x="405446" y="2240690"/>
                </a:lnTo>
                <a:lnTo>
                  <a:pt x="404464" y="2239038"/>
                </a:lnTo>
                <a:lnTo>
                  <a:pt x="415115" y="2232712"/>
                </a:lnTo>
                <a:lnTo>
                  <a:pt x="420431" y="2228326"/>
                </a:lnTo>
                <a:lnTo>
                  <a:pt x="444464" y="2215281"/>
                </a:lnTo>
                <a:lnTo>
                  <a:pt x="3989796" y="109665"/>
                </a:lnTo>
                <a:lnTo>
                  <a:pt x="3993587" y="116048"/>
                </a:lnTo>
                <a:lnTo>
                  <a:pt x="4025229" y="96652"/>
                </a:lnTo>
                <a:cubicBezTo>
                  <a:pt x="4300466" y="-37338"/>
                  <a:pt x="4635179" y="-36664"/>
                  <a:pt x="4920239" y="127915"/>
                </a:cubicBezTo>
                <a:lnTo>
                  <a:pt x="5919213" y="704673"/>
                </a:lnTo>
                <a:cubicBezTo>
                  <a:pt x="5958409" y="727303"/>
                  <a:pt x="5995390" y="752295"/>
                  <a:pt x="6030081" y="779366"/>
                </a:cubicBezTo>
                <a:lnTo>
                  <a:pt x="6096000" y="838524"/>
                </a:lnTo>
                <a:lnTo>
                  <a:pt x="6096000" y="7221665"/>
                </a:lnTo>
                <a:close/>
                <a:moveTo>
                  <a:pt x="6221624" y="982469"/>
                </a:moveTo>
                <a:lnTo>
                  <a:pt x="6201936" y="954781"/>
                </a:lnTo>
                <a:lnTo>
                  <a:pt x="6210136" y="964466"/>
                </a:lnTo>
                <a:close/>
                <a:moveTo>
                  <a:pt x="6283768" y="1082992"/>
                </a:moveTo>
                <a:lnTo>
                  <a:pt x="6267120" y="1053774"/>
                </a:lnTo>
                <a:lnTo>
                  <a:pt x="6278411" y="1071469"/>
                </a:lnTo>
                <a:close/>
                <a:moveTo>
                  <a:pt x="6372765" y="1326510"/>
                </a:moveTo>
                <a:lnTo>
                  <a:pt x="6365409" y="1293851"/>
                </a:lnTo>
                <a:lnTo>
                  <a:pt x="6369173" y="1305870"/>
                </a:lnTo>
                <a:close/>
                <a:moveTo>
                  <a:pt x="6391257" y="1442433"/>
                </a:moveTo>
                <a:lnTo>
                  <a:pt x="6387139" y="1409114"/>
                </a:lnTo>
                <a:lnTo>
                  <a:pt x="6390749" y="1429863"/>
                </a:lnTo>
                <a:close/>
                <a:moveTo>
                  <a:pt x="6395847" y="1556116"/>
                </a:moveTo>
                <a:cubicBezTo>
                  <a:pt x="6391855" y="1709831"/>
                  <a:pt x="6350542" y="1864774"/>
                  <a:pt x="6268252" y="2007304"/>
                </a:cubicBezTo>
                <a:lnTo>
                  <a:pt x="6096001" y="2305652"/>
                </a:lnTo>
                <a:lnTo>
                  <a:pt x="6096001" y="2305651"/>
                </a:lnTo>
                <a:lnTo>
                  <a:pt x="6268252" y="2007303"/>
                </a:lnTo>
                <a:cubicBezTo>
                  <a:pt x="6329969" y="1900406"/>
                  <a:pt x="6368637" y="1786526"/>
                  <a:pt x="6385798" y="1671419"/>
                </a:cubicBezTo>
                <a:lnTo>
                  <a:pt x="6395847" y="1556116"/>
                </a:lnTo>
                <a:close/>
              </a:path>
            </a:pathLst>
          </a:custGeom>
          <a:solidFill>
            <a:srgbClr val="0C8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0185" y="297815"/>
            <a:ext cx="2597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dirty="0">
                <a:solidFill>
                  <a:srgbClr val="273D91"/>
                </a:solidFill>
                <a:latin typeface="字魂5号-无外润黑体" panose="00000500000000000000" charset="-122"/>
                <a:ea typeface="字魂5号-无外润黑体" panose="00000500000000000000" charset="-122"/>
                <a:cs typeface="+mn-ea"/>
                <a:sym typeface="+mn-lt"/>
              </a:rPr>
              <a:t>公司</a:t>
            </a:r>
            <a:r>
              <a:rPr lang="zh-CN" altLang="en-US" sz="2800" dirty="0">
                <a:solidFill>
                  <a:srgbClr val="273D91"/>
                </a:solidFill>
                <a:latin typeface="字魂5号-无外润黑体" panose="00000500000000000000" charset="-122"/>
                <a:ea typeface="字魂5号-无外润黑体" panose="00000500000000000000" charset="-122"/>
                <a:cs typeface="+mn-ea"/>
                <a:sym typeface="+mn-lt"/>
              </a:rPr>
              <a:t>简介</a:t>
            </a:r>
            <a:endParaRPr lang="zh-CN" altLang="en-US" sz="2800" dirty="0">
              <a:solidFill>
                <a:srgbClr val="273D91"/>
              </a:solidFill>
              <a:latin typeface="字魂5号-无外润黑体" panose="00000500000000000000" charset="-122"/>
              <a:ea typeface="字魂5号-无外润黑体" panose="00000500000000000000" charset="-122"/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488668" y="3429000"/>
            <a:ext cx="85158" cy="870857"/>
          </a:xfrm>
          <a:prstGeom prst="roundRect">
            <a:avLst>
              <a:gd name="adj" fmla="val 50000"/>
            </a:avLst>
          </a:prstGeom>
          <a:solidFill>
            <a:srgbClr val="70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字魂59号-创粗黑" panose="0201060003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00445" y="2263140"/>
            <a:ext cx="583946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zh-CN" sz="16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重庆维普资讯有限公司成立于1995年，前身为中国科技情报研究所重庆分所数据库研究中心，是中国第一家进行中文期刊数据库研究的专业机构。</a:t>
            </a:r>
            <a:endParaRPr lang="zh-CN" sz="16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endParaRPr lang="zh-CN" sz="16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重庆维普智图数据科技有限公司，简称"维普智图"，是国内首家面向"学术研究、科研教学"的数据生态，提供"数据管理与智慧应用"解决方案的高科技公司，该公司隶属于国内知名的学术数据服务商"维普资讯"，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聚焦于图书馆领域，专注于"智慧图书馆"建设。经纶是智慧图书馆的核心应用系统，它是连接知识与读者的检索窗口。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2855" y="6165215"/>
            <a:ext cx="353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字魂5号-无外润黑体" panose="00000500000000000000" charset="-122"/>
                <a:ea typeface="字魂5号-无外润黑体" panose="00000500000000000000" charset="-122"/>
                <a:sym typeface="+mn-ea"/>
              </a:rPr>
              <a:t>博衍天下智慧，助推中国创新</a:t>
            </a:r>
            <a:endParaRPr lang="zh-CN" altLang="en-US">
              <a:latin typeface="字魂5号-无外润黑体" panose="00000500000000000000" charset="-122"/>
              <a:ea typeface="字魂5号-无外润黑体" panose="00000500000000000000" charset="-122"/>
              <a:sym typeface="+mn-ea"/>
            </a:endParaRPr>
          </a:p>
        </p:txBody>
      </p:sp>
      <p:pic>
        <p:nvPicPr>
          <p:cNvPr id="4" name="图片 3" descr="logo-反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0360" y="245110"/>
            <a:ext cx="1452880" cy="333375"/>
          </a:xfrm>
          <a:prstGeom prst="rect">
            <a:avLst/>
          </a:prstGeom>
        </p:spPr>
      </p:pic>
      <p:pic>
        <p:nvPicPr>
          <p:cNvPr id="10" name="Picture 2" descr="D:\桌面\9a504fc2d56285354356067f90ef76c6a7ef63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555750"/>
            <a:ext cx="5518150" cy="4029710"/>
          </a:xfrm>
          <a:prstGeom prst="rect">
            <a:avLst/>
          </a:prstGeom>
          <a:ln w="38100" cap="sq">
            <a:solidFill>
              <a:srgbClr val="E0EBFF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3048000" y="3216910"/>
            <a:ext cx="609600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pc="80" dirty="0" smtClean="0"/>
              <a:t>Company Profile</a:t>
            </a:r>
            <a:endParaRPr lang="zh-CN" altLang="en-US" spc="80" dirty="0" smtClean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58925" y="3076575"/>
            <a:ext cx="4469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产品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介绍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925" y="4275455"/>
            <a:ext cx="2974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i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Product introduction</a:t>
            </a:r>
            <a:endParaRPr lang="en-US" altLang="zh-CN" sz="2000" i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6669" y="2500576"/>
            <a:ext cx="3335901" cy="583565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PART TWO</a:t>
            </a:r>
            <a:endParaRPr lang="en-US" altLang="zh-CN" sz="3200" i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9" name="箭头: V 形 18"/>
          <p:cNvSpPr/>
          <p:nvPr/>
        </p:nvSpPr>
        <p:spPr>
          <a:xfrm>
            <a:off x="4694518" y="4419786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774327" y="1710206"/>
            <a:ext cx="1413777" cy="1254642"/>
          </a:xfrm>
          <a:custGeom>
            <a:avLst/>
            <a:gdLst/>
            <a:ahLst/>
            <a:cxnLst/>
            <a:rect l="l" t="t" r="r" b="b"/>
            <a:pathLst>
              <a:path w="1413777" h="1254642">
                <a:moveTo>
                  <a:pt x="436160" y="175041"/>
                </a:moveTo>
                <a:cubicBezTo>
                  <a:pt x="405204" y="174602"/>
                  <a:pt x="379237" y="183806"/>
                  <a:pt x="358259" y="202650"/>
                </a:cubicBezTo>
                <a:cubicBezTo>
                  <a:pt x="337282" y="221495"/>
                  <a:pt x="322803" y="252611"/>
                  <a:pt x="314823" y="295998"/>
                </a:cubicBezTo>
                <a:lnTo>
                  <a:pt x="197979" y="958643"/>
                </a:lnTo>
                <a:cubicBezTo>
                  <a:pt x="190657" y="1002030"/>
                  <a:pt x="194163" y="1033146"/>
                  <a:pt x="208495" y="1051991"/>
                </a:cubicBezTo>
                <a:cubicBezTo>
                  <a:pt x="222827" y="1070836"/>
                  <a:pt x="245548" y="1080040"/>
                  <a:pt x="276658" y="1079602"/>
                </a:cubicBezTo>
                <a:cubicBezTo>
                  <a:pt x="307614" y="1080040"/>
                  <a:pt x="333581" y="1070836"/>
                  <a:pt x="354559" y="1051991"/>
                </a:cubicBezTo>
                <a:cubicBezTo>
                  <a:pt x="375536" y="1033146"/>
                  <a:pt x="390015" y="1002030"/>
                  <a:pt x="397995" y="958643"/>
                </a:cubicBezTo>
                <a:lnTo>
                  <a:pt x="514839" y="295998"/>
                </a:lnTo>
                <a:cubicBezTo>
                  <a:pt x="522161" y="252611"/>
                  <a:pt x="518655" y="221495"/>
                  <a:pt x="504323" y="202650"/>
                </a:cubicBezTo>
                <a:cubicBezTo>
                  <a:pt x="489992" y="183806"/>
                  <a:pt x="467270" y="174602"/>
                  <a:pt x="436160" y="175041"/>
                </a:cubicBezTo>
                <a:close/>
                <a:moveTo>
                  <a:pt x="1172872" y="0"/>
                </a:moveTo>
                <a:cubicBezTo>
                  <a:pt x="1267549" y="579"/>
                  <a:pt x="1334360" y="27427"/>
                  <a:pt x="1373304" y="80544"/>
                </a:cubicBezTo>
                <a:cubicBezTo>
                  <a:pt x="1412247" y="133660"/>
                  <a:pt x="1423087" y="209570"/>
                  <a:pt x="1405824" y="308273"/>
                </a:cubicBezTo>
                <a:cubicBezTo>
                  <a:pt x="1386962" y="403909"/>
                  <a:pt x="1352361" y="486767"/>
                  <a:pt x="1302023" y="556847"/>
                </a:cubicBezTo>
                <a:cubicBezTo>
                  <a:pt x="1251685" y="626927"/>
                  <a:pt x="1196776" y="688913"/>
                  <a:pt x="1137298" y="742804"/>
                </a:cubicBezTo>
                <a:cubicBezTo>
                  <a:pt x="1077820" y="796696"/>
                  <a:pt x="1024941" y="847178"/>
                  <a:pt x="978659" y="894250"/>
                </a:cubicBezTo>
                <a:cubicBezTo>
                  <a:pt x="932378" y="941321"/>
                  <a:pt x="903863" y="989666"/>
                  <a:pt x="893115" y="1039285"/>
                </a:cubicBezTo>
                <a:cubicBezTo>
                  <a:pt x="892305" y="1043668"/>
                  <a:pt x="891606" y="1048050"/>
                  <a:pt x="891016" y="1052433"/>
                </a:cubicBezTo>
                <a:cubicBezTo>
                  <a:pt x="890426" y="1056816"/>
                  <a:pt x="890165" y="1061198"/>
                  <a:pt x="890233" y="1065581"/>
                </a:cubicBezTo>
                <a:lnTo>
                  <a:pt x="1254783" y="1065581"/>
                </a:lnTo>
                <a:lnTo>
                  <a:pt x="1223918" y="1240622"/>
                </a:lnTo>
                <a:lnTo>
                  <a:pt x="666789" y="1240622"/>
                </a:lnTo>
                <a:lnTo>
                  <a:pt x="693333" y="1090087"/>
                </a:lnTo>
                <a:cubicBezTo>
                  <a:pt x="710967" y="1001367"/>
                  <a:pt x="744009" y="926834"/>
                  <a:pt x="792458" y="866487"/>
                </a:cubicBezTo>
                <a:cubicBezTo>
                  <a:pt x="840908" y="806141"/>
                  <a:pt x="894468" y="750668"/>
                  <a:pt x="953138" y="700070"/>
                </a:cubicBezTo>
                <a:cubicBezTo>
                  <a:pt x="1011808" y="649472"/>
                  <a:pt x="1065292" y="594435"/>
                  <a:pt x="1113588" y="534961"/>
                </a:cubicBezTo>
                <a:cubicBezTo>
                  <a:pt x="1161884" y="475486"/>
                  <a:pt x="1194695" y="402261"/>
                  <a:pt x="1212021" y="315285"/>
                </a:cubicBezTo>
                <a:cubicBezTo>
                  <a:pt x="1221242" y="261123"/>
                  <a:pt x="1218806" y="223944"/>
                  <a:pt x="1204713" y="203748"/>
                </a:cubicBezTo>
                <a:cubicBezTo>
                  <a:pt x="1190619" y="183551"/>
                  <a:pt x="1167963" y="173982"/>
                  <a:pt x="1136743" y="175041"/>
                </a:cubicBezTo>
                <a:cubicBezTo>
                  <a:pt x="1105787" y="174603"/>
                  <a:pt x="1079820" y="183806"/>
                  <a:pt x="1058842" y="202652"/>
                </a:cubicBezTo>
                <a:cubicBezTo>
                  <a:pt x="1037864" y="221497"/>
                  <a:pt x="1023385" y="252614"/>
                  <a:pt x="1015406" y="296001"/>
                </a:cubicBezTo>
                <a:lnTo>
                  <a:pt x="992222" y="427479"/>
                </a:lnTo>
                <a:lnTo>
                  <a:pt x="810171" y="427479"/>
                </a:lnTo>
                <a:lnTo>
                  <a:pt x="831191" y="308273"/>
                </a:lnTo>
                <a:cubicBezTo>
                  <a:pt x="848736" y="209570"/>
                  <a:pt x="886346" y="133660"/>
                  <a:pt x="944022" y="80544"/>
                </a:cubicBezTo>
                <a:cubicBezTo>
                  <a:pt x="1001698" y="27427"/>
                  <a:pt x="1077981" y="579"/>
                  <a:pt x="1172872" y="0"/>
                </a:cubicBezTo>
                <a:close/>
                <a:moveTo>
                  <a:pt x="467025" y="0"/>
                </a:moveTo>
                <a:cubicBezTo>
                  <a:pt x="561928" y="579"/>
                  <a:pt x="629617" y="27427"/>
                  <a:pt x="670093" y="80543"/>
                </a:cubicBezTo>
                <a:cubicBezTo>
                  <a:pt x="710570" y="133660"/>
                  <a:pt x="722286" y="209568"/>
                  <a:pt x="705242" y="308269"/>
                </a:cubicBezTo>
                <a:lnTo>
                  <a:pt x="592725" y="946371"/>
                </a:lnTo>
                <a:cubicBezTo>
                  <a:pt x="574961" y="1045073"/>
                  <a:pt x="536475" y="1120982"/>
                  <a:pt x="477266" y="1174099"/>
                </a:cubicBezTo>
                <a:cubicBezTo>
                  <a:pt x="418058" y="1227215"/>
                  <a:pt x="340900" y="1254063"/>
                  <a:pt x="245793" y="1254642"/>
                </a:cubicBezTo>
                <a:cubicBezTo>
                  <a:pt x="150891" y="1254063"/>
                  <a:pt x="83202" y="1227215"/>
                  <a:pt x="42725" y="1174099"/>
                </a:cubicBezTo>
                <a:cubicBezTo>
                  <a:pt x="2248" y="1120982"/>
                  <a:pt x="-9468" y="1045073"/>
                  <a:pt x="7576" y="946371"/>
                </a:cubicBezTo>
                <a:lnTo>
                  <a:pt x="120093" y="308269"/>
                </a:lnTo>
                <a:cubicBezTo>
                  <a:pt x="137857" y="209568"/>
                  <a:pt x="176343" y="133660"/>
                  <a:pt x="235552" y="80543"/>
                </a:cubicBezTo>
                <a:cubicBezTo>
                  <a:pt x="294761" y="27427"/>
                  <a:pt x="371919" y="579"/>
                  <a:pt x="467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endParaRPr lang="en-US" altLang="zh-CN" sz="13800" i="1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Bebas Neue Bold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42010" y="766445"/>
            <a:ext cx="446976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3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关于经纶</a:t>
            </a:r>
            <a:endParaRPr lang="zh-CN" altLang="en-US" sz="83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2010" y="5327015"/>
            <a:ext cx="3505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u="sng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  <a:hlinkClick r:id="rId1"/>
              </a:rPr>
              <a:t>http://k.cqvip.com/</a:t>
            </a:r>
            <a:endParaRPr lang="zh-CN" altLang="en-US" sz="2000" b="1" u="sng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dist"/>
            <a:endParaRPr lang="zh-CN" altLang="en-US" sz="2000" b="1" i="1" u="sng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55" y="1477645"/>
            <a:ext cx="4561840" cy="4394835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0769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842010" y="2174875"/>
            <a:ext cx="60464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经纶知识服务平台是维普智图打造的新一代知识资源系统，充分体现“</a:t>
            </a:r>
            <a:r>
              <a:rPr lang="zh-CN" altLang="en-US" sz="1400" b="1" dirty="0">
                <a:solidFill>
                  <a:srgbClr val="FFBB06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知识发现与原文保障</a:t>
            </a:r>
            <a:r>
              <a:rPr lang="zh-CN" altLang="en-US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”的根本价值。通过经纶，读者不仅可以一站式检索本图书馆已订购的电子文献资源，还可发现来自全球的、不同类型的文献资源，并通过多种渠道获取原文。</a:t>
            </a:r>
            <a:endParaRPr lang="zh-CN" altLang="en-US" sz="14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400" dirty="0"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400" b="1" dirty="0">
              <a:solidFill>
                <a:srgbClr val="FFBB06"/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整合图书馆</a:t>
            </a:r>
            <a:r>
              <a:rPr lang="zh-CN" altLang="en-US" sz="1400" b="1" dirty="0">
                <a:solidFill>
                  <a:srgbClr val="FFC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已订购电子资源、自建库、开放获取资源</a:t>
            </a:r>
            <a:r>
              <a:rPr lang="zh-CN" altLang="en-US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等</a:t>
            </a:r>
            <a:endParaRPr lang="zh-CN" altLang="en-US" sz="14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</a:rPr>
              <a:t>多种渠道保障文献获取，所见即所得</a:t>
            </a:r>
            <a:endParaRPr lang="zh-CN" altLang="en-US" sz="14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logo-反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360" y="245110"/>
            <a:ext cx="145288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/>
        </p:nvSpPr>
        <p:spPr>
          <a:xfrm>
            <a:off x="0" y="159657"/>
            <a:ext cx="12192000" cy="798286"/>
          </a:xfrm>
          <a:prstGeom prst="rect">
            <a:avLst/>
          </a:prstGeom>
          <a:solidFill>
            <a:srgbClr val="0C8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5400000" flipH="1">
            <a:off x="130629" y="-188683"/>
            <a:ext cx="1219197" cy="1480455"/>
          </a:xfrm>
          <a:custGeom>
            <a:avLst/>
            <a:gdLst>
              <a:gd name="connsiteX0" fmla="*/ 6096001 w 6395847"/>
              <a:gd name="connsiteY0" fmla="*/ 7221665 h 7221666"/>
              <a:gd name="connsiteX1" fmla="*/ 6096001 w 6395847"/>
              <a:gd name="connsiteY1" fmla="*/ 7221666 h 7221666"/>
              <a:gd name="connsiteX2" fmla="*/ 3314700 w 6395847"/>
              <a:gd name="connsiteY2" fmla="*/ 7221666 h 7221666"/>
              <a:gd name="connsiteX3" fmla="*/ 2781301 w 6395847"/>
              <a:gd name="connsiteY3" fmla="*/ 7221666 h 7221666"/>
              <a:gd name="connsiteX4" fmla="*/ 0 w 6395847"/>
              <a:gd name="connsiteY4" fmla="*/ 7221666 h 7221666"/>
              <a:gd name="connsiteX5" fmla="*/ 0 w 6395847"/>
              <a:gd name="connsiteY5" fmla="*/ 3447952 h 7221666"/>
              <a:gd name="connsiteX6" fmla="*/ 1 w 6395847"/>
              <a:gd name="connsiteY6" fmla="*/ 3447952 h 7221666"/>
              <a:gd name="connsiteX7" fmla="*/ 1 w 6395847"/>
              <a:gd name="connsiteY7" fmla="*/ 3019060 h 7221666"/>
              <a:gd name="connsiteX8" fmla="*/ 279301 w 6395847"/>
              <a:gd name="connsiteY8" fmla="*/ 2344769 h 7221666"/>
              <a:gd name="connsiteX9" fmla="*/ 405446 w 6395847"/>
              <a:gd name="connsiteY9" fmla="*/ 2240690 h 7221666"/>
              <a:gd name="connsiteX10" fmla="*/ 404464 w 6395847"/>
              <a:gd name="connsiteY10" fmla="*/ 2239038 h 7221666"/>
              <a:gd name="connsiteX11" fmla="*/ 415115 w 6395847"/>
              <a:gd name="connsiteY11" fmla="*/ 2232712 h 7221666"/>
              <a:gd name="connsiteX12" fmla="*/ 420431 w 6395847"/>
              <a:gd name="connsiteY12" fmla="*/ 2228326 h 7221666"/>
              <a:gd name="connsiteX13" fmla="*/ 444464 w 6395847"/>
              <a:gd name="connsiteY13" fmla="*/ 2215281 h 7221666"/>
              <a:gd name="connsiteX14" fmla="*/ 3989796 w 6395847"/>
              <a:gd name="connsiteY14" fmla="*/ 109665 h 7221666"/>
              <a:gd name="connsiteX15" fmla="*/ 3993587 w 6395847"/>
              <a:gd name="connsiteY15" fmla="*/ 116048 h 7221666"/>
              <a:gd name="connsiteX16" fmla="*/ 4025229 w 6395847"/>
              <a:gd name="connsiteY16" fmla="*/ 96652 h 7221666"/>
              <a:gd name="connsiteX17" fmla="*/ 4920239 w 6395847"/>
              <a:gd name="connsiteY17" fmla="*/ 127915 h 7221666"/>
              <a:gd name="connsiteX18" fmla="*/ 5919213 w 6395847"/>
              <a:gd name="connsiteY18" fmla="*/ 704673 h 7221666"/>
              <a:gd name="connsiteX19" fmla="*/ 6030081 w 6395847"/>
              <a:gd name="connsiteY19" fmla="*/ 779366 h 7221666"/>
              <a:gd name="connsiteX20" fmla="*/ 6096000 w 6395847"/>
              <a:gd name="connsiteY20" fmla="*/ 838524 h 7221666"/>
              <a:gd name="connsiteX21" fmla="*/ 6096000 w 6395847"/>
              <a:gd name="connsiteY21" fmla="*/ 7221665 h 7221666"/>
              <a:gd name="connsiteX22" fmla="*/ 6221624 w 6395847"/>
              <a:gd name="connsiteY22" fmla="*/ 982469 h 7221666"/>
              <a:gd name="connsiteX23" fmla="*/ 6201936 w 6395847"/>
              <a:gd name="connsiteY23" fmla="*/ 954781 h 7221666"/>
              <a:gd name="connsiteX24" fmla="*/ 6210136 w 6395847"/>
              <a:gd name="connsiteY24" fmla="*/ 964466 h 7221666"/>
              <a:gd name="connsiteX25" fmla="*/ 6283768 w 6395847"/>
              <a:gd name="connsiteY25" fmla="*/ 1082992 h 7221666"/>
              <a:gd name="connsiteX26" fmla="*/ 6267120 w 6395847"/>
              <a:gd name="connsiteY26" fmla="*/ 1053774 h 7221666"/>
              <a:gd name="connsiteX27" fmla="*/ 6278411 w 6395847"/>
              <a:gd name="connsiteY27" fmla="*/ 1071469 h 7221666"/>
              <a:gd name="connsiteX28" fmla="*/ 6372765 w 6395847"/>
              <a:gd name="connsiteY28" fmla="*/ 1326510 h 7221666"/>
              <a:gd name="connsiteX29" fmla="*/ 6365409 w 6395847"/>
              <a:gd name="connsiteY29" fmla="*/ 1293851 h 7221666"/>
              <a:gd name="connsiteX30" fmla="*/ 6369173 w 6395847"/>
              <a:gd name="connsiteY30" fmla="*/ 1305870 h 7221666"/>
              <a:gd name="connsiteX31" fmla="*/ 6391257 w 6395847"/>
              <a:gd name="connsiteY31" fmla="*/ 1442433 h 7221666"/>
              <a:gd name="connsiteX32" fmla="*/ 6387139 w 6395847"/>
              <a:gd name="connsiteY32" fmla="*/ 1409114 h 7221666"/>
              <a:gd name="connsiteX33" fmla="*/ 6390749 w 6395847"/>
              <a:gd name="connsiteY33" fmla="*/ 1429863 h 7221666"/>
              <a:gd name="connsiteX34" fmla="*/ 6395847 w 6395847"/>
              <a:gd name="connsiteY34" fmla="*/ 1556116 h 7221666"/>
              <a:gd name="connsiteX35" fmla="*/ 6268252 w 6395847"/>
              <a:gd name="connsiteY35" fmla="*/ 2007304 h 7221666"/>
              <a:gd name="connsiteX36" fmla="*/ 6096001 w 6395847"/>
              <a:gd name="connsiteY36" fmla="*/ 2305652 h 7221666"/>
              <a:gd name="connsiteX37" fmla="*/ 6096001 w 6395847"/>
              <a:gd name="connsiteY37" fmla="*/ 2305651 h 7221666"/>
              <a:gd name="connsiteX38" fmla="*/ 6268252 w 6395847"/>
              <a:gd name="connsiteY38" fmla="*/ 2007303 h 7221666"/>
              <a:gd name="connsiteX39" fmla="*/ 6385798 w 6395847"/>
              <a:gd name="connsiteY39" fmla="*/ 1671419 h 7221666"/>
              <a:gd name="connsiteX40" fmla="*/ 6395847 w 6395847"/>
              <a:gd name="connsiteY40" fmla="*/ 1556116 h 722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95847" h="7221666">
                <a:moveTo>
                  <a:pt x="6096001" y="7221665"/>
                </a:moveTo>
                <a:lnTo>
                  <a:pt x="6096001" y="7221666"/>
                </a:lnTo>
                <a:lnTo>
                  <a:pt x="3314700" y="7221666"/>
                </a:lnTo>
                <a:lnTo>
                  <a:pt x="2781301" y="7221666"/>
                </a:lnTo>
                <a:lnTo>
                  <a:pt x="0" y="7221666"/>
                </a:lnTo>
                <a:lnTo>
                  <a:pt x="0" y="3447952"/>
                </a:lnTo>
                <a:lnTo>
                  <a:pt x="1" y="3447952"/>
                </a:lnTo>
                <a:lnTo>
                  <a:pt x="1" y="3019060"/>
                </a:lnTo>
                <a:cubicBezTo>
                  <a:pt x="1" y="2755733"/>
                  <a:pt x="106735" y="2517335"/>
                  <a:pt x="279301" y="2344769"/>
                </a:cubicBezTo>
                <a:lnTo>
                  <a:pt x="405446" y="2240690"/>
                </a:lnTo>
                <a:lnTo>
                  <a:pt x="404464" y="2239038"/>
                </a:lnTo>
                <a:lnTo>
                  <a:pt x="415115" y="2232712"/>
                </a:lnTo>
                <a:lnTo>
                  <a:pt x="420431" y="2228326"/>
                </a:lnTo>
                <a:lnTo>
                  <a:pt x="444464" y="2215281"/>
                </a:lnTo>
                <a:lnTo>
                  <a:pt x="3989796" y="109665"/>
                </a:lnTo>
                <a:lnTo>
                  <a:pt x="3993587" y="116048"/>
                </a:lnTo>
                <a:lnTo>
                  <a:pt x="4025229" y="96652"/>
                </a:lnTo>
                <a:cubicBezTo>
                  <a:pt x="4300466" y="-37338"/>
                  <a:pt x="4635179" y="-36664"/>
                  <a:pt x="4920239" y="127915"/>
                </a:cubicBezTo>
                <a:lnTo>
                  <a:pt x="5919213" y="704673"/>
                </a:lnTo>
                <a:cubicBezTo>
                  <a:pt x="5958409" y="727303"/>
                  <a:pt x="5995390" y="752295"/>
                  <a:pt x="6030081" y="779366"/>
                </a:cubicBezTo>
                <a:lnTo>
                  <a:pt x="6096000" y="838524"/>
                </a:lnTo>
                <a:lnTo>
                  <a:pt x="6096000" y="7221665"/>
                </a:lnTo>
                <a:close/>
                <a:moveTo>
                  <a:pt x="6221624" y="982469"/>
                </a:moveTo>
                <a:lnTo>
                  <a:pt x="6201936" y="954781"/>
                </a:lnTo>
                <a:lnTo>
                  <a:pt x="6210136" y="964466"/>
                </a:lnTo>
                <a:close/>
                <a:moveTo>
                  <a:pt x="6283768" y="1082992"/>
                </a:moveTo>
                <a:lnTo>
                  <a:pt x="6267120" y="1053774"/>
                </a:lnTo>
                <a:lnTo>
                  <a:pt x="6278411" y="1071469"/>
                </a:lnTo>
                <a:close/>
                <a:moveTo>
                  <a:pt x="6372765" y="1326510"/>
                </a:moveTo>
                <a:lnTo>
                  <a:pt x="6365409" y="1293851"/>
                </a:lnTo>
                <a:lnTo>
                  <a:pt x="6369173" y="1305870"/>
                </a:lnTo>
                <a:close/>
                <a:moveTo>
                  <a:pt x="6391257" y="1442433"/>
                </a:moveTo>
                <a:lnTo>
                  <a:pt x="6387139" y="1409114"/>
                </a:lnTo>
                <a:lnTo>
                  <a:pt x="6390749" y="1429863"/>
                </a:lnTo>
                <a:close/>
                <a:moveTo>
                  <a:pt x="6395847" y="1556116"/>
                </a:moveTo>
                <a:cubicBezTo>
                  <a:pt x="6391855" y="1709831"/>
                  <a:pt x="6350542" y="1864774"/>
                  <a:pt x="6268252" y="2007304"/>
                </a:cubicBezTo>
                <a:lnTo>
                  <a:pt x="6096001" y="2305652"/>
                </a:lnTo>
                <a:lnTo>
                  <a:pt x="6096001" y="2305651"/>
                </a:lnTo>
                <a:lnTo>
                  <a:pt x="6268252" y="2007303"/>
                </a:lnTo>
                <a:cubicBezTo>
                  <a:pt x="6329969" y="1900406"/>
                  <a:pt x="6368637" y="1786526"/>
                  <a:pt x="6385798" y="1671419"/>
                </a:cubicBezTo>
                <a:lnTo>
                  <a:pt x="6395847" y="1556116"/>
                </a:lnTo>
                <a:close/>
              </a:path>
            </a:pathLst>
          </a:custGeom>
          <a:solidFill>
            <a:srgbClr val="0C8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0185" y="297815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dirty="0">
                <a:solidFill>
                  <a:srgbClr val="273D91"/>
                </a:solidFill>
                <a:latin typeface="字魂5号-无外润黑体" panose="00000500000000000000" charset="-122"/>
                <a:ea typeface="字魂5号-无外润黑体" panose="00000500000000000000" charset="-122"/>
                <a:cs typeface="+mn-ea"/>
                <a:sym typeface="+mn-lt"/>
              </a:rPr>
              <a:t>数据</a:t>
            </a:r>
            <a:r>
              <a:rPr lang="zh-CN" altLang="en-US" sz="2800" dirty="0">
                <a:solidFill>
                  <a:srgbClr val="273D91"/>
                </a:solidFill>
                <a:latin typeface="字魂5号-无外润黑体" panose="00000500000000000000" charset="-122"/>
                <a:ea typeface="字魂5号-无外润黑体" panose="00000500000000000000" charset="-122"/>
                <a:cs typeface="+mn-ea"/>
                <a:sym typeface="+mn-lt"/>
              </a:rPr>
              <a:t>规模</a:t>
            </a:r>
            <a:endParaRPr lang="zh-CN" altLang="en-US" sz="2800" dirty="0">
              <a:solidFill>
                <a:srgbClr val="273D91"/>
              </a:solidFill>
              <a:latin typeface="字魂5号-无外润黑体" panose="00000500000000000000" charset="-122"/>
              <a:ea typeface="字魂5号-无外润黑体" panose="00000500000000000000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457325"/>
            <a:ext cx="12192000" cy="5400675"/>
            <a:chOff x="0" y="2295"/>
            <a:chExt cx="19200" cy="8505"/>
          </a:xfrm>
        </p:grpSpPr>
        <p:sp>
          <p:nvSpPr>
            <p:cNvPr id="3" name="任意多边形: 形状 194"/>
            <p:cNvSpPr/>
            <p:nvPr/>
          </p:nvSpPr>
          <p:spPr>
            <a:xfrm>
              <a:off x="0" y="5960"/>
              <a:ext cx="19200" cy="4657"/>
            </a:xfrm>
            <a:custGeom>
              <a:avLst/>
              <a:gdLst>
                <a:gd name="connsiteX0" fmla="*/ 2448606 w 12192000"/>
                <a:gd name="connsiteY0" fmla="*/ 469 h 2782828"/>
                <a:gd name="connsiteX1" fmla="*/ 12174991 w 12192000"/>
                <a:gd name="connsiteY1" fmla="*/ 616289 h 2782828"/>
                <a:gd name="connsiteX2" fmla="*/ 12192000 w 12192000"/>
                <a:gd name="connsiteY2" fmla="*/ 610398 h 2782828"/>
                <a:gd name="connsiteX3" fmla="*/ 12192000 w 12192000"/>
                <a:gd name="connsiteY3" fmla="*/ 2782828 h 2782828"/>
                <a:gd name="connsiteX4" fmla="*/ 0 w 12192000"/>
                <a:gd name="connsiteY4" fmla="*/ 2782828 h 2782828"/>
                <a:gd name="connsiteX5" fmla="*/ 0 w 12192000"/>
                <a:gd name="connsiteY5" fmla="*/ 341439 h 2782828"/>
                <a:gd name="connsiteX6" fmla="*/ 17009 w 12192000"/>
                <a:gd name="connsiteY6" fmla="*/ 335548 h 2782828"/>
                <a:gd name="connsiteX7" fmla="*/ 2448606 w 12192000"/>
                <a:gd name="connsiteY7" fmla="*/ 469 h 27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782828">
                  <a:moveTo>
                    <a:pt x="2448606" y="469"/>
                  </a:moveTo>
                  <a:cubicBezTo>
                    <a:pt x="5690734" y="31864"/>
                    <a:pt x="8932862" y="1628167"/>
                    <a:pt x="12174991" y="616289"/>
                  </a:cubicBezTo>
                  <a:lnTo>
                    <a:pt x="12192000" y="610398"/>
                  </a:lnTo>
                  <a:lnTo>
                    <a:pt x="12192000" y="2782828"/>
                  </a:lnTo>
                  <a:lnTo>
                    <a:pt x="0" y="2782828"/>
                  </a:lnTo>
                  <a:lnTo>
                    <a:pt x="0" y="341439"/>
                  </a:lnTo>
                  <a:lnTo>
                    <a:pt x="17009" y="335548"/>
                  </a:lnTo>
                  <a:cubicBezTo>
                    <a:pt x="827541" y="82578"/>
                    <a:pt x="1638074" y="-7380"/>
                    <a:pt x="2448606" y="469"/>
                  </a:cubicBezTo>
                  <a:close/>
                </a:path>
              </a:pathLst>
            </a:custGeom>
            <a:solidFill>
              <a:srgbClr val="D6E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" name="任意多边形: 形状 192"/>
            <p:cNvSpPr/>
            <p:nvPr/>
          </p:nvSpPr>
          <p:spPr>
            <a:xfrm>
              <a:off x="0" y="6143"/>
              <a:ext cx="19200" cy="4657"/>
            </a:xfrm>
            <a:custGeom>
              <a:avLst/>
              <a:gdLst>
                <a:gd name="connsiteX0" fmla="*/ 2448606 w 12192000"/>
                <a:gd name="connsiteY0" fmla="*/ 469 h 2782828"/>
                <a:gd name="connsiteX1" fmla="*/ 12174991 w 12192000"/>
                <a:gd name="connsiteY1" fmla="*/ 616289 h 2782828"/>
                <a:gd name="connsiteX2" fmla="*/ 12192000 w 12192000"/>
                <a:gd name="connsiteY2" fmla="*/ 610398 h 2782828"/>
                <a:gd name="connsiteX3" fmla="*/ 12192000 w 12192000"/>
                <a:gd name="connsiteY3" fmla="*/ 2782828 h 2782828"/>
                <a:gd name="connsiteX4" fmla="*/ 0 w 12192000"/>
                <a:gd name="connsiteY4" fmla="*/ 2782828 h 2782828"/>
                <a:gd name="connsiteX5" fmla="*/ 0 w 12192000"/>
                <a:gd name="connsiteY5" fmla="*/ 341439 h 2782828"/>
                <a:gd name="connsiteX6" fmla="*/ 17009 w 12192000"/>
                <a:gd name="connsiteY6" fmla="*/ 335548 h 2782828"/>
                <a:gd name="connsiteX7" fmla="*/ 2448606 w 12192000"/>
                <a:gd name="connsiteY7" fmla="*/ 469 h 27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782828">
                  <a:moveTo>
                    <a:pt x="2448606" y="469"/>
                  </a:moveTo>
                  <a:cubicBezTo>
                    <a:pt x="5690734" y="31864"/>
                    <a:pt x="8932862" y="1628167"/>
                    <a:pt x="12174991" y="616289"/>
                  </a:cubicBezTo>
                  <a:lnTo>
                    <a:pt x="12192000" y="610398"/>
                  </a:lnTo>
                  <a:lnTo>
                    <a:pt x="12192000" y="2782828"/>
                  </a:lnTo>
                  <a:lnTo>
                    <a:pt x="0" y="2782828"/>
                  </a:lnTo>
                  <a:lnTo>
                    <a:pt x="0" y="341439"/>
                  </a:lnTo>
                  <a:lnTo>
                    <a:pt x="17009" y="335548"/>
                  </a:lnTo>
                  <a:cubicBezTo>
                    <a:pt x="827541" y="82578"/>
                    <a:pt x="1638074" y="-7380"/>
                    <a:pt x="2448606" y="469"/>
                  </a:cubicBezTo>
                  <a:close/>
                </a:path>
              </a:pathLst>
            </a:custGeom>
            <a:solidFill>
              <a:srgbClr val="0C8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0" y="7180"/>
              <a:ext cx="2076" cy="1356"/>
              <a:chOff x="105413" y="5862398"/>
              <a:chExt cx="1318260" cy="861060"/>
            </a:xfr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0" name="椭圆 9"/>
              <p:cNvSpPr/>
              <p:nvPr/>
            </p:nvSpPr>
            <p:spPr>
              <a:xfrm>
                <a:off x="1054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451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48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245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642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039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9436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0833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230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362713" y="58623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54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51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848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245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642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039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436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833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230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362713" y="59957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054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451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848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245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642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8039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9436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833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2230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362713" y="61290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054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451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848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45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642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039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436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0833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2230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362713" y="62624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54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451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848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245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6642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8039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9436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0833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2230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362713" y="63957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054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2451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848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245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642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8039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9436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0833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2230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362713" y="652914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54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451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848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245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642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8039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436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0833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2230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362713" y="6662498"/>
                <a:ext cx="60960" cy="6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17910" y="9507"/>
              <a:ext cx="1070" cy="1003"/>
              <a:chOff x="11406188" y="-622298"/>
              <a:chExt cx="1219200" cy="1143511"/>
            </a:xfrm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</p:grpSpPr>
          <p:grpSp>
            <p:nvGrpSpPr>
              <p:cNvPr id="86" name="组合 85"/>
              <p:cNvGrpSpPr/>
              <p:nvPr/>
            </p:nvGrpSpPr>
            <p:grpSpPr>
              <a:xfrm>
                <a:off x="11406188" y="-622298"/>
                <a:ext cx="1219200" cy="123825"/>
                <a:chOff x="11406188" y="-622300"/>
                <a:chExt cx="1219200" cy="123825"/>
              </a:xfrm>
              <a:grpFill/>
            </p:grpSpPr>
            <p:sp>
              <p:nvSpPr>
                <p:cNvPr id="115" name="矩形: 圆角 403"/>
                <p:cNvSpPr/>
                <p:nvPr/>
              </p:nvSpPr>
              <p:spPr>
                <a:xfrm>
                  <a:off x="125015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6" name="矩形: 圆角 404"/>
                <p:cNvSpPr/>
                <p:nvPr/>
              </p:nvSpPr>
              <p:spPr>
                <a:xfrm>
                  <a:off x="122824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7" name="矩形: 圆角 405"/>
                <p:cNvSpPr/>
                <p:nvPr/>
              </p:nvSpPr>
              <p:spPr>
                <a:xfrm>
                  <a:off x="1206341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8" name="矩形: 圆角 406"/>
                <p:cNvSpPr/>
                <p:nvPr/>
              </p:nvSpPr>
              <p:spPr>
                <a:xfrm>
                  <a:off x="1184433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9" name="矩形: 圆角 407"/>
                <p:cNvSpPr/>
                <p:nvPr/>
              </p:nvSpPr>
              <p:spPr>
                <a:xfrm>
                  <a:off x="116252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20" name="矩形: 圆角 408"/>
                <p:cNvSpPr/>
                <p:nvPr/>
              </p:nvSpPr>
              <p:spPr>
                <a:xfrm>
                  <a:off x="114061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11406188" y="-367377"/>
                <a:ext cx="1219200" cy="123825"/>
                <a:chOff x="11406188" y="-622300"/>
                <a:chExt cx="1219200" cy="123825"/>
              </a:xfrm>
              <a:grpFill/>
            </p:grpSpPr>
            <p:sp>
              <p:nvSpPr>
                <p:cNvPr id="109" name="矩形: 圆角 397"/>
                <p:cNvSpPr/>
                <p:nvPr/>
              </p:nvSpPr>
              <p:spPr>
                <a:xfrm>
                  <a:off x="125015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0" name="矩形: 圆角 398"/>
                <p:cNvSpPr/>
                <p:nvPr/>
              </p:nvSpPr>
              <p:spPr>
                <a:xfrm>
                  <a:off x="122824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1" name="矩形: 圆角 399"/>
                <p:cNvSpPr/>
                <p:nvPr/>
              </p:nvSpPr>
              <p:spPr>
                <a:xfrm>
                  <a:off x="1206341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2" name="矩形: 圆角 400"/>
                <p:cNvSpPr/>
                <p:nvPr/>
              </p:nvSpPr>
              <p:spPr>
                <a:xfrm>
                  <a:off x="1184433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3" name="矩形: 圆角 401"/>
                <p:cNvSpPr/>
                <p:nvPr/>
              </p:nvSpPr>
              <p:spPr>
                <a:xfrm>
                  <a:off x="116252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14" name="矩形: 圆角 402"/>
                <p:cNvSpPr/>
                <p:nvPr/>
              </p:nvSpPr>
              <p:spPr>
                <a:xfrm>
                  <a:off x="114061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11406188" y="-112456"/>
                <a:ext cx="1219200" cy="123825"/>
                <a:chOff x="11406188" y="-622300"/>
                <a:chExt cx="1219200" cy="123825"/>
              </a:xfrm>
              <a:grpFill/>
            </p:grpSpPr>
            <p:sp>
              <p:nvSpPr>
                <p:cNvPr id="103" name="矩形: 圆角 391"/>
                <p:cNvSpPr/>
                <p:nvPr/>
              </p:nvSpPr>
              <p:spPr>
                <a:xfrm>
                  <a:off x="125015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4" name="矩形: 圆角 392"/>
                <p:cNvSpPr/>
                <p:nvPr/>
              </p:nvSpPr>
              <p:spPr>
                <a:xfrm>
                  <a:off x="122824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5" name="矩形: 圆角 393"/>
                <p:cNvSpPr/>
                <p:nvPr/>
              </p:nvSpPr>
              <p:spPr>
                <a:xfrm>
                  <a:off x="1206341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6" name="矩形: 圆角 394"/>
                <p:cNvSpPr/>
                <p:nvPr/>
              </p:nvSpPr>
              <p:spPr>
                <a:xfrm>
                  <a:off x="1184433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7" name="矩形: 圆角 395"/>
                <p:cNvSpPr/>
                <p:nvPr/>
              </p:nvSpPr>
              <p:spPr>
                <a:xfrm>
                  <a:off x="116252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8" name="矩形: 圆角 396"/>
                <p:cNvSpPr/>
                <p:nvPr/>
              </p:nvSpPr>
              <p:spPr>
                <a:xfrm>
                  <a:off x="114061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11406188" y="142465"/>
                <a:ext cx="1219200" cy="123825"/>
                <a:chOff x="11406188" y="-622300"/>
                <a:chExt cx="1219200" cy="123825"/>
              </a:xfrm>
              <a:grpFill/>
            </p:grpSpPr>
            <p:sp>
              <p:nvSpPr>
                <p:cNvPr id="97" name="矩形: 圆角 385"/>
                <p:cNvSpPr/>
                <p:nvPr/>
              </p:nvSpPr>
              <p:spPr>
                <a:xfrm>
                  <a:off x="125015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8" name="矩形: 圆角 386"/>
                <p:cNvSpPr/>
                <p:nvPr/>
              </p:nvSpPr>
              <p:spPr>
                <a:xfrm>
                  <a:off x="122824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9" name="矩形: 圆角 387"/>
                <p:cNvSpPr/>
                <p:nvPr/>
              </p:nvSpPr>
              <p:spPr>
                <a:xfrm>
                  <a:off x="1206341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0" name="矩形: 圆角 388"/>
                <p:cNvSpPr/>
                <p:nvPr/>
              </p:nvSpPr>
              <p:spPr>
                <a:xfrm>
                  <a:off x="1184433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1" name="矩形: 圆角 389"/>
                <p:cNvSpPr/>
                <p:nvPr/>
              </p:nvSpPr>
              <p:spPr>
                <a:xfrm>
                  <a:off x="116252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02" name="矩形: 圆角 390"/>
                <p:cNvSpPr/>
                <p:nvPr/>
              </p:nvSpPr>
              <p:spPr>
                <a:xfrm>
                  <a:off x="114061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11406188" y="397388"/>
                <a:ext cx="1219200" cy="123825"/>
                <a:chOff x="11406188" y="-622300"/>
                <a:chExt cx="1219200" cy="123825"/>
              </a:xfrm>
              <a:grpFill/>
            </p:grpSpPr>
            <p:sp>
              <p:nvSpPr>
                <p:cNvPr id="91" name="矩形: 圆角 379"/>
                <p:cNvSpPr/>
                <p:nvPr/>
              </p:nvSpPr>
              <p:spPr>
                <a:xfrm>
                  <a:off x="125015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2" name="矩形: 圆角 380"/>
                <p:cNvSpPr/>
                <p:nvPr/>
              </p:nvSpPr>
              <p:spPr>
                <a:xfrm>
                  <a:off x="122824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3" name="矩形: 圆角 381"/>
                <p:cNvSpPr/>
                <p:nvPr/>
              </p:nvSpPr>
              <p:spPr>
                <a:xfrm>
                  <a:off x="1206341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4" name="矩形: 圆角 382"/>
                <p:cNvSpPr/>
                <p:nvPr/>
              </p:nvSpPr>
              <p:spPr>
                <a:xfrm>
                  <a:off x="1184433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5" name="矩形: 圆角 383"/>
                <p:cNvSpPr/>
                <p:nvPr/>
              </p:nvSpPr>
              <p:spPr>
                <a:xfrm>
                  <a:off x="11625263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96" name="矩形: 圆角 384"/>
                <p:cNvSpPr/>
                <p:nvPr/>
              </p:nvSpPr>
              <p:spPr>
                <a:xfrm>
                  <a:off x="11406188" y="-622300"/>
                  <a:ext cx="123825" cy="12382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Normal" panose="020B0400000000000000" pitchFamily="34" charset="-122"/>
                    <a:ea typeface="思源黑体 CN Normal" panose="020B0400000000000000" pitchFamily="34" charset="-122"/>
                    <a:sym typeface="思源黑体 CN Normal" panose="020B0400000000000000" pitchFamily="34" charset="-122"/>
                  </a:endParaRPr>
                </a:p>
              </p:txBody>
            </p:sp>
          </p:grpSp>
        </p:grpSp>
        <p:sp>
          <p:nvSpPr>
            <p:cNvPr id="122" name="矩形: 圆角 79"/>
            <p:cNvSpPr/>
            <p:nvPr/>
          </p:nvSpPr>
          <p:spPr>
            <a:xfrm>
              <a:off x="813" y="3029"/>
              <a:ext cx="4169" cy="5821"/>
            </a:xfrm>
            <a:prstGeom prst="roundRect">
              <a:avLst>
                <a:gd name="adj" fmla="val 4147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srgbClr val="364C7D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2301" y="4336"/>
              <a:ext cx="1200" cy="4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思源黑体 CN Normal" panose="020B0400000000000000" pitchFamily="34" charset="-122"/>
                </a:rPr>
                <a:t>文献</a:t>
              </a:r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思源黑体 CN Normal" panose="020B0400000000000000" pitchFamily="34" charset="-122"/>
                </a:rPr>
                <a:t>量</a:t>
              </a:r>
              <a:endParaRPr lang="zh-CN" altLang="en-US" sz="2000" b="1" dirty="0">
                <a:solidFill>
                  <a:srgbClr val="1B4367"/>
                </a:solidFill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214" y="5218"/>
              <a:ext cx="3366" cy="17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10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lt"/>
                </a:rPr>
                <a:t>亿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lt"/>
                </a:rPr>
                <a:t>数据、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300+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lt"/>
                </a:rPr>
                <a:t>库、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5000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lt"/>
                </a:rPr>
                <a:t>万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OA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lt"/>
                </a:rPr>
                <a:t>、年更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5000W+</a:t>
              </a:r>
              <a:endParaRPr lang="en-US" altLang="zh-CN" sz="1600" b="1" kern="1400" spc="100" dirty="0">
                <a:solidFill>
                  <a:srgbClr val="1B436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2720" y="5019"/>
              <a:ext cx="354" cy="0"/>
            </a:xfrm>
            <a:prstGeom prst="line">
              <a:avLst/>
            </a:prstGeom>
            <a:ln w="19050" cap="rnd">
              <a:solidFill>
                <a:srgbClr val="364C7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椭圆 126"/>
            <p:cNvSpPr/>
            <p:nvPr/>
          </p:nvSpPr>
          <p:spPr>
            <a:xfrm>
              <a:off x="2223" y="2418"/>
              <a:ext cx="1348" cy="1348"/>
            </a:xfrm>
            <a:prstGeom prst="ellipse">
              <a:avLst/>
            </a:prstGeom>
            <a:gradFill flip="none" rotWithShape="1">
              <a:gsLst>
                <a:gs pos="0">
                  <a:srgbClr val="364C7D"/>
                </a:gs>
                <a:gs pos="100000">
                  <a:srgbClr val="4A68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152400" dir="2700000" sx="97000" sy="97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28" name="弧形 127"/>
            <p:cNvSpPr/>
            <p:nvPr/>
          </p:nvSpPr>
          <p:spPr>
            <a:xfrm>
              <a:off x="2100" y="2295"/>
              <a:ext cx="1593" cy="1593"/>
            </a:xfrm>
            <a:prstGeom prst="arc">
              <a:avLst>
                <a:gd name="adj1" fmla="val 8462759"/>
                <a:gd name="adj2" fmla="val 1814313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364C7D"/>
                  </a:gs>
                  <a:gs pos="100000">
                    <a:srgbClr val="4A68AC">
                      <a:alpha val="0"/>
                    </a:srgb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26" name="图形 89"/>
            <p:cNvSpPr/>
            <p:nvPr/>
          </p:nvSpPr>
          <p:spPr>
            <a:xfrm>
              <a:off x="2490" y="2686"/>
              <a:ext cx="814" cy="813"/>
            </a:xfrm>
            <a:custGeom>
              <a:avLst/>
              <a:gdLst>
                <a:gd name="connsiteX0" fmla="*/ 176197 w 351846"/>
                <a:gd name="connsiteY0" fmla="*/ 126167 h 351838"/>
                <a:gd name="connsiteX1" fmla="*/ 126146 w 351846"/>
                <a:gd name="connsiteY1" fmla="*/ 176316 h 351838"/>
                <a:gd name="connsiteX2" fmla="*/ 176197 w 351846"/>
                <a:gd name="connsiteY2" fmla="*/ 226465 h 351838"/>
                <a:gd name="connsiteX3" fmla="*/ 226248 w 351846"/>
                <a:gd name="connsiteY3" fmla="*/ 176316 h 351838"/>
                <a:gd name="connsiteX4" fmla="*/ 176197 w 351846"/>
                <a:gd name="connsiteY4" fmla="*/ 126167 h 351838"/>
                <a:gd name="connsiteX5" fmla="*/ 176197 w 351846"/>
                <a:gd name="connsiteY5" fmla="*/ 203660 h 351838"/>
                <a:gd name="connsiteX6" fmla="*/ 148907 w 351846"/>
                <a:gd name="connsiteY6" fmla="*/ 176316 h 351838"/>
                <a:gd name="connsiteX7" fmla="*/ 176197 w 351846"/>
                <a:gd name="connsiteY7" fmla="*/ 148972 h 351838"/>
                <a:gd name="connsiteX8" fmla="*/ 203488 w 351846"/>
                <a:gd name="connsiteY8" fmla="*/ 176316 h 351838"/>
                <a:gd name="connsiteX9" fmla="*/ 176197 w 351846"/>
                <a:gd name="connsiteY9" fmla="*/ 203660 h 351838"/>
                <a:gd name="connsiteX10" fmla="*/ 340733 w 351846"/>
                <a:gd name="connsiteY10" fmla="*/ 164857 h 351838"/>
                <a:gd name="connsiteX11" fmla="*/ 328617 w 351846"/>
                <a:gd name="connsiteY11" fmla="*/ 164857 h 351838"/>
                <a:gd name="connsiteX12" fmla="*/ 317067 w 351846"/>
                <a:gd name="connsiteY12" fmla="*/ 116637 h 351838"/>
                <a:gd name="connsiteX13" fmla="*/ 284341 w 351846"/>
                <a:gd name="connsiteY13" fmla="*/ 67962 h 351838"/>
                <a:gd name="connsiteX14" fmla="*/ 235761 w 351846"/>
                <a:gd name="connsiteY14" fmla="*/ 35173 h 351838"/>
                <a:gd name="connsiteX15" fmla="*/ 187522 w 351846"/>
                <a:gd name="connsiteY15" fmla="*/ 23600 h 351838"/>
                <a:gd name="connsiteX16" fmla="*/ 187522 w 351846"/>
                <a:gd name="connsiteY16" fmla="*/ 11346 h 351838"/>
                <a:gd name="connsiteX17" fmla="*/ 176198 w 351846"/>
                <a:gd name="connsiteY17" fmla="*/ 0 h 351838"/>
                <a:gd name="connsiteX18" fmla="*/ 164874 w 351846"/>
                <a:gd name="connsiteY18" fmla="*/ 11346 h 351838"/>
                <a:gd name="connsiteX19" fmla="*/ 164874 w 351846"/>
                <a:gd name="connsiteY19" fmla="*/ 23486 h 351838"/>
                <a:gd name="connsiteX20" fmla="*/ 116748 w 351846"/>
                <a:gd name="connsiteY20" fmla="*/ 35059 h 351838"/>
                <a:gd name="connsiteX21" fmla="*/ 68056 w 351846"/>
                <a:gd name="connsiteY21" fmla="*/ 67962 h 351838"/>
                <a:gd name="connsiteX22" fmla="*/ 35330 w 351846"/>
                <a:gd name="connsiteY22" fmla="*/ 116637 h 351838"/>
                <a:gd name="connsiteX23" fmla="*/ 23780 w 351846"/>
                <a:gd name="connsiteY23" fmla="*/ 164857 h 351838"/>
                <a:gd name="connsiteX24" fmla="*/ 11324 w 351846"/>
                <a:gd name="connsiteY24" fmla="*/ 164857 h 351838"/>
                <a:gd name="connsiteX25" fmla="*/ 0 w 351846"/>
                <a:gd name="connsiteY25" fmla="*/ 176203 h 351838"/>
                <a:gd name="connsiteX26" fmla="*/ 11324 w 351846"/>
                <a:gd name="connsiteY26" fmla="*/ 187549 h 351838"/>
                <a:gd name="connsiteX27" fmla="*/ 23780 w 351846"/>
                <a:gd name="connsiteY27" fmla="*/ 187549 h 351838"/>
                <a:gd name="connsiteX28" fmla="*/ 35330 w 351846"/>
                <a:gd name="connsiteY28" fmla="*/ 235769 h 351838"/>
                <a:gd name="connsiteX29" fmla="*/ 68056 w 351846"/>
                <a:gd name="connsiteY29" fmla="*/ 284443 h 351838"/>
                <a:gd name="connsiteX30" fmla="*/ 116635 w 351846"/>
                <a:gd name="connsiteY30" fmla="*/ 317233 h 351838"/>
                <a:gd name="connsiteX31" fmla="*/ 164762 w 351846"/>
                <a:gd name="connsiteY31" fmla="*/ 328806 h 351838"/>
                <a:gd name="connsiteX32" fmla="*/ 164762 w 351846"/>
                <a:gd name="connsiteY32" fmla="*/ 340492 h 351838"/>
                <a:gd name="connsiteX33" fmla="*/ 176085 w 351846"/>
                <a:gd name="connsiteY33" fmla="*/ 351838 h 351838"/>
                <a:gd name="connsiteX34" fmla="*/ 187409 w 351846"/>
                <a:gd name="connsiteY34" fmla="*/ 340492 h 351838"/>
                <a:gd name="connsiteX35" fmla="*/ 187409 w 351846"/>
                <a:gd name="connsiteY35" fmla="*/ 329033 h 351838"/>
                <a:gd name="connsiteX36" fmla="*/ 235535 w 351846"/>
                <a:gd name="connsiteY36" fmla="*/ 317460 h 351838"/>
                <a:gd name="connsiteX37" fmla="*/ 284115 w 351846"/>
                <a:gd name="connsiteY37" fmla="*/ 284670 h 351838"/>
                <a:gd name="connsiteX38" fmla="*/ 316841 w 351846"/>
                <a:gd name="connsiteY38" fmla="*/ 235996 h 351838"/>
                <a:gd name="connsiteX39" fmla="*/ 328391 w 351846"/>
                <a:gd name="connsiteY39" fmla="*/ 187776 h 351838"/>
                <a:gd name="connsiteX40" fmla="*/ 340507 w 351846"/>
                <a:gd name="connsiteY40" fmla="*/ 187776 h 351838"/>
                <a:gd name="connsiteX41" fmla="*/ 351831 w 351846"/>
                <a:gd name="connsiteY41" fmla="*/ 176430 h 351838"/>
                <a:gd name="connsiteX42" fmla="*/ 340733 w 351846"/>
                <a:gd name="connsiteY42" fmla="*/ 164857 h 351838"/>
                <a:gd name="connsiteX43" fmla="*/ 187521 w 351846"/>
                <a:gd name="connsiteY43" fmla="*/ 306114 h 351838"/>
                <a:gd name="connsiteX44" fmla="*/ 187521 w 351846"/>
                <a:gd name="connsiteY44" fmla="*/ 279564 h 351838"/>
                <a:gd name="connsiteX45" fmla="*/ 176197 w 351846"/>
                <a:gd name="connsiteY45" fmla="*/ 268218 h 351838"/>
                <a:gd name="connsiteX46" fmla="*/ 164873 w 351846"/>
                <a:gd name="connsiteY46" fmla="*/ 279564 h 351838"/>
                <a:gd name="connsiteX47" fmla="*/ 164873 w 351846"/>
                <a:gd name="connsiteY47" fmla="*/ 306114 h 351838"/>
                <a:gd name="connsiteX48" fmla="*/ 46539 w 351846"/>
                <a:gd name="connsiteY48" fmla="*/ 187662 h 351838"/>
                <a:gd name="connsiteX49" fmla="*/ 74282 w 351846"/>
                <a:gd name="connsiteY49" fmla="*/ 187662 h 351838"/>
                <a:gd name="connsiteX50" fmla="*/ 85606 w 351846"/>
                <a:gd name="connsiteY50" fmla="*/ 176316 h 351838"/>
                <a:gd name="connsiteX51" fmla="*/ 74282 w 351846"/>
                <a:gd name="connsiteY51" fmla="*/ 164970 h 351838"/>
                <a:gd name="connsiteX52" fmla="*/ 46539 w 351846"/>
                <a:gd name="connsiteY52" fmla="*/ 164970 h 351838"/>
                <a:gd name="connsiteX53" fmla="*/ 164760 w 351846"/>
                <a:gd name="connsiteY53" fmla="*/ 46519 h 351838"/>
                <a:gd name="connsiteX54" fmla="*/ 164760 w 351846"/>
                <a:gd name="connsiteY54" fmla="*/ 72161 h 351838"/>
                <a:gd name="connsiteX55" fmla="*/ 176083 w 351846"/>
                <a:gd name="connsiteY55" fmla="*/ 83507 h 351838"/>
                <a:gd name="connsiteX56" fmla="*/ 187407 w 351846"/>
                <a:gd name="connsiteY56" fmla="*/ 72161 h 351838"/>
                <a:gd name="connsiteX57" fmla="*/ 187407 w 351846"/>
                <a:gd name="connsiteY57" fmla="*/ 46405 h 351838"/>
                <a:gd name="connsiteX58" fmla="*/ 305742 w 351846"/>
                <a:gd name="connsiteY58" fmla="*/ 164857 h 351838"/>
                <a:gd name="connsiteX59" fmla="*/ 277885 w 351846"/>
                <a:gd name="connsiteY59" fmla="*/ 164857 h 351838"/>
                <a:gd name="connsiteX60" fmla="*/ 266561 w 351846"/>
                <a:gd name="connsiteY60" fmla="*/ 176203 h 351838"/>
                <a:gd name="connsiteX61" fmla="*/ 277885 w 351846"/>
                <a:gd name="connsiteY61" fmla="*/ 187549 h 351838"/>
                <a:gd name="connsiteX62" fmla="*/ 305742 w 351846"/>
                <a:gd name="connsiteY62" fmla="*/ 187549 h 351838"/>
                <a:gd name="connsiteX63" fmla="*/ 187521 w 351846"/>
                <a:gd name="connsiteY63" fmla="*/ 306114 h 35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51846" h="351838">
                  <a:moveTo>
                    <a:pt x="176197" y="126167"/>
                  </a:moveTo>
                  <a:cubicBezTo>
                    <a:pt x="148567" y="126167"/>
                    <a:pt x="126146" y="148632"/>
                    <a:pt x="126146" y="176316"/>
                  </a:cubicBezTo>
                  <a:cubicBezTo>
                    <a:pt x="126146" y="204000"/>
                    <a:pt x="148567" y="226465"/>
                    <a:pt x="176197" y="226465"/>
                  </a:cubicBezTo>
                  <a:cubicBezTo>
                    <a:pt x="203827" y="226465"/>
                    <a:pt x="226248" y="204000"/>
                    <a:pt x="226248" y="176316"/>
                  </a:cubicBezTo>
                  <a:cubicBezTo>
                    <a:pt x="226135" y="148632"/>
                    <a:pt x="203714" y="126167"/>
                    <a:pt x="176197" y="126167"/>
                  </a:cubicBezTo>
                  <a:close/>
                  <a:moveTo>
                    <a:pt x="176197" y="203660"/>
                  </a:moveTo>
                  <a:cubicBezTo>
                    <a:pt x="161137" y="203660"/>
                    <a:pt x="148907" y="191406"/>
                    <a:pt x="148907" y="176316"/>
                  </a:cubicBezTo>
                  <a:cubicBezTo>
                    <a:pt x="148907" y="161226"/>
                    <a:pt x="161136" y="148972"/>
                    <a:pt x="176197" y="148972"/>
                  </a:cubicBezTo>
                  <a:cubicBezTo>
                    <a:pt x="191258" y="148972"/>
                    <a:pt x="203488" y="161226"/>
                    <a:pt x="203488" y="176316"/>
                  </a:cubicBezTo>
                  <a:cubicBezTo>
                    <a:pt x="203488" y="191407"/>
                    <a:pt x="191258" y="203660"/>
                    <a:pt x="176197" y="203660"/>
                  </a:cubicBezTo>
                  <a:close/>
                  <a:moveTo>
                    <a:pt x="340733" y="164857"/>
                  </a:moveTo>
                  <a:lnTo>
                    <a:pt x="328617" y="164857"/>
                  </a:lnTo>
                  <a:cubicBezTo>
                    <a:pt x="327372" y="148178"/>
                    <a:pt x="323521" y="132067"/>
                    <a:pt x="317067" y="116637"/>
                  </a:cubicBezTo>
                  <a:cubicBezTo>
                    <a:pt x="309367" y="98370"/>
                    <a:pt x="298382" y="82031"/>
                    <a:pt x="284341" y="67962"/>
                  </a:cubicBezTo>
                  <a:cubicBezTo>
                    <a:pt x="270299" y="53894"/>
                    <a:pt x="253993" y="42888"/>
                    <a:pt x="235761" y="35173"/>
                  </a:cubicBezTo>
                  <a:cubicBezTo>
                    <a:pt x="220361" y="28706"/>
                    <a:pt x="204168" y="24734"/>
                    <a:pt x="187522" y="23600"/>
                  </a:cubicBezTo>
                  <a:lnTo>
                    <a:pt x="187522" y="11346"/>
                  </a:lnTo>
                  <a:cubicBezTo>
                    <a:pt x="187522" y="5105"/>
                    <a:pt x="182426" y="0"/>
                    <a:pt x="176198" y="0"/>
                  </a:cubicBezTo>
                  <a:cubicBezTo>
                    <a:pt x="169971" y="0"/>
                    <a:pt x="164874" y="5106"/>
                    <a:pt x="164874" y="11346"/>
                  </a:cubicBezTo>
                  <a:lnTo>
                    <a:pt x="164874" y="23486"/>
                  </a:lnTo>
                  <a:cubicBezTo>
                    <a:pt x="148228" y="24734"/>
                    <a:pt x="132148" y="28592"/>
                    <a:pt x="116748" y="35059"/>
                  </a:cubicBezTo>
                  <a:cubicBezTo>
                    <a:pt x="98517" y="42888"/>
                    <a:pt x="82097" y="53893"/>
                    <a:pt x="68056" y="67962"/>
                  </a:cubicBezTo>
                  <a:cubicBezTo>
                    <a:pt x="54014" y="82031"/>
                    <a:pt x="43030" y="98483"/>
                    <a:pt x="35330" y="116637"/>
                  </a:cubicBezTo>
                  <a:cubicBezTo>
                    <a:pt x="28876" y="132067"/>
                    <a:pt x="24912" y="148179"/>
                    <a:pt x="23780" y="164857"/>
                  </a:cubicBezTo>
                  <a:lnTo>
                    <a:pt x="11324" y="164857"/>
                  </a:lnTo>
                  <a:cubicBezTo>
                    <a:pt x="5096" y="164857"/>
                    <a:pt x="0" y="169963"/>
                    <a:pt x="0" y="176203"/>
                  </a:cubicBezTo>
                  <a:cubicBezTo>
                    <a:pt x="0" y="182443"/>
                    <a:pt x="5096" y="187549"/>
                    <a:pt x="11324" y="187549"/>
                  </a:cubicBezTo>
                  <a:lnTo>
                    <a:pt x="23780" y="187549"/>
                  </a:lnTo>
                  <a:cubicBezTo>
                    <a:pt x="25025" y="204227"/>
                    <a:pt x="28876" y="220339"/>
                    <a:pt x="35330" y="235769"/>
                  </a:cubicBezTo>
                  <a:cubicBezTo>
                    <a:pt x="43030" y="254036"/>
                    <a:pt x="54015" y="270374"/>
                    <a:pt x="68056" y="284443"/>
                  </a:cubicBezTo>
                  <a:cubicBezTo>
                    <a:pt x="82098" y="298512"/>
                    <a:pt x="98404" y="309518"/>
                    <a:pt x="116635" y="317233"/>
                  </a:cubicBezTo>
                  <a:cubicBezTo>
                    <a:pt x="132036" y="323700"/>
                    <a:pt x="148116" y="327671"/>
                    <a:pt x="164762" y="328806"/>
                  </a:cubicBezTo>
                  <a:lnTo>
                    <a:pt x="164762" y="340492"/>
                  </a:lnTo>
                  <a:cubicBezTo>
                    <a:pt x="164762" y="346733"/>
                    <a:pt x="169857" y="351838"/>
                    <a:pt x="176085" y="351838"/>
                  </a:cubicBezTo>
                  <a:cubicBezTo>
                    <a:pt x="182313" y="351838"/>
                    <a:pt x="187409" y="346732"/>
                    <a:pt x="187409" y="340492"/>
                  </a:cubicBezTo>
                  <a:lnTo>
                    <a:pt x="187409" y="329033"/>
                  </a:lnTo>
                  <a:cubicBezTo>
                    <a:pt x="204055" y="327785"/>
                    <a:pt x="220135" y="323927"/>
                    <a:pt x="235535" y="317460"/>
                  </a:cubicBezTo>
                  <a:cubicBezTo>
                    <a:pt x="253767" y="309745"/>
                    <a:pt x="270073" y="298739"/>
                    <a:pt x="284115" y="284670"/>
                  </a:cubicBezTo>
                  <a:cubicBezTo>
                    <a:pt x="298156" y="270601"/>
                    <a:pt x="309141" y="254263"/>
                    <a:pt x="316841" y="235996"/>
                  </a:cubicBezTo>
                  <a:cubicBezTo>
                    <a:pt x="323295" y="220566"/>
                    <a:pt x="327259" y="204454"/>
                    <a:pt x="328391" y="187776"/>
                  </a:cubicBezTo>
                  <a:lnTo>
                    <a:pt x="340507" y="187776"/>
                  </a:lnTo>
                  <a:cubicBezTo>
                    <a:pt x="346735" y="187776"/>
                    <a:pt x="351831" y="182670"/>
                    <a:pt x="351831" y="176430"/>
                  </a:cubicBezTo>
                  <a:cubicBezTo>
                    <a:pt x="352170" y="169963"/>
                    <a:pt x="347075" y="164857"/>
                    <a:pt x="340733" y="164857"/>
                  </a:cubicBezTo>
                  <a:close/>
                  <a:moveTo>
                    <a:pt x="187521" y="306114"/>
                  </a:moveTo>
                  <a:lnTo>
                    <a:pt x="187521" y="279564"/>
                  </a:lnTo>
                  <a:cubicBezTo>
                    <a:pt x="187521" y="273324"/>
                    <a:pt x="182425" y="268218"/>
                    <a:pt x="176197" y="268218"/>
                  </a:cubicBezTo>
                  <a:cubicBezTo>
                    <a:pt x="169969" y="268218"/>
                    <a:pt x="164873" y="273324"/>
                    <a:pt x="164873" y="279564"/>
                  </a:cubicBezTo>
                  <a:lnTo>
                    <a:pt x="164873" y="306114"/>
                  </a:lnTo>
                  <a:cubicBezTo>
                    <a:pt x="102139" y="300668"/>
                    <a:pt x="51974" y="250519"/>
                    <a:pt x="46539" y="187662"/>
                  </a:cubicBezTo>
                  <a:lnTo>
                    <a:pt x="74282" y="187662"/>
                  </a:lnTo>
                  <a:cubicBezTo>
                    <a:pt x="80511" y="187662"/>
                    <a:pt x="85606" y="182556"/>
                    <a:pt x="85606" y="176316"/>
                  </a:cubicBezTo>
                  <a:cubicBezTo>
                    <a:pt x="85606" y="170076"/>
                    <a:pt x="80510" y="164970"/>
                    <a:pt x="74282" y="164970"/>
                  </a:cubicBezTo>
                  <a:lnTo>
                    <a:pt x="46539" y="164970"/>
                  </a:lnTo>
                  <a:cubicBezTo>
                    <a:pt x="51974" y="102227"/>
                    <a:pt x="102026" y="51965"/>
                    <a:pt x="164760" y="46519"/>
                  </a:cubicBezTo>
                  <a:lnTo>
                    <a:pt x="164760" y="72161"/>
                  </a:lnTo>
                  <a:cubicBezTo>
                    <a:pt x="164760" y="78401"/>
                    <a:pt x="169855" y="83507"/>
                    <a:pt x="176083" y="83507"/>
                  </a:cubicBezTo>
                  <a:cubicBezTo>
                    <a:pt x="182311" y="83507"/>
                    <a:pt x="187407" y="78401"/>
                    <a:pt x="187407" y="72161"/>
                  </a:cubicBezTo>
                  <a:lnTo>
                    <a:pt x="187407" y="46405"/>
                  </a:lnTo>
                  <a:cubicBezTo>
                    <a:pt x="250255" y="51851"/>
                    <a:pt x="300306" y="102114"/>
                    <a:pt x="305742" y="164857"/>
                  </a:cubicBezTo>
                  <a:lnTo>
                    <a:pt x="277885" y="164857"/>
                  </a:lnTo>
                  <a:cubicBezTo>
                    <a:pt x="271657" y="164857"/>
                    <a:pt x="266561" y="169963"/>
                    <a:pt x="266561" y="176203"/>
                  </a:cubicBezTo>
                  <a:cubicBezTo>
                    <a:pt x="266561" y="182443"/>
                    <a:pt x="271657" y="187549"/>
                    <a:pt x="277885" y="187549"/>
                  </a:cubicBezTo>
                  <a:lnTo>
                    <a:pt x="305742" y="187549"/>
                  </a:lnTo>
                  <a:cubicBezTo>
                    <a:pt x="300306" y="250519"/>
                    <a:pt x="250255" y="300668"/>
                    <a:pt x="187521" y="306114"/>
                  </a:cubicBezTo>
                  <a:close/>
                </a:path>
              </a:pathLst>
            </a:custGeom>
            <a:solidFill>
              <a:schemeClr val="bg1"/>
            </a:solidFill>
            <a:ln w="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33" name="矩形: 圆角 244"/>
            <p:cNvSpPr/>
            <p:nvPr/>
          </p:nvSpPr>
          <p:spPr>
            <a:xfrm>
              <a:off x="5286" y="3467"/>
              <a:ext cx="4169" cy="5821"/>
            </a:xfrm>
            <a:prstGeom prst="roundRect">
              <a:avLst>
                <a:gd name="adj" fmla="val 4147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srgbClr val="364C7D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6571" y="4774"/>
              <a:ext cx="1600" cy="4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+mn-lt"/>
                </a:rPr>
                <a:t>资源种类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688" y="5656"/>
              <a:ext cx="3366" cy="232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ea"/>
                </a:rPr>
                <a:t>图书、期刊、学位论文、会议论文、标准、专利、法规、成果、多媒体、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ea"/>
                </a:rPr>
                <a:t>报纸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ea"/>
                </a:rPr>
                <a:t>等</a:t>
              </a: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ea"/>
                </a:rPr>
                <a:t>10</a:t>
              </a:r>
              <a:r>
                <a:rPr lang="zh-CN" altLang="en-US" sz="1600" b="1" dirty="0">
                  <a:solidFill>
                    <a:srgbClr val="1B4367"/>
                  </a:solidFill>
                  <a:cs typeface="+mn-ea"/>
                  <a:sym typeface="+mn-ea"/>
                </a:rPr>
                <a:t>种</a:t>
              </a:r>
              <a:endParaRPr lang="zh-CN" altLang="en-US" sz="1600" b="1" dirty="0">
                <a:solidFill>
                  <a:srgbClr val="1B4367"/>
                </a:solidFill>
                <a:cs typeface="+mn-ea"/>
                <a:sym typeface="+mn-ea"/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7194" y="5457"/>
              <a:ext cx="354" cy="0"/>
            </a:xfrm>
            <a:prstGeom prst="line">
              <a:avLst/>
            </a:prstGeom>
            <a:ln w="19050" cap="rnd">
              <a:solidFill>
                <a:srgbClr val="BCA98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6697" y="2856"/>
              <a:ext cx="1348" cy="1348"/>
            </a:xfrm>
            <a:prstGeom prst="ellipse">
              <a:avLst/>
            </a:prstGeom>
            <a:solidFill>
              <a:srgbClr val="D6E8EC"/>
            </a:solidFill>
            <a:ln>
              <a:noFill/>
            </a:ln>
            <a:effectLst>
              <a:outerShdw blurRad="215900" dist="152400" dir="2700000" sx="97000" sy="97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1" name="弧形 140"/>
            <p:cNvSpPr/>
            <p:nvPr/>
          </p:nvSpPr>
          <p:spPr>
            <a:xfrm>
              <a:off x="6574" y="2811"/>
              <a:ext cx="1593" cy="1593"/>
            </a:xfrm>
            <a:prstGeom prst="arc">
              <a:avLst>
                <a:gd name="adj1" fmla="val 8462759"/>
                <a:gd name="adj2" fmla="val 18143130"/>
              </a:avLst>
            </a:prstGeom>
            <a:noFill/>
            <a:ln w="12700" cap="flat" cmpd="sng" algn="ctr">
              <a:gradFill flip="none" rotWithShape="1">
                <a:gsLst>
                  <a:gs pos="1000">
                    <a:srgbClr val="BCA981"/>
                  </a:gs>
                  <a:gs pos="100000">
                    <a:srgbClr val="DECEB4">
                      <a:alpha val="0"/>
                    </a:srgb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grpSp>
          <p:nvGrpSpPr>
            <p:cNvPr id="137" name="图形 90"/>
            <p:cNvGrpSpPr/>
            <p:nvPr/>
          </p:nvGrpSpPr>
          <p:grpSpPr>
            <a:xfrm>
              <a:off x="6985" y="3263"/>
              <a:ext cx="771" cy="534"/>
              <a:chOff x="909540" y="7285875"/>
              <a:chExt cx="473841" cy="327918"/>
            </a:xfrm>
            <a:solidFill>
              <a:schemeClr val="bg1"/>
            </a:solidFill>
          </p:grpSpPr>
          <p:sp>
            <p:nvSpPr>
              <p:cNvPr id="138" name="任意多边形: 形状 283"/>
              <p:cNvSpPr/>
              <p:nvPr/>
            </p:nvSpPr>
            <p:spPr>
              <a:xfrm>
                <a:off x="909540" y="7285875"/>
                <a:ext cx="473956" cy="327918"/>
              </a:xfrm>
              <a:custGeom>
                <a:avLst/>
                <a:gdLst>
                  <a:gd name="connsiteX0" fmla="*/ 92812 w 473956"/>
                  <a:gd name="connsiteY0" fmla="*/ 33860 h 327918"/>
                  <a:gd name="connsiteX1" fmla="*/ 16938 w 473956"/>
                  <a:gd name="connsiteY1" fmla="*/ 33860 h 327918"/>
                  <a:gd name="connsiteX2" fmla="*/ 0 w 473956"/>
                  <a:gd name="connsiteY2" fmla="*/ 16930 h 327918"/>
                  <a:gd name="connsiteX3" fmla="*/ 16938 w 473956"/>
                  <a:gd name="connsiteY3" fmla="*/ 0 h 327918"/>
                  <a:gd name="connsiteX4" fmla="*/ 92812 w 473956"/>
                  <a:gd name="connsiteY4" fmla="*/ 0 h 327918"/>
                  <a:gd name="connsiteX5" fmla="*/ 109750 w 473956"/>
                  <a:gd name="connsiteY5" fmla="*/ 16930 h 327918"/>
                  <a:gd name="connsiteX6" fmla="*/ 92812 w 473956"/>
                  <a:gd name="connsiteY6" fmla="*/ 33860 h 327918"/>
                  <a:gd name="connsiteX7" fmla="*/ 92812 w 473956"/>
                  <a:gd name="connsiteY7" fmla="*/ 129636 h 327918"/>
                  <a:gd name="connsiteX8" fmla="*/ 62483 w 473956"/>
                  <a:gd name="connsiteY8" fmla="*/ 129636 h 327918"/>
                  <a:gd name="connsiteX9" fmla="*/ 45545 w 473956"/>
                  <a:gd name="connsiteY9" fmla="*/ 112706 h 327918"/>
                  <a:gd name="connsiteX10" fmla="*/ 62483 w 473956"/>
                  <a:gd name="connsiteY10" fmla="*/ 95775 h 327918"/>
                  <a:gd name="connsiteX11" fmla="*/ 92812 w 473956"/>
                  <a:gd name="connsiteY11" fmla="*/ 95775 h 327918"/>
                  <a:gd name="connsiteX12" fmla="*/ 109750 w 473956"/>
                  <a:gd name="connsiteY12" fmla="*/ 112706 h 327918"/>
                  <a:gd name="connsiteX13" fmla="*/ 92812 w 473956"/>
                  <a:gd name="connsiteY13" fmla="*/ 129636 h 327918"/>
                  <a:gd name="connsiteX14" fmla="*/ 92812 w 473956"/>
                  <a:gd name="connsiteY14" fmla="*/ 321238 h 327918"/>
                  <a:gd name="connsiteX15" fmla="*/ 16938 w 473956"/>
                  <a:gd name="connsiteY15" fmla="*/ 321238 h 327918"/>
                  <a:gd name="connsiteX16" fmla="*/ 0 w 473956"/>
                  <a:gd name="connsiteY16" fmla="*/ 304308 h 327918"/>
                  <a:gd name="connsiteX17" fmla="*/ 16938 w 473956"/>
                  <a:gd name="connsiteY17" fmla="*/ 287378 h 327918"/>
                  <a:gd name="connsiteX18" fmla="*/ 92812 w 473956"/>
                  <a:gd name="connsiteY18" fmla="*/ 287378 h 327918"/>
                  <a:gd name="connsiteX19" fmla="*/ 109750 w 473956"/>
                  <a:gd name="connsiteY19" fmla="*/ 304308 h 327918"/>
                  <a:gd name="connsiteX20" fmla="*/ 92812 w 473956"/>
                  <a:gd name="connsiteY20" fmla="*/ 321238 h 327918"/>
                  <a:gd name="connsiteX21" fmla="*/ 92812 w 473956"/>
                  <a:gd name="connsiteY21" fmla="*/ 225463 h 327918"/>
                  <a:gd name="connsiteX22" fmla="*/ 62483 w 473956"/>
                  <a:gd name="connsiteY22" fmla="*/ 225463 h 327918"/>
                  <a:gd name="connsiteX23" fmla="*/ 45545 w 473956"/>
                  <a:gd name="connsiteY23" fmla="*/ 208532 h 327918"/>
                  <a:gd name="connsiteX24" fmla="*/ 62483 w 473956"/>
                  <a:gd name="connsiteY24" fmla="*/ 191602 h 327918"/>
                  <a:gd name="connsiteX25" fmla="*/ 92812 w 473956"/>
                  <a:gd name="connsiteY25" fmla="*/ 191602 h 327918"/>
                  <a:gd name="connsiteX26" fmla="*/ 109750 w 473956"/>
                  <a:gd name="connsiteY26" fmla="*/ 208532 h 327918"/>
                  <a:gd name="connsiteX27" fmla="*/ 92812 w 473956"/>
                  <a:gd name="connsiteY27" fmla="*/ 225463 h 327918"/>
                  <a:gd name="connsiteX28" fmla="*/ 457018 w 473956"/>
                  <a:gd name="connsiteY28" fmla="*/ 33860 h 327918"/>
                  <a:gd name="connsiteX29" fmla="*/ 381146 w 473956"/>
                  <a:gd name="connsiteY29" fmla="*/ 33860 h 327918"/>
                  <a:gd name="connsiteX30" fmla="*/ 364207 w 473956"/>
                  <a:gd name="connsiteY30" fmla="*/ 16930 h 327918"/>
                  <a:gd name="connsiteX31" fmla="*/ 381146 w 473956"/>
                  <a:gd name="connsiteY31" fmla="*/ 0 h 327918"/>
                  <a:gd name="connsiteX32" fmla="*/ 457018 w 473956"/>
                  <a:gd name="connsiteY32" fmla="*/ 0 h 327918"/>
                  <a:gd name="connsiteX33" fmla="*/ 473956 w 473956"/>
                  <a:gd name="connsiteY33" fmla="*/ 16930 h 327918"/>
                  <a:gd name="connsiteX34" fmla="*/ 457018 w 473956"/>
                  <a:gd name="connsiteY34" fmla="*/ 33860 h 327918"/>
                  <a:gd name="connsiteX35" fmla="*/ 411268 w 473956"/>
                  <a:gd name="connsiteY35" fmla="*/ 129636 h 327918"/>
                  <a:gd name="connsiteX36" fmla="*/ 380937 w 473956"/>
                  <a:gd name="connsiteY36" fmla="*/ 129636 h 327918"/>
                  <a:gd name="connsiteX37" fmla="*/ 364002 w 473956"/>
                  <a:gd name="connsiteY37" fmla="*/ 112706 h 327918"/>
                  <a:gd name="connsiteX38" fmla="*/ 380937 w 473956"/>
                  <a:gd name="connsiteY38" fmla="*/ 95775 h 327918"/>
                  <a:gd name="connsiteX39" fmla="*/ 411268 w 473956"/>
                  <a:gd name="connsiteY39" fmla="*/ 95775 h 327918"/>
                  <a:gd name="connsiteX40" fmla="*/ 428206 w 473956"/>
                  <a:gd name="connsiteY40" fmla="*/ 112706 h 327918"/>
                  <a:gd name="connsiteX41" fmla="*/ 411268 w 473956"/>
                  <a:gd name="connsiteY41" fmla="*/ 129636 h 327918"/>
                  <a:gd name="connsiteX42" fmla="*/ 457018 w 473956"/>
                  <a:gd name="connsiteY42" fmla="*/ 321238 h 327918"/>
                  <a:gd name="connsiteX43" fmla="*/ 381146 w 473956"/>
                  <a:gd name="connsiteY43" fmla="*/ 321238 h 327918"/>
                  <a:gd name="connsiteX44" fmla="*/ 364207 w 473956"/>
                  <a:gd name="connsiteY44" fmla="*/ 304308 h 327918"/>
                  <a:gd name="connsiteX45" fmla="*/ 381146 w 473956"/>
                  <a:gd name="connsiteY45" fmla="*/ 287378 h 327918"/>
                  <a:gd name="connsiteX46" fmla="*/ 457018 w 473956"/>
                  <a:gd name="connsiteY46" fmla="*/ 287378 h 327918"/>
                  <a:gd name="connsiteX47" fmla="*/ 473956 w 473956"/>
                  <a:gd name="connsiteY47" fmla="*/ 304308 h 327918"/>
                  <a:gd name="connsiteX48" fmla="*/ 457018 w 473956"/>
                  <a:gd name="connsiteY48" fmla="*/ 321238 h 327918"/>
                  <a:gd name="connsiteX49" fmla="*/ 411268 w 473956"/>
                  <a:gd name="connsiteY49" fmla="*/ 225463 h 327918"/>
                  <a:gd name="connsiteX50" fmla="*/ 380937 w 473956"/>
                  <a:gd name="connsiteY50" fmla="*/ 225463 h 327918"/>
                  <a:gd name="connsiteX51" fmla="*/ 364002 w 473956"/>
                  <a:gd name="connsiteY51" fmla="*/ 208532 h 327918"/>
                  <a:gd name="connsiteX52" fmla="*/ 380937 w 473956"/>
                  <a:gd name="connsiteY52" fmla="*/ 191602 h 327918"/>
                  <a:gd name="connsiteX53" fmla="*/ 411268 w 473956"/>
                  <a:gd name="connsiteY53" fmla="*/ 191602 h 327918"/>
                  <a:gd name="connsiteX54" fmla="*/ 428206 w 473956"/>
                  <a:gd name="connsiteY54" fmla="*/ 208532 h 327918"/>
                  <a:gd name="connsiteX55" fmla="*/ 411268 w 473956"/>
                  <a:gd name="connsiteY55" fmla="*/ 225463 h 327918"/>
                  <a:gd name="connsiteX56" fmla="*/ 352565 w 473956"/>
                  <a:gd name="connsiteY56" fmla="*/ 327918 h 327918"/>
                  <a:gd name="connsiteX57" fmla="*/ 121239 w 473956"/>
                  <a:gd name="connsiteY57" fmla="*/ 327918 h 327918"/>
                  <a:gd name="connsiteX58" fmla="*/ 121239 w 473956"/>
                  <a:gd name="connsiteY58" fmla="*/ 0 h 327918"/>
                  <a:gd name="connsiteX59" fmla="*/ 352565 w 473956"/>
                  <a:gd name="connsiteY59" fmla="*/ 0 h 327918"/>
                  <a:gd name="connsiteX60" fmla="*/ 155270 w 473956"/>
                  <a:gd name="connsiteY60" fmla="*/ 294058 h 327918"/>
                  <a:gd name="connsiteX61" fmla="*/ 318738 w 473956"/>
                  <a:gd name="connsiteY61" fmla="*/ 294058 h 327918"/>
                  <a:gd name="connsiteX62" fmla="*/ 318738 w 473956"/>
                  <a:gd name="connsiteY62" fmla="*/ 33860 h 327918"/>
                  <a:gd name="connsiteX63" fmla="*/ 155270 w 473956"/>
                  <a:gd name="connsiteY63" fmla="*/ 33860 h 32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73956" h="327918">
                    <a:moveTo>
                      <a:pt x="92812" y="33860"/>
                    </a:moveTo>
                    <a:lnTo>
                      <a:pt x="16938" y="33860"/>
                    </a:lnTo>
                    <a:cubicBezTo>
                      <a:pt x="7583" y="33860"/>
                      <a:pt x="0" y="26281"/>
                      <a:pt x="0" y="16930"/>
                    </a:cubicBezTo>
                    <a:cubicBezTo>
                      <a:pt x="0" y="7580"/>
                      <a:pt x="7583" y="0"/>
                      <a:pt x="16938" y="0"/>
                    </a:cubicBezTo>
                    <a:lnTo>
                      <a:pt x="92812" y="0"/>
                    </a:lnTo>
                    <a:cubicBezTo>
                      <a:pt x="102167" y="0"/>
                      <a:pt x="109750" y="7580"/>
                      <a:pt x="109750" y="16930"/>
                    </a:cubicBezTo>
                    <a:cubicBezTo>
                      <a:pt x="109750" y="26281"/>
                      <a:pt x="102167" y="33860"/>
                      <a:pt x="92812" y="33860"/>
                    </a:cubicBezTo>
                    <a:close/>
                    <a:moveTo>
                      <a:pt x="92812" y="129636"/>
                    </a:moveTo>
                    <a:lnTo>
                      <a:pt x="62483" y="129636"/>
                    </a:lnTo>
                    <a:cubicBezTo>
                      <a:pt x="53129" y="129636"/>
                      <a:pt x="45545" y="122056"/>
                      <a:pt x="45545" y="112706"/>
                    </a:cubicBezTo>
                    <a:cubicBezTo>
                      <a:pt x="45545" y="103355"/>
                      <a:pt x="53129" y="95775"/>
                      <a:pt x="62483" y="95775"/>
                    </a:cubicBezTo>
                    <a:lnTo>
                      <a:pt x="92812" y="95775"/>
                    </a:lnTo>
                    <a:cubicBezTo>
                      <a:pt x="102167" y="95775"/>
                      <a:pt x="109750" y="103355"/>
                      <a:pt x="109750" y="112706"/>
                    </a:cubicBezTo>
                    <a:cubicBezTo>
                      <a:pt x="109750" y="122056"/>
                      <a:pt x="102167" y="129636"/>
                      <a:pt x="92812" y="129636"/>
                    </a:cubicBezTo>
                    <a:close/>
                    <a:moveTo>
                      <a:pt x="92812" y="321238"/>
                    </a:moveTo>
                    <a:lnTo>
                      <a:pt x="16938" y="321238"/>
                    </a:lnTo>
                    <a:cubicBezTo>
                      <a:pt x="7583" y="321238"/>
                      <a:pt x="0" y="313658"/>
                      <a:pt x="0" y="304308"/>
                    </a:cubicBezTo>
                    <a:cubicBezTo>
                      <a:pt x="0" y="294958"/>
                      <a:pt x="7583" y="287378"/>
                      <a:pt x="16938" y="287378"/>
                    </a:cubicBezTo>
                    <a:lnTo>
                      <a:pt x="92812" y="287378"/>
                    </a:lnTo>
                    <a:cubicBezTo>
                      <a:pt x="102167" y="287378"/>
                      <a:pt x="109750" y="294958"/>
                      <a:pt x="109750" y="304308"/>
                    </a:cubicBezTo>
                    <a:cubicBezTo>
                      <a:pt x="109750" y="313658"/>
                      <a:pt x="102167" y="321238"/>
                      <a:pt x="92812" y="321238"/>
                    </a:cubicBezTo>
                    <a:close/>
                    <a:moveTo>
                      <a:pt x="92812" y="225463"/>
                    </a:moveTo>
                    <a:lnTo>
                      <a:pt x="62483" y="225463"/>
                    </a:lnTo>
                    <a:cubicBezTo>
                      <a:pt x="53129" y="225463"/>
                      <a:pt x="45545" y="217883"/>
                      <a:pt x="45545" y="208532"/>
                    </a:cubicBezTo>
                    <a:cubicBezTo>
                      <a:pt x="45545" y="199182"/>
                      <a:pt x="53129" y="191602"/>
                      <a:pt x="62483" y="191602"/>
                    </a:cubicBezTo>
                    <a:lnTo>
                      <a:pt x="92812" y="191602"/>
                    </a:lnTo>
                    <a:cubicBezTo>
                      <a:pt x="102167" y="191602"/>
                      <a:pt x="109750" y="199182"/>
                      <a:pt x="109750" y="208532"/>
                    </a:cubicBezTo>
                    <a:cubicBezTo>
                      <a:pt x="109750" y="217883"/>
                      <a:pt x="102167" y="225463"/>
                      <a:pt x="92812" y="225463"/>
                    </a:cubicBezTo>
                    <a:close/>
                    <a:moveTo>
                      <a:pt x="457018" y="33860"/>
                    </a:moveTo>
                    <a:lnTo>
                      <a:pt x="381146" y="33860"/>
                    </a:lnTo>
                    <a:cubicBezTo>
                      <a:pt x="371791" y="33860"/>
                      <a:pt x="364207" y="26281"/>
                      <a:pt x="364207" y="16930"/>
                    </a:cubicBezTo>
                    <a:cubicBezTo>
                      <a:pt x="364207" y="7580"/>
                      <a:pt x="371791" y="0"/>
                      <a:pt x="381146" y="0"/>
                    </a:cubicBezTo>
                    <a:lnTo>
                      <a:pt x="457018" y="0"/>
                    </a:lnTo>
                    <a:cubicBezTo>
                      <a:pt x="466373" y="0"/>
                      <a:pt x="473956" y="7580"/>
                      <a:pt x="473956" y="16930"/>
                    </a:cubicBezTo>
                    <a:cubicBezTo>
                      <a:pt x="473956" y="26281"/>
                      <a:pt x="466373" y="33860"/>
                      <a:pt x="457018" y="33860"/>
                    </a:cubicBezTo>
                    <a:close/>
                    <a:moveTo>
                      <a:pt x="411268" y="129636"/>
                    </a:moveTo>
                    <a:lnTo>
                      <a:pt x="380937" y="129636"/>
                    </a:lnTo>
                    <a:cubicBezTo>
                      <a:pt x="371586" y="129636"/>
                      <a:pt x="364002" y="122056"/>
                      <a:pt x="364002" y="112706"/>
                    </a:cubicBezTo>
                    <a:cubicBezTo>
                      <a:pt x="364002" y="103355"/>
                      <a:pt x="371586" y="95775"/>
                      <a:pt x="380937" y="95775"/>
                    </a:cubicBezTo>
                    <a:lnTo>
                      <a:pt x="411268" y="95775"/>
                    </a:lnTo>
                    <a:cubicBezTo>
                      <a:pt x="420623" y="95775"/>
                      <a:pt x="428206" y="103355"/>
                      <a:pt x="428206" y="112706"/>
                    </a:cubicBezTo>
                    <a:cubicBezTo>
                      <a:pt x="428206" y="122056"/>
                      <a:pt x="420623" y="129636"/>
                      <a:pt x="411268" y="129636"/>
                    </a:cubicBezTo>
                    <a:close/>
                    <a:moveTo>
                      <a:pt x="457018" y="321238"/>
                    </a:moveTo>
                    <a:lnTo>
                      <a:pt x="381146" y="321238"/>
                    </a:lnTo>
                    <a:cubicBezTo>
                      <a:pt x="371791" y="321238"/>
                      <a:pt x="364207" y="313658"/>
                      <a:pt x="364207" y="304308"/>
                    </a:cubicBezTo>
                    <a:cubicBezTo>
                      <a:pt x="364207" y="294958"/>
                      <a:pt x="371791" y="287378"/>
                      <a:pt x="381146" y="287378"/>
                    </a:cubicBezTo>
                    <a:lnTo>
                      <a:pt x="457018" y="287378"/>
                    </a:lnTo>
                    <a:cubicBezTo>
                      <a:pt x="466373" y="287378"/>
                      <a:pt x="473956" y="294958"/>
                      <a:pt x="473956" y="304308"/>
                    </a:cubicBezTo>
                    <a:cubicBezTo>
                      <a:pt x="473956" y="313658"/>
                      <a:pt x="466373" y="321238"/>
                      <a:pt x="457018" y="321238"/>
                    </a:cubicBezTo>
                    <a:close/>
                    <a:moveTo>
                      <a:pt x="411268" y="225463"/>
                    </a:moveTo>
                    <a:lnTo>
                      <a:pt x="380937" y="225463"/>
                    </a:lnTo>
                    <a:cubicBezTo>
                      <a:pt x="371586" y="225463"/>
                      <a:pt x="364002" y="217883"/>
                      <a:pt x="364002" y="208532"/>
                    </a:cubicBezTo>
                    <a:cubicBezTo>
                      <a:pt x="364002" y="199182"/>
                      <a:pt x="371586" y="191602"/>
                      <a:pt x="380937" y="191602"/>
                    </a:cubicBezTo>
                    <a:lnTo>
                      <a:pt x="411268" y="191602"/>
                    </a:lnTo>
                    <a:cubicBezTo>
                      <a:pt x="420623" y="191602"/>
                      <a:pt x="428206" y="199182"/>
                      <a:pt x="428206" y="208532"/>
                    </a:cubicBezTo>
                    <a:cubicBezTo>
                      <a:pt x="428206" y="217883"/>
                      <a:pt x="420623" y="225463"/>
                      <a:pt x="411268" y="225463"/>
                    </a:cubicBezTo>
                    <a:close/>
                    <a:moveTo>
                      <a:pt x="352565" y="327918"/>
                    </a:moveTo>
                    <a:lnTo>
                      <a:pt x="121239" y="327918"/>
                    </a:lnTo>
                    <a:lnTo>
                      <a:pt x="121239" y="0"/>
                    </a:lnTo>
                    <a:lnTo>
                      <a:pt x="352565" y="0"/>
                    </a:lnTo>
                    <a:close/>
                    <a:moveTo>
                      <a:pt x="155270" y="294058"/>
                    </a:moveTo>
                    <a:lnTo>
                      <a:pt x="318738" y="294058"/>
                    </a:lnTo>
                    <a:lnTo>
                      <a:pt x="318738" y="33860"/>
                    </a:lnTo>
                    <a:lnTo>
                      <a:pt x="155270" y="33860"/>
                    </a:lnTo>
                    <a:close/>
                  </a:path>
                </a:pathLst>
              </a:custGeom>
              <a:grpFill/>
              <a:ln w="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9" name="任意多边形: 形状 284"/>
              <p:cNvSpPr/>
              <p:nvPr/>
            </p:nvSpPr>
            <p:spPr>
              <a:xfrm>
                <a:off x="1030893" y="7407255"/>
                <a:ext cx="230390" cy="86593"/>
              </a:xfrm>
              <a:custGeom>
                <a:avLst/>
                <a:gdLst>
                  <a:gd name="connsiteX0" fmla="*/ 43632 w 230390"/>
                  <a:gd name="connsiteY0" fmla="*/ 86561 h 86593"/>
                  <a:gd name="connsiteX1" fmla="*/ 11606 w 230390"/>
                  <a:gd name="connsiteY1" fmla="*/ 81885 h 86593"/>
                  <a:gd name="connsiteX2" fmla="*/ 863 w 230390"/>
                  <a:gd name="connsiteY2" fmla="*/ 60510 h 86593"/>
                  <a:gd name="connsiteX3" fmla="*/ 22247 w 230390"/>
                  <a:gd name="connsiteY3" fmla="*/ 49772 h 86593"/>
                  <a:gd name="connsiteX4" fmla="*/ 80849 w 230390"/>
                  <a:gd name="connsiteY4" fmla="*/ 38725 h 86593"/>
                  <a:gd name="connsiteX5" fmla="*/ 225348 w 230390"/>
                  <a:gd name="connsiteY5" fmla="*/ 9540 h 86593"/>
                  <a:gd name="connsiteX6" fmla="*/ 225525 w 230390"/>
                  <a:gd name="connsiteY6" fmla="*/ 33446 h 86593"/>
                  <a:gd name="connsiteX7" fmla="*/ 203502 w 230390"/>
                  <a:gd name="connsiteY7" fmla="*/ 35230 h 86593"/>
                  <a:gd name="connsiteX8" fmla="*/ 104856 w 230390"/>
                  <a:gd name="connsiteY8" fmla="*/ 62668 h 86593"/>
                  <a:gd name="connsiteX9" fmla="*/ 43632 w 230390"/>
                  <a:gd name="connsiteY9" fmla="*/ 86561 h 8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390" h="86593">
                    <a:moveTo>
                      <a:pt x="43632" y="86561"/>
                    </a:moveTo>
                    <a:cubicBezTo>
                      <a:pt x="32784" y="86599"/>
                      <a:pt x="21991" y="85023"/>
                      <a:pt x="11606" y="81885"/>
                    </a:cubicBezTo>
                    <a:cubicBezTo>
                      <a:pt x="2734" y="78948"/>
                      <a:pt x="-2076" y="69378"/>
                      <a:pt x="863" y="60510"/>
                    </a:cubicBezTo>
                    <a:cubicBezTo>
                      <a:pt x="3801" y="51642"/>
                      <a:pt x="13375" y="46835"/>
                      <a:pt x="22247" y="49772"/>
                    </a:cubicBezTo>
                    <a:cubicBezTo>
                      <a:pt x="23018" y="49772"/>
                      <a:pt x="58642" y="60973"/>
                      <a:pt x="80849" y="38725"/>
                    </a:cubicBezTo>
                    <a:cubicBezTo>
                      <a:pt x="114211" y="5378"/>
                      <a:pt x="200625" y="-12092"/>
                      <a:pt x="225348" y="9540"/>
                    </a:cubicBezTo>
                    <a:cubicBezTo>
                      <a:pt x="232003" y="16093"/>
                      <a:pt x="232080" y="26796"/>
                      <a:pt x="225525" y="33446"/>
                    </a:cubicBezTo>
                    <a:cubicBezTo>
                      <a:pt x="219642" y="39414"/>
                      <a:pt x="210271" y="40173"/>
                      <a:pt x="203502" y="35230"/>
                    </a:cubicBezTo>
                    <a:cubicBezTo>
                      <a:pt x="191371" y="29322"/>
                      <a:pt x="129839" y="37902"/>
                      <a:pt x="104856" y="62668"/>
                    </a:cubicBezTo>
                    <a:cubicBezTo>
                      <a:pt x="88519" y="78578"/>
                      <a:pt x="66432" y="87198"/>
                      <a:pt x="43632" y="86561"/>
                    </a:cubicBezTo>
                    <a:close/>
                  </a:path>
                </a:pathLst>
              </a:custGeom>
              <a:grpFill/>
              <a:ln w="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sp>
          <p:nvSpPr>
            <p:cNvPr id="146" name="矩形: 圆角 255"/>
            <p:cNvSpPr/>
            <p:nvPr/>
          </p:nvSpPr>
          <p:spPr>
            <a:xfrm>
              <a:off x="9760" y="3029"/>
              <a:ext cx="4169" cy="5821"/>
            </a:xfrm>
            <a:prstGeom prst="roundRect">
              <a:avLst>
                <a:gd name="adj" fmla="val 4147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srgbClr val="364C7D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11047" y="4336"/>
              <a:ext cx="1600" cy="4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思源黑体 CN Normal" panose="020B0400000000000000" pitchFamily="34" charset="-122"/>
                </a:rPr>
                <a:t>语言</a:t>
              </a:r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思源黑体 CN Normal" panose="020B0400000000000000" pitchFamily="34" charset="-122"/>
                </a:rPr>
                <a:t>分布</a:t>
              </a:r>
              <a:endParaRPr lang="zh-CN" altLang="en-US" sz="2000" b="1" dirty="0">
                <a:solidFill>
                  <a:srgbClr val="1B4367"/>
                </a:solidFill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10162" y="5218"/>
              <a:ext cx="3366" cy="11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en-US" altLang="zh-CN" sz="1600" b="1" dirty="0">
                  <a:solidFill>
                    <a:srgbClr val="1B4367"/>
                  </a:solidFill>
                  <a:cs typeface="+mn-ea"/>
                  <a:sym typeface="+mn-lt"/>
                </a:rPr>
                <a:t>中、英、德、西、法、俄</a:t>
              </a:r>
              <a:endParaRPr lang="en-US" altLang="zh-CN" sz="1600" b="1" dirty="0">
                <a:solidFill>
                  <a:srgbClr val="1B4367"/>
                </a:solidFill>
                <a:cs typeface="+mn-ea"/>
                <a:sym typeface="+mn-lt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>
              <a:off x="11668" y="5019"/>
              <a:ext cx="354" cy="0"/>
            </a:xfrm>
            <a:prstGeom prst="line">
              <a:avLst/>
            </a:prstGeom>
            <a:ln w="19050" cap="rnd">
              <a:solidFill>
                <a:srgbClr val="364C7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椭圆 152"/>
            <p:cNvSpPr/>
            <p:nvPr/>
          </p:nvSpPr>
          <p:spPr>
            <a:xfrm>
              <a:off x="11171" y="2418"/>
              <a:ext cx="1348" cy="1348"/>
            </a:xfrm>
            <a:prstGeom prst="ellipse">
              <a:avLst/>
            </a:prstGeom>
            <a:gradFill flip="none" rotWithShape="1">
              <a:gsLst>
                <a:gs pos="0">
                  <a:srgbClr val="364C7D"/>
                </a:gs>
                <a:gs pos="100000">
                  <a:srgbClr val="4A68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152400" dir="2700000" sx="97000" sy="97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4" name="弧形 153"/>
            <p:cNvSpPr/>
            <p:nvPr/>
          </p:nvSpPr>
          <p:spPr>
            <a:xfrm>
              <a:off x="11048" y="2295"/>
              <a:ext cx="1593" cy="1593"/>
            </a:xfrm>
            <a:prstGeom prst="arc">
              <a:avLst>
                <a:gd name="adj1" fmla="val 8462759"/>
                <a:gd name="adj2" fmla="val 1814313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364C7D"/>
                  </a:gs>
                  <a:gs pos="100000">
                    <a:srgbClr val="4A68AC">
                      <a:alpha val="0"/>
                    </a:srgb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grpSp>
          <p:nvGrpSpPr>
            <p:cNvPr id="150" name="图形 88"/>
            <p:cNvGrpSpPr/>
            <p:nvPr/>
          </p:nvGrpSpPr>
          <p:grpSpPr>
            <a:xfrm>
              <a:off x="11364" y="2608"/>
              <a:ext cx="962" cy="962"/>
              <a:chOff x="10937000" y="7217013"/>
              <a:chExt cx="495548" cy="495546"/>
            </a:xfrm>
            <a:solidFill>
              <a:schemeClr val="bg1"/>
            </a:solidFill>
          </p:grpSpPr>
          <p:sp>
            <p:nvSpPr>
              <p:cNvPr id="151" name="任意多边形: 形状 286"/>
              <p:cNvSpPr/>
              <p:nvPr/>
            </p:nvSpPr>
            <p:spPr>
              <a:xfrm>
                <a:off x="11034956" y="7281724"/>
                <a:ext cx="293378" cy="348887"/>
              </a:xfrm>
              <a:custGeom>
                <a:avLst/>
                <a:gdLst>
                  <a:gd name="connsiteX0" fmla="*/ 172728 w 293378"/>
                  <a:gd name="connsiteY0" fmla="*/ 120467 h 348887"/>
                  <a:gd name="connsiteX1" fmla="*/ 224129 w 293378"/>
                  <a:gd name="connsiteY1" fmla="*/ 120467 h 348887"/>
                  <a:gd name="connsiteX2" fmla="*/ 224129 w 293378"/>
                  <a:gd name="connsiteY2" fmla="*/ 157637 h 348887"/>
                  <a:gd name="connsiteX3" fmla="*/ 232348 w 293378"/>
                  <a:gd name="connsiteY3" fmla="*/ 167206 h 348887"/>
                  <a:gd name="connsiteX4" fmla="*/ 235783 w 293378"/>
                  <a:gd name="connsiteY4" fmla="*/ 167819 h 348887"/>
                  <a:gd name="connsiteX5" fmla="*/ 283013 w 293378"/>
                  <a:gd name="connsiteY5" fmla="*/ 167819 h 348887"/>
                  <a:gd name="connsiteX6" fmla="*/ 293072 w 293378"/>
                  <a:gd name="connsiteY6" fmla="*/ 157821 h 348887"/>
                  <a:gd name="connsiteX7" fmla="*/ 293379 w 293378"/>
                  <a:gd name="connsiteY7" fmla="*/ 155184 h 348887"/>
                  <a:gd name="connsiteX8" fmla="*/ 293379 w 293378"/>
                  <a:gd name="connsiteY8" fmla="*/ 61521 h 348887"/>
                  <a:gd name="connsiteX9" fmla="*/ 284914 w 293378"/>
                  <a:gd name="connsiteY9" fmla="*/ 51585 h 348887"/>
                  <a:gd name="connsiteX10" fmla="*/ 284792 w 293378"/>
                  <a:gd name="connsiteY10" fmla="*/ 51585 h 348887"/>
                  <a:gd name="connsiteX11" fmla="*/ 284239 w 293378"/>
                  <a:gd name="connsiteY11" fmla="*/ 51523 h 348887"/>
                  <a:gd name="connsiteX12" fmla="*/ 283381 w 293378"/>
                  <a:gd name="connsiteY12" fmla="*/ 51462 h 348887"/>
                  <a:gd name="connsiteX13" fmla="*/ 172728 w 293378"/>
                  <a:gd name="connsiteY13" fmla="*/ 51462 h 348887"/>
                  <a:gd name="connsiteX14" fmla="*/ 172728 w 293378"/>
                  <a:gd name="connsiteY14" fmla="*/ 12758 h 348887"/>
                  <a:gd name="connsiteX15" fmla="*/ 165980 w 293378"/>
                  <a:gd name="connsiteY15" fmla="*/ 1656 h 348887"/>
                  <a:gd name="connsiteX16" fmla="*/ 159724 w 293378"/>
                  <a:gd name="connsiteY16" fmla="*/ 0 h 348887"/>
                  <a:gd name="connsiteX17" fmla="*/ 38582 w 293378"/>
                  <a:gd name="connsiteY17" fmla="*/ 0 h 348887"/>
                  <a:gd name="connsiteX18" fmla="*/ 26130 w 293378"/>
                  <a:gd name="connsiteY18" fmla="*/ 12451 h 348887"/>
                  <a:gd name="connsiteX19" fmla="*/ 26130 w 293378"/>
                  <a:gd name="connsiteY19" fmla="*/ 276325 h 348887"/>
                  <a:gd name="connsiteX20" fmla="*/ 11777 w 293378"/>
                  <a:gd name="connsiteY20" fmla="*/ 276325 h 348887"/>
                  <a:gd name="connsiteX21" fmla="*/ 8219 w 293378"/>
                  <a:gd name="connsiteY21" fmla="*/ 277062 h 348887"/>
                  <a:gd name="connsiteX22" fmla="*/ 0 w 293378"/>
                  <a:gd name="connsiteY22" fmla="*/ 288777 h 348887"/>
                  <a:gd name="connsiteX23" fmla="*/ 0 w 293378"/>
                  <a:gd name="connsiteY23" fmla="*/ 336436 h 348887"/>
                  <a:gd name="connsiteX24" fmla="*/ 12452 w 293378"/>
                  <a:gd name="connsiteY24" fmla="*/ 348888 h 348887"/>
                  <a:gd name="connsiteX25" fmla="*/ 185118 w 293378"/>
                  <a:gd name="connsiteY25" fmla="*/ 348888 h 348887"/>
                  <a:gd name="connsiteX26" fmla="*/ 197569 w 293378"/>
                  <a:gd name="connsiteY26" fmla="*/ 336436 h 348887"/>
                  <a:gd name="connsiteX27" fmla="*/ 197569 w 293378"/>
                  <a:gd name="connsiteY27" fmla="*/ 288838 h 348887"/>
                  <a:gd name="connsiteX28" fmla="*/ 186651 w 293378"/>
                  <a:gd name="connsiteY28" fmla="*/ 276448 h 348887"/>
                  <a:gd name="connsiteX29" fmla="*/ 185792 w 293378"/>
                  <a:gd name="connsiteY29" fmla="*/ 276325 h 348887"/>
                  <a:gd name="connsiteX30" fmla="*/ 172728 w 293378"/>
                  <a:gd name="connsiteY30" fmla="*/ 276325 h 348887"/>
                  <a:gd name="connsiteX31" fmla="*/ 172728 w 293378"/>
                  <a:gd name="connsiteY31" fmla="*/ 120467 h 348887"/>
                  <a:gd name="connsiteX32" fmla="*/ 188246 w 293378"/>
                  <a:gd name="connsiteY32" fmla="*/ 69618 h 348887"/>
                  <a:gd name="connsiteX33" fmla="*/ 275161 w 293378"/>
                  <a:gd name="connsiteY33" fmla="*/ 69618 h 348887"/>
                  <a:gd name="connsiteX34" fmla="*/ 275161 w 293378"/>
                  <a:gd name="connsiteY34" fmla="*/ 149664 h 348887"/>
                  <a:gd name="connsiteX35" fmla="*/ 244186 w 293378"/>
                  <a:gd name="connsiteY35" fmla="*/ 149664 h 348887"/>
                  <a:gd name="connsiteX36" fmla="*/ 244186 w 293378"/>
                  <a:gd name="connsiteY36" fmla="*/ 113413 h 348887"/>
                  <a:gd name="connsiteX37" fmla="*/ 244247 w 293378"/>
                  <a:gd name="connsiteY37" fmla="*/ 112431 h 348887"/>
                  <a:gd name="connsiteX38" fmla="*/ 234188 w 293378"/>
                  <a:gd name="connsiteY38" fmla="*/ 102372 h 348887"/>
                  <a:gd name="connsiteX39" fmla="*/ 172728 w 293378"/>
                  <a:gd name="connsiteY39" fmla="*/ 102372 h 348887"/>
                  <a:gd name="connsiteX40" fmla="*/ 172728 w 293378"/>
                  <a:gd name="connsiteY40" fmla="*/ 69618 h 348887"/>
                  <a:gd name="connsiteX41" fmla="*/ 188246 w 293378"/>
                  <a:gd name="connsiteY41" fmla="*/ 69618 h 348887"/>
                  <a:gd name="connsiteX42" fmla="*/ 22940 w 293378"/>
                  <a:gd name="connsiteY42" fmla="*/ 326377 h 348887"/>
                  <a:gd name="connsiteX43" fmla="*/ 22940 w 293378"/>
                  <a:gd name="connsiteY43" fmla="*/ 296444 h 348887"/>
                  <a:gd name="connsiteX44" fmla="*/ 174629 w 293378"/>
                  <a:gd name="connsiteY44" fmla="*/ 296444 h 348887"/>
                  <a:gd name="connsiteX45" fmla="*/ 174629 w 293378"/>
                  <a:gd name="connsiteY45" fmla="*/ 326377 h 348887"/>
                  <a:gd name="connsiteX46" fmla="*/ 22940 w 293378"/>
                  <a:gd name="connsiteY46" fmla="*/ 326377 h 348887"/>
                  <a:gd name="connsiteX47" fmla="*/ 49070 w 293378"/>
                  <a:gd name="connsiteY47" fmla="*/ 276325 h 348887"/>
                  <a:gd name="connsiteX48" fmla="*/ 49070 w 293378"/>
                  <a:gd name="connsiteY48" fmla="*/ 22940 h 348887"/>
                  <a:gd name="connsiteX49" fmla="*/ 149726 w 293378"/>
                  <a:gd name="connsiteY49" fmla="*/ 22940 h 348887"/>
                  <a:gd name="connsiteX50" fmla="*/ 149726 w 293378"/>
                  <a:gd name="connsiteY50" fmla="*/ 276325 h 348887"/>
                  <a:gd name="connsiteX51" fmla="*/ 49070 w 293378"/>
                  <a:gd name="connsiteY51" fmla="*/ 276325 h 34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93378" h="348887">
                    <a:moveTo>
                      <a:pt x="172728" y="120467"/>
                    </a:moveTo>
                    <a:lnTo>
                      <a:pt x="224129" y="120467"/>
                    </a:lnTo>
                    <a:lnTo>
                      <a:pt x="224129" y="157637"/>
                    </a:lnTo>
                    <a:cubicBezTo>
                      <a:pt x="224129" y="162421"/>
                      <a:pt x="227686" y="166347"/>
                      <a:pt x="232348" y="167206"/>
                    </a:cubicBezTo>
                    <a:cubicBezTo>
                      <a:pt x="233451" y="167574"/>
                      <a:pt x="234556" y="167819"/>
                      <a:pt x="235783" y="167819"/>
                    </a:cubicBezTo>
                    <a:lnTo>
                      <a:pt x="283013" y="167819"/>
                    </a:lnTo>
                    <a:cubicBezTo>
                      <a:pt x="288594" y="167819"/>
                      <a:pt x="293011" y="163341"/>
                      <a:pt x="293072" y="157821"/>
                    </a:cubicBezTo>
                    <a:cubicBezTo>
                      <a:pt x="293256" y="156963"/>
                      <a:pt x="293379" y="156104"/>
                      <a:pt x="293379" y="155184"/>
                    </a:cubicBezTo>
                    <a:lnTo>
                      <a:pt x="293379" y="61521"/>
                    </a:lnTo>
                    <a:cubicBezTo>
                      <a:pt x="293379" y="56492"/>
                      <a:pt x="289699" y="52321"/>
                      <a:pt x="284914" y="51585"/>
                    </a:cubicBezTo>
                    <a:lnTo>
                      <a:pt x="284792" y="51585"/>
                    </a:lnTo>
                    <a:cubicBezTo>
                      <a:pt x="284608" y="51523"/>
                      <a:pt x="284423" y="51523"/>
                      <a:pt x="284239" y="51523"/>
                    </a:cubicBezTo>
                    <a:cubicBezTo>
                      <a:pt x="283933" y="51462"/>
                      <a:pt x="283626" y="51462"/>
                      <a:pt x="283381" y="51462"/>
                    </a:cubicBezTo>
                    <a:lnTo>
                      <a:pt x="172728" y="51462"/>
                    </a:lnTo>
                    <a:lnTo>
                      <a:pt x="172728" y="12758"/>
                    </a:lnTo>
                    <a:cubicBezTo>
                      <a:pt x="172728" y="7912"/>
                      <a:pt x="169967" y="3741"/>
                      <a:pt x="165980" y="1656"/>
                    </a:cubicBezTo>
                    <a:cubicBezTo>
                      <a:pt x="164140" y="552"/>
                      <a:pt x="161993" y="0"/>
                      <a:pt x="159724" y="0"/>
                    </a:cubicBezTo>
                    <a:lnTo>
                      <a:pt x="38582" y="0"/>
                    </a:lnTo>
                    <a:cubicBezTo>
                      <a:pt x="31650" y="0"/>
                      <a:pt x="26130" y="5582"/>
                      <a:pt x="26130" y="12451"/>
                    </a:cubicBezTo>
                    <a:lnTo>
                      <a:pt x="26130" y="276325"/>
                    </a:lnTo>
                    <a:lnTo>
                      <a:pt x="11777" y="276325"/>
                    </a:lnTo>
                    <a:cubicBezTo>
                      <a:pt x="10489" y="276325"/>
                      <a:pt x="9323" y="276571"/>
                      <a:pt x="8219" y="277062"/>
                    </a:cubicBezTo>
                    <a:cubicBezTo>
                      <a:pt x="3435" y="278779"/>
                      <a:pt x="0" y="283379"/>
                      <a:pt x="0" y="288777"/>
                    </a:cubicBezTo>
                    <a:lnTo>
                      <a:pt x="0" y="336436"/>
                    </a:lnTo>
                    <a:cubicBezTo>
                      <a:pt x="0" y="343367"/>
                      <a:pt x="5582" y="348888"/>
                      <a:pt x="12452" y="348888"/>
                    </a:cubicBezTo>
                    <a:lnTo>
                      <a:pt x="185118" y="348888"/>
                    </a:lnTo>
                    <a:cubicBezTo>
                      <a:pt x="192049" y="348888"/>
                      <a:pt x="197569" y="343306"/>
                      <a:pt x="197569" y="336436"/>
                    </a:cubicBezTo>
                    <a:lnTo>
                      <a:pt x="197569" y="288838"/>
                    </a:lnTo>
                    <a:cubicBezTo>
                      <a:pt x="197569" y="282459"/>
                      <a:pt x="192785" y="277245"/>
                      <a:pt x="186651" y="276448"/>
                    </a:cubicBezTo>
                    <a:cubicBezTo>
                      <a:pt x="186405" y="276387"/>
                      <a:pt x="186099" y="276387"/>
                      <a:pt x="185792" y="276325"/>
                    </a:cubicBezTo>
                    <a:lnTo>
                      <a:pt x="172728" y="276325"/>
                    </a:lnTo>
                    <a:lnTo>
                      <a:pt x="172728" y="120467"/>
                    </a:lnTo>
                    <a:close/>
                    <a:moveTo>
                      <a:pt x="188246" y="69618"/>
                    </a:moveTo>
                    <a:lnTo>
                      <a:pt x="275161" y="69618"/>
                    </a:lnTo>
                    <a:lnTo>
                      <a:pt x="275161" y="149664"/>
                    </a:lnTo>
                    <a:lnTo>
                      <a:pt x="244186" y="149664"/>
                    </a:lnTo>
                    <a:lnTo>
                      <a:pt x="244186" y="113413"/>
                    </a:lnTo>
                    <a:cubicBezTo>
                      <a:pt x="244247" y="113045"/>
                      <a:pt x="244247" y="112800"/>
                      <a:pt x="244247" y="112431"/>
                    </a:cubicBezTo>
                    <a:cubicBezTo>
                      <a:pt x="244247" y="106850"/>
                      <a:pt x="239708" y="102372"/>
                      <a:pt x="234188" y="102372"/>
                    </a:cubicBezTo>
                    <a:lnTo>
                      <a:pt x="172728" y="102372"/>
                    </a:lnTo>
                    <a:lnTo>
                      <a:pt x="172728" y="69618"/>
                    </a:lnTo>
                    <a:lnTo>
                      <a:pt x="188246" y="69618"/>
                    </a:lnTo>
                    <a:close/>
                    <a:moveTo>
                      <a:pt x="22940" y="326377"/>
                    </a:moveTo>
                    <a:lnTo>
                      <a:pt x="22940" y="296444"/>
                    </a:lnTo>
                    <a:lnTo>
                      <a:pt x="174629" y="296444"/>
                    </a:lnTo>
                    <a:lnTo>
                      <a:pt x="174629" y="326377"/>
                    </a:lnTo>
                    <a:lnTo>
                      <a:pt x="22940" y="326377"/>
                    </a:lnTo>
                    <a:close/>
                    <a:moveTo>
                      <a:pt x="49070" y="276325"/>
                    </a:moveTo>
                    <a:lnTo>
                      <a:pt x="49070" y="22940"/>
                    </a:lnTo>
                    <a:lnTo>
                      <a:pt x="149726" y="22940"/>
                    </a:lnTo>
                    <a:lnTo>
                      <a:pt x="149726" y="276325"/>
                    </a:lnTo>
                    <a:lnTo>
                      <a:pt x="49070" y="276325"/>
                    </a:lnTo>
                    <a:close/>
                  </a:path>
                </a:pathLst>
              </a:custGeom>
              <a:grpFill/>
              <a:ln w="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2" name="任意多边形: 形状 287"/>
              <p:cNvSpPr/>
              <p:nvPr/>
            </p:nvSpPr>
            <p:spPr>
              <a:xfrm>
                <a:off x="11256140" y="7465184"/>
                <a:ext cx="78512" cy="115559"/>
              </a:xfrm>
              <a:custGeom>
                <a:avLst/>
                <a:gdLst>
                  <a:gd name="connsiteX0" fmla="*/ 73421 w 78512"/>
                  <a:gd name="connsiteY0" fmla="*/ 57228 h 115559"/>
                  <a:gd name="connsiteX1" fmla="*/ 72992 w 78512"/>
                  <a:gd name="connsiteY1" fmla="*/ 56369 h 115559"/>
                  <a:gd name="connsiteX2" fmla="*/ 44040 w 78512"/>
                  <a:gd name="connsiteY2" fmla="*/ 8035 h 115559"/>
                  <a:gd name="connsiteX3" fmla="*/ 39256 w 78512"/>
                  <a:gd name="connsiteY3" fmla="*/ 0 h 115559"/>
                  <a:gd name="connsiteX4" fmla="*/ 34472 w 78512"/>
                  <a:gd name="connsiteY4" fmla="*/ 8035 h 115559"/>
                  <a:gd name="connsiteX5" fmla="*/ 5275 w 78512"/>
                  <a:gd name="connsiteY5" fmla="*/ 56676 h 115559"/>
                  <a:gd name="connsiteX6" fmla="*/ 5091 w 78512"/>
                  <a:gd name="connsiteY6" fmla="*/ 57044 h 115559"/>
                  <a:gd name="connsiteX7" fmla="*/ 0 w 78512"/>
                  <a:gd name="connsiteY7" fmla="*/ 76304 h 115559"/>
                  <a:gd name="connsiteX8" fmla="*/ 39256 w 78512"/>
                  <a:gd name="connsiteY8" fmla="*/ 115560 h 115559"/>
                  <a:gd name="connsiteX9" fmla="*/ 78512 w 78512"/>
                  <a:gd name="connsiteY9" fmla="*/ 76304 h 115559"/>
                  <a:gd name="connsiteX10" fmla="*/ 73421 w 78512"/>
                  <a:gd name="connsiteY10" fmla="*/ 57228 h 115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12" h="115559">
                    <a:moveTo>
                      <a:pt x="73421" y="57228"/>
                    </a:moveTo>
                    <a:cubicBezTo>
                      <a:pt x="73299" y="56860"/>
                      <a:pt x="73176" y="56615"/>
                      <a:pt x="72992" y="56369"/>
                    </a:cubicBezTo>
                    <a:lnTo>
                      <a:pt x="44040" y="8035"/>
                    </a:lnTo>
                    <a:lnTo>
                      <a:pt x="39256" y="0"/>
                    </a:lnTo>
                    <a:lnTo>
                      <a:pt x="34472" y="8035"/>
                    </a:lnTo>
                    <a:lnTo>
                      <a:pt x="5275" y="56676"/>
                    </a:lnTo>
                    <a:lnTo>
                      <a:pt x="5091" y="57044"/>
                    </a:lnTo>
                    <a:cubicBezTo>
                      <a:pt x="1778" y="62932"/>
                      <a:pt x="0" y="69618"/>
                      <a:pt x="0" y="76304"/>
                    </a:cubicBezTo>
                    <a:cubicBezTo>
                      <a:pt x="0" y="97956"/>
                      <a:pt x="17604" y="115560"/>
                      <a:pt x="39256" y="115560"/>
                    </a:cubicBezTo>
                    <a:cubicBezTo>
                      <a:pt x="60908" y="115560"/>
                      <a:pt x="78512" y="97956"/>
                      <a:pt x="78512" y="76304"/>
                    </a:cubicBezTo>
                    <a:cubicBezTo>
                      <a:pt x="78390" y="69679"/>
                      <a:pt x="76672" y="63116"/>
                      <a:pt x="73421" y="57228"/>
                    </a:cubicBezTo>
                    <a:close/>
                  </a:path>
                </a:pathLst>
              </a:custGeom>
              <a:grpFill/>
              <a:ln w="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sp>
          <p:nvSpPr>
            <p:cNvPr id="159" name="矩形: 圆角 266"/>
            <p:cNvSpPr/>
            <p:nvPr/>
          </p:nvSpPr>
          <p:spPr>
            <a:xfrm>
              <a:off x="14234" y="3467"/>
              <a:ext cx="4169" cy="5821"/>
            </a:xfrm>
            <a:prstGeom prst="roundRect">
              <a:avLst>
                <a:gd name="adj" fmla="val 4147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srgbClr val="364C7D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15919" y="4774"/>
              <a:ext cx="800" cy="4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B4367"/>
                  </a:solidFill>
                  <a:cs typeface="+mn-ea"/>
                  <a:sym typeface="+mn-lt"/>
                </a:rPr>
                <a:t>收录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14444" y="5457"/>
              <a:ext cx="3851" cy="36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683260">
                <a:spcBef>
                  <a:spcPct val="20000"/>
                </a:spcBef>
              </a:pP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SCI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SSCI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EI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zh-CN" altLang="zh-CN" sz="1400" b="1" dirty="0">
                  <a:solidFill>
                    <a:srgbClr val="1B4367"/>
                  </a:solidFill>
                  <a:sym typeface="+mn-ea"/>
                </a:rPr>
                <a:t>北核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CSCD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CSSCI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WOS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、</a:t>
              </a:r>
              <a:r>
                <a:rPr lang="en-US" altLang="zh-CN" sz="1400" b="1" dirty="0">
                  <a:solidFill>
                    <a:srgbClr val="1B4367"/>
                  </a:solidFill>
                  <a:sym typeface="+mn-ea"/>
                </a:rPr>
                <a:t>Scopus</a:t>
              </a:r>
              <a:endParaRPr lang="en-US" altLang="zh-CN" sz="1400" b="1" dirty="0">
                <a:solidFill>
                  <a:srgbClr val="1B4367"/>
                </a:solidFill>
                <a:sym typeface="+mn-ea"/>
              </a:endParaRPr>
            </a:p>
            <a:p>
              <a:pPr defTabSz="683260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1B4367"/>
                  </a:solidFill>
                  <a:cs typeface="+mn-ea"/>
                  <a:sym typeface="+mn-lt"/>
                </a:rPr>
                <a:t>覆盖学科：</a:t>
              </a:r>
              <a:r>
                <a:rPr lang="zh-CN" altLang="en-US" sz="1400" b="1" dirty="0">
                  <a:solidFill>
                    <a:srgbClr val="1B4367"/>
                  </a:solidFill>
                  <a:sym typeface="+mn-ea"/>
                </a:rPr>
                <a:t>医学、工学、理学、法学、教育学、经济学、文学、农学、管理学、哲学、历史学、艺术学、军事学等学科</a:t>
              </a:r>
              <a:endParaRPr lang="zh-CN" altLang="en-US" sz="1400" b="1" dirty="0">
                <a:solidFill>
                  <a:srgbClr val="1B4367"/>
                </a:solidFill>
                <a:cs typeface="+mn-ea"/>
                <a:sym typeface="+mn-lt"/>
              </a:endParaRPr>
            </a:p>
            <a:p>
              <a:pPr defTabSz="683260">
                <a:spcBef>
                  <a:spcPct val="20000"/>
                </a:spcBef>
              </a:pPr>
              <a:endParaRPr lang="zh-CN" altLang="en-US" sz="1400" b="1" kern="1400" spc="100" dirty="0">
                <a:solidFill>
                  <a:srgbClr val="1B436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>
            <a:xfrm>
              <a:off x="16142" y="5457"/>
              <a:ext cx="354" cy="0"/>
            </a:xfrm>
            <a:prstGeom prst="line">
              <a:avLst/>
            </a:prstGeom>
            <a:ln w="19050" cap="rnd">
              <a:solidFill>
                <a:srgbClr val="BCA98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/>
            <p:cNvSpPr/>
            <p:nvPr/>
          </p:nvSpPr>
          <p:spPr>
            <a:xfrm>
              <a:off x="15645" y="2856"/>
              <a:ext cx="1348" cy="1348"/>
            </a:xfrm>
            <a:prstGeom prst="ellipse">
              <a:avLst/>
            </a:prstGeom>
            <a:solidFill>
              <a:srgbClr val="D6E8EC"/>
            </a:solidFill>
            <a:ln>
              <a:noFill/>
            </a:ln>
            <a:effectLst>
              <a:outerShdw blurRad="215900" dist="152400" dir="2700000" sx="97000" sy="97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5" name="弧形 164"/>
            <p:cNvSpPr/>
            <p:nvPr/>
          </p:nvSpPr>
          <p:spPr>
            <a:xfrm>
              <a:off x="15522" y="2811"/>
              <a:ext cx="1593" cy="1593"/>
            </a:xfrm>
            <a:prstGeom prst="arc">
              <a:avLst>
                <a:gd name="adj1" fmla="val 8462759"/>
                <a:gd name="adj2" fmla="val 18143130"/>
              </a:avLst>
            </a:prstGeom>
            <a:noFill/>
            <a:ln w="12700" cap="flat" cmpd="sng" algn="ctr">
              <a:gradFill flip="none" rotWithShape="1">
                <a:gsLst>
                  <a:gs pos="1000">
                    <a:srgbClr val="BCA981"/>
                  </a:gs>
                  <a:gs pos="100000">
                    <a:srgbClr val="DECEB4">
                      <a:alpha val="0"/>
                    </a:srgb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63" name="图形 86"/>
            <p:cNvSpPr/>
            <p:nvPr/>
          </p:nvSpPr>
          <p:spPr>
            <a:xfrm>
              <a:off x="15992" y="3171"/>
              <a:ext cx="654" cy="653"/>
            </a:xfrm>
            <a:custGeom>
              <a:avLst/>
              <a:gdLst>
                <a:gd name="connsiteX0" fmla="*/ 290164 w 317805"/>
                <a:gd name="connsiteY0" fmla="*/ 168738 h 317478"/>
                <a:gd name="connsiteX1" fmla="*/ 290164 w 317805"/>
                <a:gd name="connsiteY1" fmla="*/ 303979 h 317478"/>
                <a:gd name="connsiteX2" fmla="*/ 275879 w 317805"/>
                <a:gd name="connsiteY2" fmla="*/ 317326 h 317478"/>
                <a:gd name="connsiteX3" fmla="*/ 262531 w 317805"/>
                <a:gd name="connsiteY3" fmla="*/ 303979 h 317478"/>
                <a:gd name="connsiteX4" fmla="*/ 262531 w 317805"/>
                <a:gd name="connsiteY4" fmla="*/ 168738 h 317478"/>
                <a:gd name="connsiteX5" fmla="*/ 276816 w 317805"/>
                <a:gd name="connsiteY5" fmla="*/ 155390 h 317478"/>
                <a:gd name="connsiteX6" fmla="*/ 290164 w 317805"/>
                <a:gd name="connsiteY6" fmla="*/ 168738 h 317478"/>
                <a:gd name="connsiteX7" fmla="*/ 276348 w 317805"/>
                <a:gd name="connsiteY7" fmla="*/ 39463 h 317478"/>
                <a:gd name="connsiteX8" fmla="*/ 290172 w 317805"/>
                <a:gd name="connsiteY8" fmla="*/ 25639 h 317478"/>
                <a:gd name="connsiteX9" fmla="*/ 290172 w 317805"/>
                <a:gd name="connsiteY9" fmla="*/ 13824 h 317478"/>
                <a:gd name="connsiteX10" fmla="*/ 276348 w 317805"/>
                <a:gd name="connsiteY10" fmla="*/ 0 h 317478"/>
                <a:gd name="connsiteX11" fmla="*/ 262523 w 317805"/>
                <a:gd name="connsiteY11" fmla="*/ 13824 h 317478"/>
                <a:gd name="connsiteX12" fmla="*/ 262523 w 317805"/>
                <a:gd name="connsiteY12" fmla="*/ 25647 h 317478"/>
                <a:gd name="connsiteX13" fmla="*/ 276348 w 317805"/>
                <a:gd name="connsiteY13" fmla="*/ 39471 h 317478"/>
                <a:gd name="connsiteX14" fmla="*/ 82455 w 317805"/>
                <a:gd name="connsiteY14" fmla="*/ 158901 h 317478"/>
                <a:gd name="connsiteX15" fmla="*/ 41227 w 317805"/>
                <a:gd name="connsiteY15" fmla="*/ 200470 h 317478"/>
                <a:gd name="connsiteX16" fmla="*/ 0 w 317805"/>
                <a:gd name="connsiteY16" fmla="*/ 158901 h 317478"/>
                <a:gd name="connsiteX17" fmla="*/ 41235 w 317805"/>
                <a:gd name="connsiteY17" fmla="*/ 117333 h 317478"/>
                <a:gd name="connsiteX18" fmla="*/ 82455 w 317805"/>
                <a:gd name="connsiteY18" fmla="*/ 158901 h 317478"/>
                <a:gd name="connsiteX19" fmla="*/ 54821 w 317805"/>
                <a:gd name="connsiteY19" fmla="*/ 158901 h 317478"/>
                <a:gd name="connsiteX20" fmla="*/ 41235 w 317805"/>
                <a:gd name="connsiteY20" fmla="*/ 144966 h 317478"/>
                <a:gd name="connsiteX21" fmla="*/ 27633 w 317805"/>
                <a:gd name="connsiteY21" fmla="*/ 158901 h 317478"/>
                <a:gd name="connsiteX22" fmla="*/ 41227 w 317805"/>
                <a:gd name="connsiteY22" fmla="*/ 172837 h 317478"/>
                <a:gd name="connsiteX23" fmla="*/ 54821 w 317805"/>
                <a:gd name="connsiteY23" fmla="*/ 158901 h 317478"/>
                <a:gd name="connsiteX24" fmla="*/ 200138 w 317805"/>
                <a:gd name="connsiteY24" fmla="*/ 226864 h 317478"/>
                <a:gd name="connsiteX25" fmla="*/ 158902 w 317805"/>
                <a:gd name="connsiteY25" fmla="*/ 268440 h 317478"/>
                <a:gd name="connsiteX26" fmla="*/ 117667 w 317805"/>
                <a:gd name="connsiteY26" fmla="*/ 226864 h 317478"/>
                <a:gd name="connsiteX27" fmla="*/ 158902 w 317805"/>
                <a:gd name="connsiteY27" fmla="*/ 185287 h 317478"/>
                <a:gd name="connsiteX28" fmla="*/ 200138 w 317805"/>
                <a:gd name="connsiteY28" fmla="*/ 226864 h 317478"/>
                <a:gd name="connsiteX29" fmla="*/ 172489 w 317805"/>
                <a:gd name="connsiteY29" fmla="*/ 226864 h 317478"/>
                <a:gd name="connsiteX30" fmla="*/ 158902 w 317805"/>
                <a:gd name="connsiteY30" fmla="*/ 212920 h 317478"/>
                <a:gd name="connsiteX31" fmla="*/ 145317 w 317805"/>
                <a:gd name="connsiteY31" fmla="*/ 226864 h 317478"/>
                <a:gd name="connsiteX32" fmla="*/ 158902 w 317805"/>
                <a:gd name="connsiteY32" fmla="*/ 240799 h 317478"/>
                <a:gd name="connsiteX33" fmla="*/ 172489 w 317805"/>
                <a:gd name="connsiteY33" fmla="*/ 226864 h 317478"/>
                <a:gd name="connsiteX34" fmla="*/ 317806 w 317805"/>
                <a:gd name="connsiteY34" fmla="*/ 98916 h 317478"/>
                <a:gd name="connsiteX35" fmla="*/ 276570 w 317805"/>
                <a:gd name="connsiteY35" fmla="*/ 140485 h 317478"/>
                <a:gd name="connsiteX36" fmla="*/ 235350 w 317805"/>
                <a:gd name="connsiteY36" fmla="*/ 98916 h 317478"/>
                <a:gd name="connsiteX37" fmla="*/ 276578 w 317805"/>
                <a:gd name="connsiteY37" fmla="*/ 57340 h 317478"/>
                <a:gd name="connsiteX38" fmla="*/ 317806 w 317805"/>
                <a:gd name="connsiteY38" fmla="*/ 98916 h 317478"/>
                <a:gd name="connsiteX39" fmla="*/ 290172 w 317805"/>
                <a:gd name="connsiteY39" fmla="*/ 98916 h 317478"/>
                <a:gd name="connsiteX40" fmla="*/ 276578 w 317805"/>
                <a:gd name="connsiteY40" fmla="*/ 84973 h 317478"/>
                <a:gd name="connsiteX41" fmla="*/ 262984 w 317805"/>
                <a:gd name="connsiteY41" fmla="*/ 98916 h 317478"/>
                <a:gd name="connsiteX42" fmla="*/ 276570 w 317805"/>
                <a:gd name="connsiteY42" fmla="*/ 112852 h 317478"/>
                <a:gd name="connsiteX43" fmla="*/ 290172 w 317805"/>
                <a:gd name="connsiteY43" fmla="*/ 98916 h 317478"/>
                <a:gd name="connsiteX44" fmla="*/ 158895 w 317805"/>
                <a:gd name="connsiteY44" fmla="*/ 282225 h 317478"/>
                <a:gd name="connsiteX45" fmla="*/ 145078 w 317805"/>
                <a:gd name="connsiteY45" fmla="*/ 296042 h 317478"/>
                <a:gd name="connsiteX46" fmla="*/ 145078 w 317805"/>
                <a:gd name="connsiteY46" fmla="*/ 303987 h 317478"/>
                <a:gd name="connsiteX47" fmla="*/ 159230 w 317805"/>
                <a:gd name="connsiteY47" fmla="*/ 317475 h 317478"/>
                <a:gd name="connsiteX48" fmla="*/ 172719 w 317805"/>
                <a:gd name="connsiteY48" fmla="*/ 303987 h 317478"/>
                <a:gd name="connsiteX49" fmla="*/ 172719 w 317805"/>
                <a:gd name="connsiteY49" fmla="*/ 296042 h 317478"/>
                <a:gd name="connsiteX50" fmla="*/ 158895 w 317805"/>
                <a:gd name="connsiteY50" fmla="*/ 282217 h 317478"/>
                <a:gd name="connsiteX51" fmla="*/ 158895 w 317805"/>
                <a:gd name="connsiteY51" fmla="*/ 168253 h 317478"/>
                <a:gd name="connsiteX52" fmla="*/ 172719 w 317805"/>
                <a:gd name="connsiteY52" fmla="*/ 154428 h 317478"/>
                <a:gd name="connsiteX53" fmla="*/ 172719 w 317805"/>
                <a:gd name="connsiteY53" fmla="*/ 13824 h 317478"/>
                <a:gd name="connsiteX54" fmla="*/ 158567 w 317805"/>
                <a:gd name="connsiteY54" fmla="*/ 335 h 317478"/>
                <a:gd name="connsiteX55" fmla="*/ 145078 w 317805"/>
                <a:gd name="connsiteY55" fmla="*/ 13824 h 317478"/>
                <a:gd name="connsiteX56" fmla="*/ 145078 w 317805"/>
                <a:gd name="connsiteY56" fmla="*/ 154436 h 317478"/>
                <a:gd name="connsiteX57" fmla="*/ 158902 w 317805"/>
                <a:gd name="connsiteY57" fmla="*/ 168261 h 317478"/>
                <a:gd name="connsiteX58" fmla="*/ 41450 w 317805"/>
                <a:gd name="connsiteY58" fmla="*/ 218585 h 317478"/>
                <a:gd name="connsiteX59" fmla="*/ 27625 w 317805"/>
                <a:gd name="connsiteY59" fmla="*/ 232401 h 317478"/>
                <a:gd name="connsiteX60" fmla="*/ 27625 w 317805"/>
                <a:gd name="connsiteY60" fmla="*/ 303987 h 317478"/>
                <a:gd name="connsiteX61" fmla="*/ 41777 w 317805"/>
                <a:gd name="connsiteY61" fmla="*/ 317475 h 317478"/>
                <a:gd name="connsiteX62" fmla="*/ 55266 w 317805"/>
                <a:gd name="connsiteY62" fmla="*/ 303987 h 317478"/>
                <a:gd name="connsiteX63" fmla="*/ 55266 w 317805"/>
                <a:gd name="connsiteY63" fmla="*/ 232401 h 317478"/>
                <a:gd name="connsiteX64" fmla="*/ 41442 w 317805"/>
                <a:gd name="connsiteY64" fmla="*/ 218577 h 317478"/>
                <a:gd name="connsiteX65" fmla="*/ 41450 w 317805"/>
                <a:gd name="connsiteY65" fmla="*/ 99909 h 317478"/>
                <a:gd name="connsiteX66" fmla="*/ 55266 w 317805"/>
                <a:gd name="connsiteY66" fmla="*/ 86093 h 317478"/>
                <a:gd name="connsiteX67" fmla="*/ 55266 w 317805"/>
                <a:gd name="connsiteY67" fmla="*/ 13816 h 317478"/>
                <a:gd name="connsiteX68" fmla="*/ 40981 w 317805"/>
                <a:gd name="connsiteY68" fmla="*/ 469 h 317478"/>
                <a:gd name="connsiteX69" fmla="*/ 27633 w 317805"/>
                <a:gd name="connsiteY69" fmla="*/ 13816 h 317478"/>
                <a:gd name="connsiteX70" fmla="*/ 27633 w 317805"/>
                <a:gd name="connsiteY70" fmla="*/ 86093 h 317478"/>
                <a:gd name="connsiteX71" fmla="*/ 41450 w 317805"/>
                <a:gd name="connsiteY71" fmla="*/ 99917 h 31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805" h="317478">
                  <a:moveTo>
                    <a:pt x="290164" y="168738"/>
                  </a:moveTo>
                  <a:lnTo>
                    <a:pt x="290164" y="303979"/>
                  </a:lnTo>
                  <a:cubicBezTo>
                    <a:pt x="289905" y="311609"/>
                    <a:pt x="283509" y="317586"/>
                    <a:pt x="275879" y="317326"/>
                  </a:cubicBezTo>
                  <a:cubicBezTo>
                    <a:pt x="268612" y="317080"/>
                    <a:pt x="262777" y="311245"/>
                    <a:pt x="262531" y="303979"/>
                  </a:cubicBezTo>
                  <a:lnTo>
                    <a:pt x="262531" y="168738"/>
                  </a:lnTo>
                  <a:cubicBezTo>
                    <a:pt x="262790" y="161107"/>
                    <a:pt x="269185" y="155131"/>
                    <a:pt x="276816" y="155390"/>
                  </a:cubicBezTo>
                  <a:cubicBezTo>
                    <a:pt x="284083" y="155636"/>
                    <a:pt x="289918" y="161470"/>
                    <a:pt x="290164" y="168738"/>
                  </a:cubicBezTo>
                  <a:close/>
                  <a:moveTo>
                    <a:pt x="276348" y="39463"/>
                  </a:moveTo>
                  <a:cubicBezTo>
                    <a:pt x="283975" y="39463"/>
                    <a:pt x="290172" y="33266"/>
                    <a:pt x="290172" y="25639"/>
                  </a:cubicBezTo>
                  <a:lnTo>
                    <a:pt x="290172" y="13824"/>
                  </a:lnTo>
                  <a:cubicBezTo>
                    <a:pt x="290172" y="6189"/>
                    <a:pt x="283982" y="0"/>
                    <a:pt x="276348" y="0"/>
                  </a:cubicBezTo>
                  <a:cubicBezTo>
                    <a:pt x="268712" y="0"/>
                    <a:pt x="262523" y="6189"/>
                    <a:pt x="262523" y="13824"/>
                  </a:cubicBezTo>
                  <a:lnTo>
                    <a:pt x="262523" y="25647"/>
                  </a:lnTo>
                  <a:cubicBezTo>
                    <a:pt x="262523" y="33274"/>
                    <a:pt x="268720" y="39471"/>
                    <a:pt x="276348" y="39471"/>
                  </a:cubicBezTo>
                  <a:close/>
                  <a:moveTo>
                    <a:pt x="82455" y="158901"/>
                  </a:moveTo>
                  <a:cubicBezTo>
                    <a:pt x="82455" y="181823"/>
                    <a:pt x="63966" y="200470"/>
                    <a:pt x="41227" y="200470"/>
                  </a:cubicBezTo>
                  <a:cubicBezTo>
                    <a:pt x="18496" y="200470"/>
                    <a:pt x="0" y="181823"/>
                    <a:pt x="0" y="158901"/>
                  </a:cubicBezTo>
                  <a:cubicBezTo>
                    <a:pt x="0" y="135980"/>
                    <a:pt x="18496" y="117333"/>
                    <a:pt x="41235" y="117333"/>
                  </a:cubicBezTo>
                  <a:cubicBezTo>
                    <a:pt x="63958" y="117333"/>
                    <a:pt x="82455" y="135980"/>
                    <a:pt x="82455" y="158901"/>
                  </a:cubicBezTo>
                  <a:close/>
                  <a:moveTo>
                    <a:pt x="54821" y="158901"/>
                  </a:moveTo>
                  <a:cubicBezTo>
                    <a:pt x="54821" y="151219"/>
                    <a:pt x="48727" y="144966"/>
                    <a:pt x="41235" y="144966"/>
                  </a:cubicBezTo>
                  <a:cubicBezTo>
                    <a:pt x="33735" y="144966"/>
                    <a:pt x="27633" y="151219"/>
                    <a:pt x="27633" y="158901"/>
                  </a:cubicBezTo>
                  <a:cubicBezTo>
                    <a:pt x="27633" y="166584"/>
                    <a:pt x="33735" y="172837"/>
                    <a:pt x="41227" y="172837"/>
                  </a:cubicBezTo>
                  <a:cubicBezTo>
                    <a:pt x="48727" y="172837"/>
                    <a:pt x="54821" y="166584"/>
                    <a:pt x="54821" y="158901"/>
                  </a:cubicBezTo>
                  <a:close/>
                  <a:moveTo>
                    <a:pt x="200138" y="226864"/>
                  </a:moveTo>
                  <a:cubicBezTo>
                    <a:pt x="200138" y="249785"/>
                    <a:pt x="181633" y="268440"/>
                    <a:pt x="158902" y="268440"/>
                  </a:cubicBezTo>
                  <a:cubicBezTo>
                    <a:pt x="136171" y="268440"/>
                    <a:pt x="117667" y="249785"/>
                    <a:pt x="117667" y="226864"/>
                  </a:cubicBezTo>
                  <a:cubicBezTo>
                    <a:pt x="117667" y="203942"/>
                    <a:pt x="136171" y="185287"/>
                    <a:pt x="158902" y="185287"/>
                  </a:cubicBezTo>
                  <a:cubicBezTo>
                    <a:pt x="181633" y="185287"/>
                    <a:pt x="200138" y="203942"/>
                    <a:pt x="200138" y="226864"/>
                  </a:cubicBezTo>
                  <a:close/>
                  <a:moveTo>
                    <a:pt x="172489" y="226864"/>
                  </a:moveTo>
                  <a:cubicBezTo>
                    <a:pt x="172489" y="219181"/>
                    <a:pt x="166395" y="212920"/>
                    <a:pt x="158902" y="212920"/>
                  </a:cubicBezTo>
                  <a:cubicBezTo>
                    <a:pt x="151410" y="212920"/>
                    <a:pt x="145317" y="219181"/>
                    <a:pt x="145317" y="226864"/>
                  </a:cubicBezTo>
                  <a:cubicBezTo>
                    <a:pt x="145317" y="234547"/>
                    <a:pt x="151410" y="240799"/>
                    <a:pt x="158902" y="240799"/>
                  </a:cubicBezTo>
                  <a:cubicBezTo>
                    <a:pt x="166395" y="240799"/>
                    <a:pt x="172489" y="234547"/>
                    <a:pt x="172489" y="226864"/>
                  </a:cubicBezTo>
                  <a:close/>
                  <a:moveTo>
                    <a:pt x="317806" y="98916"/>
                  </a:moveTo>
                  <a:cubicBezTo>
                    <a:pt x="317806" y="121838"/>
                    <a:pt x="299309" y="140485"/>
                    <a:pt x="276570" y="140485"/>
                  </a:cubicBezTo>
                  <a:cubicBezTo>
                    <a:pt x="253847" y="140485"/>
                    <a:pt x="235350" y="121838"/>
                    <a:pt x="235350" y="98916"/>
                  </a:cubicBezTo>
                  <a:cubicBezTo>
                    <a:pt x="235350" y="75995"/>
                    <a:pt x="253847" y="57340"/>
                    <a:pt x="276578" y="57340"/>
                  </a:cubicBezTo>
                  <a:cubicBezTo>
                    <a:pt x="299309" y="57340"/>
                    <a:pt x="317806" y="75987"/>
                    <a:pt x="317806" y="98916"/>
                  </a:cubicBezTo>
                  <a:close/>
                  <a:moveTo>
                    <a:pt x="290172" y="98916"/>
                  </a:moveTo>
                  <a:cubicBezTo>
                    <a:pt x="290172" y="91225"/>
                    <a:pt x="284070" y="84973"/>
                    <a:pt x="276578" y="84973"/>
                  </a:cubicBezTo>
                  <a:cubicBezTo>
                    <a:pt x="269078" y="84973"/>
                    <a:pt x="262984" y="91225"/>
                    <a:pt x="262984" y="98916"/>
                  </a:cubicBezTo>
                  <a:cubicBezTo>
                    <a:pt x="262984" y="106599"/>
                    <a:pt x="269078" y="112852"/>
                    <a:pt x="276570" y="112852"/>
                  </a:cubicBezTo>
                  <a:cubicBezTo>
                    <a:pt x="284070" y="112852"/>
                    <a:pt x="290172" y="106599"/>
                    <a:pt x="290172" y="98916"/>
                  </a:cubicBezTo>
                  <a:close/>
                  <a:moveTo>
                    <a:pt x="158895" y="282225"/>
                  </a:moveTo>
                  <a:cubicBezTo>
                    <a:pt x="151267" y="282225"/>
                    <a:pt x="145078" y="288406"/>
                    <a:pt x="145078" y="296042"/>
                  </a:cubicBezTo>
                  <a:lnTo>
                    <a:pt x="145078" y="303987"/>
                  </a:lnTo>
                  <a:cubicBezTo>
                    <a:pt x="145261" y="311621"/>
                    <a:pt x="151597" y="317658"/>
                    <a:pt x="159230" y="317475"/>
                  </a:cubicBezTo>
                  <a:cubicBezTo>
                    <a:pt x="166605" y="317298"/>
                    <a:pt x="172542" y="311363"/>
                    <a:pt x="172719" y="303987"/>
                  </a:cubicBezTo>
                  <a:lnTo>
                    <a:pt x="172719" y="296042"/>
                  </a:lnTo>
                  <a:cubicBezTo>
                    <a:pt x="172719" y="288414"/>
                    <a:pt x="166522" y="282217"/>
                    <a:pt x="158895" y="282217"/>
                  </a:cubicBezTo>
                  <a:close/>
                  <a:moveTo>
                    <a:pt x="158895" y="168253"/>
                  </a:moveTo>
                  <a:cubicBezTo>
                    <a:pt x="166522" y="168253"/>
                    <a:pt x="172719" y="162056"/>
                    <a:pt x="172719" y="154428"/>
                  </a:cubicBezTo>
                  <a:lnTo>
                    <a:pt x="172719" y="13824"/>
                  </a:lnTo>
                  <a:cubicBezTo>
                    <a:pt x="172536" y="6192"/>
                    <a:pt x="166200" y="152"/>
                    <a:pt x="158567" y="335"/>
                  </a:cubicBezTo>
                  <a:cubicBezTo>
                    <a:pt x="151192" y="512"/>
                    <a:pt x="145255" y="6449"/>
                    <a:pt x="145078" y="13824"/>
                  </a:cubicBezTo>
                  <a:lnTo>
                    <a:pt x="145078" y="154436"/>
                  </a:lnTo>
                  <a:cubicBezTo>
                    <a:pt x="145078" y="162064"/>
                    <a:pt x="151267" y="168261"/>
                    <a:pt x="158902" y="168261"/>
                  </a:cubicBezTo>
                  <a:close/>
                  <a:moveTo>
                    <a:pt x="41450" y="218585"/>
                  </a:moveTo>
                  <a:cubicBezTo>
                    <a:pt x="33822" y="218585"/>
                    <a:pt x="27625" y="224774"/>
                    <a:pt x="27625" y="232401"/>
                  </a:cubicBezTo>
                  <a:lnTo>
                    <a:pt x="27625" y="303987"/>
                  </a:lnTo>
                  <a:cubicBezTo>
                    <a:pt x="27808" y="311621"/>
                    <a:pt x="34144" y="317658"/>
                    <a:pt x="41777" y="317475"/>
                  </a:cubicBezTo>
                  <a:cubicBezTo>
                    <a:pt x="49152" y="317298"/>
                    <a:pt x="55089" y="311363"/>
                    <a:pt x="55266" y="303987"/>
                  </a:cubicBezTo>
                  <a:lnTo>
                    <a:pt x="55266" y="232401"/>
                  </a:lnTo>
                  <a:cubicBezTo>
                    <a:pt x="55266" y="224774"/>
                    <a:pt x="49077" y="218577"/>
                    <a:pt x="41442" y="218577"/>
                  </a:cubicBezTo>
                  <a:close/>
                  <a:moveTo>
                    <a:pt x="41450" y="99909"/>
                  </a:moveTo>
                  <a:cubicBezTo>
                    <a:pt x="49077" y="99909"/>
                    <a:pt x="55266" y="93720"/>
                    <a:pt x="55266" y="86093"/>
                  </a:cubicBezTo>
                  <a:lnTo>
                    <a:pt x="55266" y="13816"/>
                  </a:lnTo>
                  <a:cubicBezTo>
                    <a:pt x="55008" y="6186"/>
                    <a:pt x="48612" y="210"/>
                    <a:pt x="40981" y="469"/>
                  </a:cubicBezTo>
                  <a:cubicBezTo>
                    <a:pt x="33714" y="715"/>
                    <a:pt x="27880" y="6549"/>
                    <a:pt x="27633" y="13816"/>
                  </a:cubicBezTo>
                  <a:lnTo>
                    <a:pt x="27633" y="86093"/>
                  </a:lnTo>
                  <a:cubicBezTo>
                    <a:pt x="27633" y="93720"/>
                    <a:pt x="33814" y="99917"/>
                    <a:pt x="41450" y="99917"/>
                  </a:cubicBezTo>
                  <a:close/>
                </a:path>
              </a:pathLst>
            </a:custGeom>
            <a:solidFill>
              <a:schemeClr val="bg1"/>
            </a:solidFill>
            <a:ln w="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11" name="图片 10" descr="logo-反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0360" y="245110"/>
            <a:ext cx="1452880" cy="333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53DC"/>
            </a:gs>
            <a:gs pos="0">
              <a:srgbClr val="0C8C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58925" y="3076575"/>
            <a:ext cx="4469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如何检索文献</a:t>
            </a:r>
            <a:endParaRPr lang="zh-CN" altLang="en-US" sz="5400" dirty="0">
              <a:solidFill>
                <a:schemeClr val="bg1"/>
              </a:solidFill>
              <a:effectLst>
                <a:outerShdw blurRad="190500" dist="38100" algn="l" rotWithShape="0">
                  <a:prstClr val="black">
                    <a:alpha val="20000"/>
                  </a:prstClr>
                </a:outerShdw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925" y="4275455"/>
            <a:ext cx="2500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i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微软雅黑 Light" panose="020B0502040204020203" pitchFamily="34" charset="-122"/>
              </a:rPr>
              <a:t>Literature Search</a:t>
            </a:r>
            <a:endParaRPr lang="en-US" altLang="zh-CN" sz="2000" i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6669" y="2500576"/>
            <a:ext cx="3335901" cy="583565"/>
          </a:xfrm>
          <a:prstGeom prst="rect">
            <a:avLst/>
          </a:prstGeom>
          <a:noFill/>
          <a:effectLst>
            <a:outerShdw blurRad="1905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  <a:effectLst>
                  <a:reflection blurRad="88900" stA="34000" endPos="45500" dir="5400000" sy="-100000" algn="bl" rotWithShape="0"/>
                </a:effectLst>
                <a:latin typeface="思源黑体 CN Regular" panose="020B0500000000000000" charset="-122"/>
                <a:ea typeface="思源黑体 CN Regular" panose="020B0500000000000000" charset="-122"/>
              </a:rPr>
              <a:t>PART ONE</a:t>
            </a:r>
            <a:endParaRPr lang="en-US" altLang="zh-CN" sz="3200" i="1" dirty="0">
              <a:solidFill>
                <a:schemeClr val="bg1"/>
              </a:solidFill>
              <a:effectLst>
                <a:reflection blurRad="88900" stA="34000" endPos="45500" dir="5400000" sy="-100000" algn="bl" rotWithShape="0"/>
              </a:effectLst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9" name="箭头: V 形 18"/>
          <p:cNvSpPr/>
          <p:nvPr/>
        </p:nvSpPr>
        <p:spPr>
          <a:xfrm>
            <a:off x="4145243" y="4387401"/>
            <a:ext cx="122963" cy="175895"/>
          </a:xfrm>
          <a:prstGeom prst="chevron">
            <a:avLst>
              <a:gd name="adj" fmla="val 6806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855704"/>
            <a:ext cx="4931087" cy="4749878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34298"/>
          <a:stretch>
            <a:fillRect/>
          </a:stretch>
        </p:blipFill>
        <p:spPr>
          <a:xfrm>
            <a:off x="14514" y="5326746"/>
            <a:ext cx="12177486" cy="1531255"/>
          </a:xfrm>
          <a:custGeom>
            <a:avLst/>
            <a:gdLst>
              <a:gd name="connsiteX0" fmla="*/ 0 w 12177486"/>
              <a:gd name="connsiteY0" fmla="*/ 0 h 1531255"/>
              <a:gd name="connsiteX1" fmla="*/ 12177486 w 12177486"/>
              <a:gd name="connsiteY1" fmla="*/ 0 h 1531255"/>
              <a:gd name="connsiteX2" fmla="*/ 12177486 w 12177486"/>
              <a:gd name="connsiteY2" fmla="*/ 1531255 h 1531255"/>
              <a:gd name="connsiteX3" fmla="*/ 0 w 12177486"/>
              <a:gd name="connsiteY3" fmla="*/ 1531255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486" h="1531255">
                <a:moveTo>
                  <a:pt x="0" y="0"/>
                </a:moveTo>
                <a:lnTo>
                  <a:pt x="12177486" y="0"/>
                </a:lnTo>
                <a:lnTo>
                  <a:pt x="12177486" y="1531255"/>
                </a:lnTo>
                <a:lnTo>
                  <a:pt x="0" y="1531255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558925" y="1341755"/>
            <a:ext cx="1999615" cy="2317750"/>
            <a:chOff x="6503" y="758"/>
            <a:chExt cx="3149" cy="3650"/>
          </a:xfrm>
        </p:grpSpPr>
        <p:sp>
          <p:nvSpPr>
            <p:cNvPr id="2" name="文本框 1"/>
            <p:cNvSpPr txBox="1"/>
            <p:nvPr/>
          </p:nvSpPr>
          <p:spPr>
            <a:xfrm>
              <a:off x="6503" y="758"/>
              <a:ext cx="2010" cy="365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algn="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3800" i="1" kern="0" spc="-100" dirty="0">
                  <a:solidFill>
                    <a:schemeClr val="bg1"/>
                  </a:solidFill>
                  <a:effectLst>
                    <a:outerShdw blurRad="190500" dist="38100" algn="l" rotWithShape="0">
                      <a:prstClr val="black">
                        <a:alpha val="20000"/>
                      </a:prstClr>
                    </a:outerShdw>
                  </a:effectLst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Bahnschrift SemiBold Condensed" panose="020B0502040204020203" charset="0"/>
                  <a:sym typeface="+mn-ea"/>
                </a:rPr>
                <a:t>0</a:t>
              </a:r>
              <a:endParaRPr lang="en-US" altLang="zh-CN" sz="13800" i="1" kern="0" spc="-1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uFillTx/>
                <a:latin typeface="思源黑体 CN Regular" panose="020B0500000000000000" charset="-122"/>
                <a:ea typeface="思源黑体 CN Regular" panose="020B0500000000000000" charset="-122"/>
                <a:cs typeface="Bahnschrift SemiBold Condensed" panose="020B0502040204020203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642" y="758"/>
              <a:ext cx="2010" cy="365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algn="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3800" i="1" kern="0" spc="-100" dirty="0">
                  <a:solidFill>
                    <a:schemeClr val="bg1"/>
                  </a:solidFill>
                  <a:effectLst>
                    <a:outerShdw blurRad="190500" dist="38100" algn="l" rotWithShape="0">
                      <a:prstClr val="black">
                        <a:alpha val="20000"/>
                      </a:prstClr>
                    </a:outerShdw>
                  </a:effectLst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Bahnschrift SemiBold Condensed" panose="020B0502040204020203" charset="0"/>
                  <a:sym typeface="+mn-ea"/>
                </a:rPr>
                <a:t>3</a:t>
              </a:r>
              <a:endParaRPr lang="en-US" altLang="zh-CN" sz="13800" i="1" kern="0" spc="-100" dirty="0">
                <a:solidFill>
                  <a:schemeClr val="bg1"/>
                </a:solidFill>
                <a:effectLst>
                  <a:outerShdw blurRad="190500" dist="38100" algn="l" rotWithShape="0">
                    <a:prstClr val="black">
                      <a:alpha val="20000"/>
                    </a:prstClr>
                  </a:outerShdw>
                </a:effectLst>
                <a:uFillTx/>
                <a:latin typeface="思源黑体 CN Regular" panose="020B0500000000000000" charset="-122"/>
                <a:ea typeface="思源黑体 CN Regular" panose="020B0500000000000000" charset="-122"/>
                <a:cs typeface="Bahnschrift SemiBold Condensed" panose="020B0502040204020203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39542" y="780287"/>
            <a:ext cx="2510971" cy="162379"/>
          </a:xfrm>
          <a:custGeom>
            <a:avLst/>
            <a:gdLst>
              <a:gd name="connsiteX0" fmla="*/ 0 w 2510971"/>
              <a:gd name="connsiteY0" fmla="*/ 232229 h 232229"/>
              <a:gd name="connsiteX1" fmla="*/ 2481943 w 2510971"/>
              <a:gd name="connsiteY1" fmla="*/ 232229 h 232229"/>
              <a:gd name="connsiteX2" fmla="*/ 2510971 w 2510971"/>
              <a:gd name="connsiteY2" fmla="*/ 0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232229">
                <a:moveTo>
                  <a:pt x="0" y="232229"/>
                </a:moveTo>
                <a:lnTo>
                  <a:pt x="2481943" y="232229"/>
                </a:lnTo>
                <a:lnTo>
                  <a:pt x="2510971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6333" y="260672"/>
            <a:ext cx="185166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3200" b="1" spc="80" dirty="0">
                <a:gradFill>
                  <a:gsLst>
                    <a:gs pos="37000">
                      <a:srgbClr val="0C8CF7"/>
                    </a:gs>
                    <a:gs pos="100000">
                      <a:srgbClr val="0053DC"/>
                    </a:gs>
                  </a:gsLst>
                  <a:lin ang="2700000" scaled="1"/>
                </a:gradFill>
                <a:latin typeface="思源黑体 CN Regular" panose="020B0500000000000000" charset="-122"/>
                <a:ea typeface="思源黑体 CN Regular" panose="020B0500000000000000" charset="-122"/>
              </a:rPr>
              <a:t>检索方式</a:t>
            </a:r>
            <a:endParaRPr lang="zh-CN" altLang="en-US" sz="3200" b="1" spc="80" dirty="0">
              <a:gradFill>
                <a:gsLst>
                  <a:gs pos="37000">
                    <a:srgbClr val="0C8CF7"/>
                  </a:gs>
                  <a:gs pos="100000">
                    <a:srgbClr val="0053DC"/>
                  </a:gs>
                </a:gsLst>
                <a:lin ang="2700000" scaled="1"/>
              </a:gra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944739"/>
            <a:ext cx="321469" cy="0"/>
          </a:xfrm>
          <a:prstGeom prst="line">
            <a:avLst/>
          </a:prstGeom>
          <a:ln w="38100" cap="flat">
            <a:gradFill>
              <a:gsLst>
                <a:gs pos="0">
                  <a:srgbClr val="0C8CF7"/>
                </a:gs>
                <a:gs pos="100000">
                  <a:srgbClr val="0053DC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63100" y="380052"/>
            <a:ext cx="704850" cy="0"/>
          </a:xfrm>
          <a:prstGeom prst="line">
            <a:avLst/>
          </a:prstGeom>
          <a:ln w="25400" cap="rnd">
            <a:solidFill>
              <a:srgbClr val="0BD0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87150" y="208602"/>
            <a:ext cx="70485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BD0D9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86975" y="608652"/>
            <a:ext cx="1752600" cy="0"/>
          </a:xfrm>
          <a:prstGeom prst="line">
            <a:avLst/>
          </a:prstGeom>
          <a:ln w="41275" cap="rnd">
            <a:gradFill flip="none" rotWithShape="1">
              <a:gsLst>
                <a:gs pos="37000">
                  <a:srgbClr val="0C8CF7"/>
                </a:gs>
                <a:gs pos="100000">
                  <a:srgbClr val="0053DC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963275" y="894402"/>
            <a:ext cx="676275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 rot="3159356">
            <a:off x="10487141" y="2210567"/>
            <a:ext cx="2844318" cy="2881438"/>
          </a:xfrm>
          <a:custGeom>
            <a:avLst/>
            <a:gdLst>
              <a:gd name="connsiteX0" fmla="*/ 0 w 2844318"/>
              <a:gd name="connsiteY0" fmla="*/ 0 h 2881438"/>
              <a:gd name="connsiteX1" fmla="*/ 2844318 w 2844318"/>
              <a:gd name="connsiteY1" fmla="*/ 2170248 h 2881438"/>
              <a:gd name="connsiteX2" fmla="*/ 2844318 w 2844318"/>
              <a:gd name="connsiteY2" fmla="*/ 2728897 h 2881438"/>
              <a:gd name="connsiteX3" fmla="*/ 2691777 w 2844318"/>
              <a:gd name="connsiteY3" fmla="*/ 2881438 h 2881438"/>
              <a:gd name="connsiteX4" fmla="*/ 152541 w 2844318"/>
              <a:gd name="connsiteY4" fmla="*/ 2881438 h 2881438"/>
              <a:gd name="connsiteX5" fmla="*/ 1 w 2844318"/>
              <a:gd name="connsiteY5" fmla="*/ 2728897 h 28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318" h="2881438">
                <a:moveTo>
                  <a:pt x="0" y="0"/>
                </a:moveTo>
                <a:lnTo>
                  <a:pt x="2844318" y="2170248"/>
                </a:lnTo>
                <a:lnTo>
                  <a:pt x="2844318" y="2728897"/>
                </a:lnTo>
                <a:cubicBezTo>
                  <a:pt x="2844318" y="2813143"/>
                  <a:pt x="2776023" y="2881438"/>
                  <a:pt x="2691777" y="2881438"/>
                </a:cubicBezTo>
                <a:lnTo>
                  <a:pt x="152541" y="2881438"/>
                </a:lnTo>
                <a:cubicBezTo>
                  <a:pt x="68295" y="2881438"/>
                  <a:pt x="0" y="2813143"/>
                  <a:pt x="1" y="2728897"/>
                </a:cubicBezTo>
                <a:close/>
              </a:path>
            </a:pathLst>
          </a:cu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  <a:effectLst>
            <a:outerShdw blurRad="165100" dist="254000" dir="5400000" algn="t" rotWithShape="0">
              <a:srgbClr val="0031CC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773683" y="1806394"/>
            <a:ext cx="1919514" cy="508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773683" y="2727144"/>
            <a:ext cx="1919514" cy="508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773683" y="3647894"/>
            <a:ext cx="1919514" cy="508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53DC"/>
              </a:gs>
              <a:gs pos="0">
                <a:srgbClr val="0C8C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32730" y="1860339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思源宋體 Heavy" panose="02020900000000000000" pitchFamily="18" charset="-128"/>
              </a:rPr>
              <a:t>简单检索</a:t>
            </a:r>
            <a:endParaRPr lang="zh-CN" altLang="en-US" sz="20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思源宋體 Heavy" panose="02020900000000000000" pitchFamily="18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32730" y="2781089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思源宋體 Heavy" panose="02020900000000000000" pitchFamily="18" charset="-128"/>
              </a:rPr>
              <a:t>分面检索</a:t>
            </a:r>
            <a:endParaRPr lang="zh-CN" altLang="en-US" sz="20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思源宋體 Heavy" panose="02020900000000000000" pitchFamily="18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2730" y="3701839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思源宋體 Heavy" panose="02020900000000000000" pitchFamily="18" charset="-128"/>
              </a:rPr>
              <a:t>高级检索</a:t>
            </a:r>
            <a:endParaRPr lang="zh-CN" altLang="en-US" sz="2000" b="1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sym typeface="思源宋體 Heavy" panose="02020900000000000000" pitchFamily="18" charset="-128"/>
            </a:endParaRPr>
          </a:p>
        </p:txBody>
      </p:sp>
      <p:cxnSp>
        <p:nvCxnSpPr>
          <p:cNvPr id="31" name="直接连接符 30"/>
          <p:cNvCxnSpPr>
            <a:stCxn id="23" idx="3"/>
          </p:cNvCxnSpPr>
          <p:nvPr/>
        </p:nvCxnSpPr>
        <p:spPr>
          <a:xfrm>
            <a:off x="2693197" y="2060394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693197" y="2981144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693197" y="3901894"/>
            <a:ext cx="396713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196590" y="1868805"/>
            <a:ext cx="5904865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输入任意关键词，在标题、摘要、关键词、作者、来源刊物等字段查找。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96590" y="2789555"/>
            <a:ext cx="5904865" cy="65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选择一个文献类型，比如图书、期刊文献、学位论文、会议论文等，还可以再选择字段进行查找。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96590" y="3710305"/>
            <a:ext cx="5904865" cy="65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点击检索框右侧的高级检索按钮，在弹出的高级检索面板中，组合多个条件进行限定性检索。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3683" y="4797598"/>
            <a:ext cx="7768098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微软雅黑" panose="020B0503020204020204" pitchFamily="34" charset="-122"/>
                <a:sym typeface="+mn-lt"/>
              </a:rPr>
              <a:t>支持检索历史查询，读者可快速重新检索，也可导出检索历史记录。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6" name="图片 45" descr="图片包含 灯光, 黑暗, 夜晚, 照片&#10;&#10;描述已自动生成"/>
          <p:cNvPicPr>
            <a:picLocks noChangeAspect="1"/>
          </p:cNvPicPr>
          <p:nvPr/>
        </p:nvPicPr>
        <p:blipFill rotWithShape="1">
          <a:blip r:embed="rId1">
            <a:duotone>
              <a:srgbClr val="0292F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78"/>
          <a:stretch>
            <a:fillRect/>
          </a:stretch>
        </p:blipFill>
        <p:spPr>
          <a:xfrm>
            <a:off x="0" y="5408793"/>
            <a:ext cx="12192000" cy="1458734"/>
          </a:xfrm>
          <a:custGeom>
            <a:avLst/>
            <a:gdLst>
              <a:gd name="connsiteX0" fmla="*/ 0 w 12192000"/>
              <a:gd name="connsiteY0" fmla="*/ 0 h 1324017"/>
              <a:gd name="connsiteX1" fmla="*/ 12192000 w 12192000"/>
              <a:gd name="connsiteY1" fmla="*/ 0 h 1324017"/>
              <a:gd name="connsiteX2" fmla="*/ 12192000 w 12192000"/>
              <a:gd name="connsiteY2" fmla="*/ 1324017 h 1324017"/>
              <a:gd name="connsiteX3" fmla="*/ 0 w 12192000"/>
              <a:gd name="connsiteY3" fmla="*/ 1324017 h 13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24017">
                <a:moveTo>
                  <a:pt x="0" y="0"/>
                </a:moveTo>
                <a:lnTo>
                  <a:pt x="12192000" y="0"/>
                </a:lnTo>
                <a:lnTo>
                  <a:pt x="12192000" y="1324017"/>
                </a:lnTo>
                <a:lnTo>
                  <a:pt x="0" y="1324017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PLACING_PICTURE_USER_VIEWPORT" val="{&quot;height&quot;:2297.218897637795,&quot;width&quot;:19200}"/>
</p:tagLst>
</file>

<file path=ppt/tags/tag11.xml><?xml version="1.0" encoding="utf-8"?>
<p:tagLst xmlns:p="http://schemas.openxmlformats.org/presentationml/2006/main">
  <p:tag name="KSO_WM_UNIT_PLACING_PICTURE_USER_VIEWPORT" val="{&quot;height&quot;:6270,&quot;width&quot;:17385}"/>
</p:tagLst>
</file>

<file path=ppt/tags/tag12.xml><?xml version="1.0" encoding="utf-8"?>
<p:tagLst xmlns:p="http://schemas.openxmlformats.org/presentationml/2006/main">
  <p:tag name="KSO_WM_UNIT_PLACING_PICTURE_USER_VIEWPORT" val="{&quot;height&quot;:2297.218897637795,&quot;width&quot;:19200}"/>
</p:tagLst>
</file>

<file path=ppt/tags/tag13.xml><?xml version="1.0" encoding="utf-8"?>
<p:tagLst xmlns:p="http://schemas.openxmlformats.org/presentationml/2006/main">
  <p:tag name="KSO_WM_UNIT_PLACING_PICTURE_USER_VIEWPORT" val="{&quot;height&quot;:2297.218897637795,&quot;width&quot;:19200}"/>
</p:tagLst>
</file>

<file path=ppt/tags/tag14.xml><?xml version="1.0" encoding="utf-8"?>
<p:tagLst xmlns:p="http://schemas.openxmlformats.org/presentationml/2006/main">
  <p:tag name="KSO_WM_UNIT_PLACING_PICTURE_USER_VIEWPORT" val="{&quot;height&quot;:2297.218897637795,&quot;width&quot;:19200}"/>
</p:tagLst>
</file>

<file path=ppt/tags/tag15.xml><?xml version="1.0" encoding="utf-8"?>
<p:tagLst xmlns:p="http://schemas.openxmlformats.org/presentationml/2006/main">
  <p:tag name="KSO_WPP_MARK_KEY" val="6802cdfc-60d4-4bad-9318-68d163bfd1bb"/>
  <p:tag name="COMMONDATA" val="eyJjb3VudCI6MjYsImhkaWQiOiJkZjgyZjA2ZTM5MmY3Yzk3MmI1MzEwYTE0MDc3OTk2NCIsInVzZXJDb3VudCI6NH0="/>
  <p:tag name="commondata" val="eyJjb3VudCI6MjcsImhkaWQiOiI1MGYwM2EzNmM5OTZhYjU4NjQ0YzU5Y2E3NDA0ZDdjOSIsInVzZXJDb3VudCI6MX0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R" val="1"/>
  <p:tag name="HASTEXT" val="1"/>
  <p:tag name="LEFT" val="122.7337"/>
  <p:tag name="TOP" val="104.2572"/>
  <p:tag name="WIDTH" val="168.4705"/>
  <p:tag name="HEIGTH" val="174.4875"/>
  <p:tag name="TEXT" val="01"/>
  <p:tag name="FONTCOLOR" val="16777215"/>
  <p:tag name="FONTNAME" val="Bebas Neue Bold"/>
  <p:tag name="FONTNAMEASCII" val="Bebas Neue Bold"/>
  <p:tag name="NAMECOMPLEXSCRIPT" val="+mn-cs"/>
  <p:tag name="NAMEFAREAST" val="微软雅黑 Light"/>
  <p:tag name="NAMEOTHER" val="Bebas Neue Bold"/>
  <p:tag name="FONTBOLD" val="0"/>
  <p:tag name="FONTSIZE" val="138"/>
  <p:tag name="MARGINTOP" val="30.40466"/>
  <p:tag name="MARGINBOTTOM" val="3.6"/>
  <p:tag name="MARGINLEFT" val="14.97708"/>
  <p:tag name="MARGINRIGHT" val="7.2"/>
  <p:tag name="TEXTLINEDASHSTYLE" val="-2"/>
  <p:tag name="TEXTLINEWEIGHT" val="-2.147484E+09"/>
  <p:tag name="TEXTLINEFORECOLOR" val="16777215"/>
  <p:tag name="TEXTLINEFILLBACKCOLOR" val="16777215"/>
  <p:tag name="TEXTLINEFILLTRANSPARENCY" val="0"/>
  <p:tag name="TEXTALIGNMENT" val="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R" val="1"/>
  <p:tag name="HASTEXT" val="1"/>
  <p:tag name="LEFT" val="122.7337"/>
  <p:tag name="TOP" val="104.2572"/>
  <p:tag name="WIDTH" val="168.4705"/>
  <p:tag name="HEIGTH" val="174.4875"/>
  <p:tag name="TEXT" val="02"/>
  <p:tag name="FONTCOLOR" val="16777215"/>
  <p:tag name="FONTNAME" val="Bebas Neue Bold"/>
  <p:tag name="FONTNAMEASCII" val="Bebas Neue Bold"/>
  <p:tag name="NAMECOMPLEXSCRIPT" val="+mn-cs"/>
  <p:tag name="NAMEFAREAST" val="微软雅黑 Light"/>
  <p:tag name="NAMEOTHER" val="Bebas Neue Bold"/>
  <p:tag name="FONTBOLD" val="0"/>
  <p:tag name="FONTSIZE" val="138"/>
  <p:tag name="MARGINTOP" val="30.40466"/>
  <p:tag name="MARGINBOTTOM" val="3.6"/>
  <p:tag name="MARGINLEFT" val="14.97708"/>
  <p:tag name="MARGINRIGHT" val="7.2"/>
  <p:tag name="TEXTLINEDASHSTYLE" val="-2"/>
  <p:tag name="TEXTLINEWEIGHT" val="-2.147484E+09"/>
  <p:tag name="TEXTLINEFORECOLOR" val="16777215"/>
  <p:tag name="TEXTLINEFILLBACKCOLOR" val="16777215"/>
  <p:tag name="TEXTLINEFILLTRANSPARENCY" val="0"/>
  <p:tag name="TEXTALIGNMENT" val="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去吧皮卡丘">
  <a:themeElements>
    <a:clrScheme name="">
      <a:dk1>
        <a:srgbClr val="000000"/>
      </a:dk1>
      <a:lt1>
        <a:srgbClr val="FFFFFF"/>
      </a:lt1>
      <a:dk2>
        <a:srgbClr val="595959"/>
      </a:dk2>
      <a:lt2>
        <a:srgbClr val="203864"/>
      </a:lt2>
      <a:accent1>
        <a:srgbClr val="E95849"/>
      </a:accent1>
      <a:accent2>
        <a:srgbClr val="ED7D31"/>
      </a:accent2>
      <a:accent3>
        <a:srgbClr val="1ABC9C"/>
      </a:accent3>
      <a:accent4>
        <a:srgbClr val="0BD0D9"/>
      </a:accent4>
      <a:accent5>
        <a:srgbClr val="009DD9"/>
      </a:accent5>
      <a:accent6>
        <a:srgbClr val="A272ED"/>
      </a:accent6>
      <a:hlink>
        <a:srgbClr val="FFFFFF"/>
      </a:hlink>
      <a:folHlink>
        <a:srgbClr val="FFA702"/>
      </a:folHlink>
    </a:clrScheme>
    <a:fontScheme name="微软雅黑组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pc="8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WPS 演示</Application>
  <PresentationFormat>宽屏</PresentationFormat>
  <Paragraphs>192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优设标题黑</vt:lpstr>
      <vt:lpstr>思源黑体 CN Regular</vt:lpstr>
      <vt:lpstr>黑体</vt:lpstr>
      <vt:lpstr>微软雅黑</vt:lpstr>
      <vt:lpstr>微软雅黑 Light</vt:lpstr>
      <vt:lpstr>Bebas Neue Bold</vt:lpstr>
      <vt:lpstr>Segoe UI</vt:lpstr>
      <vt:lpstr>字魂5号-无外润黑体</vt:lpstr>
      <vt:lpstr>字魂59号-创粗黑</vt:lpstr>
      <vt:lpstr>Wingdings</vt:lpstr>
      <vt:lpstr>思源黑体 CN Normal</vt:lpstr>
      <vt:lpstr>思源黑体 CN Medium</vt:lpstr>
      <vt:lpstr>Bahnschrift SemiBold Condensed</vt:lpstr>
      <vt:lpstr>思源宋體 Heavy</vt:lpstr>
      <vt:lpstr>Arial Unicode MS</vt:lpstr>
      <vt:lpstr>Calibri</vt:lpstr>
      <vt:lpstr>Segoe Print</vt:lpstr>
      <vt:lpstr>去吧皮卡丘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qzuser</cp:lastModifiedBy>
  <cp:revision>189</cp:revision>
  <dcterms:created xsi:type="dcterms:W3CDTF">2018-09-05T01:53:00Z</dcterms:created>
  <dcterms:modified xsi:type="dcterms:W3CDTF">2023-11-12T02:19:19Z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KSOTemplateUUID">
    <vt:lpwstr>v1.0_mb_UG2XXrGGXUa3HgwNh1jd1A==</vt:lpwstr>
  </property>
  <property fmtid="{D5CDD505-2E9C-101B-9397-08002B2CF9AE}" pid="4" name="ICV">
    <vt:lpwstr>425A054D2AAD44ACAD7969380C40745D</vt:lpwstr>
  </property>
</Properties>
</file>