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61" r:id="rId2"/>
    <p:sldId id="319" r:id="rId3"/>
    <p:sldId id="262" r:id="rId4"/>
    <p:sldId id="263" r:id="rId5"/>
    <p:sldId id="265" r:id="rId6"/>
    <p:sldId id="266" r:id="rId7"/>
    <p:sldId id="267" r:id="rId8"/>
    <p:sldId id="268" r:id="rId9"/>
    <p:sldId id="309" r:id="rId10"/>
    <p:sldId id="270" r:id="rId11"/>
    <p:sldId id="269" r:id="rId12"/>
    <p:sldId id="271" r:id="rId13"/>
    <p:sldId id="272" r:id="rId14"/>
    <p:sldId id="273" r:id="rId15"/>
    <p:sldId id="274" r:id="rId16"/>
    <p:sldId id="276" r:id="rId17"/>
    <p:sldId id="277" r:id="rId18"/>
    <p:sldId id="278" r:id="rId19"/>
    <p:sldId id="279" r:id="rId20"/>
    <p:sldId id="280" r:id="rId21"/>
    <p:sldId id="281" r:id="rId22"/>
    <p:sldId id="282" r:id="rId23"/>
    <p:sldId id="275" r:id="rId24"/>
    <p:sldId id="283" r:id="rId25"/>
    <p:sldId id="284" r:id="rId26"/>
    <p:sldId id="286" r:id="rId27"/>
    <p:sldId id="287" r:id="rId28"/>
    <p:sldId id="288" r:id="rId29"/>
    <p:sldId id="310" r:id="rId30"/>
    <p:sldId id="311" r:id="rId31"/>
    <p:sldId id="312" r:id="rId32"/>
    <p:sldId id="313" r:id="rId33"/>
    <p:sldId id="314" r:id="rId34"/>
    <p:sldId id="315"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亚利" initials="亚利" lastIdx="1" clrIdx="0">
    <p:extLst>
      <p:ext uri="{19B8F6BF-5375-455C-9EA6-DF929625EA0E}">
        <p15:presenceInfo xmlns:p15="http://schemas.microsoft.com/office/powerpoint/2012/main" userId="56ddf5862f068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62" d="100"/>
          <a:sy n="62" d="100"/>
        </p:scale>
        <p:origin x="8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2024-05-10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苏教授每隔两年就会有国家级课题的申报，并且在自然科学与社会科学方面都有比较深的造诣。</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2024-05-10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www.funresearch.cn/"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p:nvSpPr>
        <p:spPr>
          <a:xfrm>
            <a:off x="6149133" y="-6985"/>
            <a:ext cx="6042867" cy="6865225"/>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grpSp>
        <p:nvGrpSpPr>
          <p:cNvPr id="17" name="组合 16"/>
          <p:cNvGrpSpPr/>
          <p:nvPr/>
        </p:nvGrpSpPr>
        <p:grpSpPr>
          <a:xfrm>
            <a:off x="2209399" y="4472899"/>
            <a:ext cx="2688245" cy="512445"/>
            <a:chOff x="599" y="7460"/>
            <a:chExt cx="3700" cy="807"/>
          </a:xfrm>
        </p:grpSpPr>
        <p:sp>
          <p:nvSpPr>
            <p:cNvPr id="10" name="矩形: 圆角 25"/>
            <p:cNvSpPr/>
            <p:nvPr/>
          </p:nvSpPr>
          <p:spPr>
            <a:xfrm>
              <a:off x="599" y="7460"/>
              <a:ext cx="3700" cy="807"/>
            </a:xfrm>
            <a:prstGeom prst="roundRect">
              <a:avLst>
                <a:gd name="adj" fmla="val 50000"/>
              </a:avLst>
            </a:prstGeom>
            <a:gradFill>
              <a:gsLst>
                <a:gs pos="0">
                  <a:srgbClr val="6D49E1"/>
                </a:gs>
                <a:gs pos="100000">
                  <a:srgbClr val="2AA4E8"/>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矩形 15"/>
            <p:cNvSpPr/>
            <p:nvPr/>
          </p:nvSpPr>
          <p:spPr>
            <a:xfrm>
              <a:off x="864" y="7598"/>
              <a:ext cx="3420" cy="533"/>
            </a:xfrm>
            <a:prstGeom prst="rect">
              <a:avLst/>
            </a:prstGeom>
          </p:spPr>
          <p:txBody>
            <a:bodyPr wrap="square">
              <a:spAutoFit/>
            </a:bodyPr>
            <a:lstStyle/>
            <a:p>
              <a:r>
                <a:rPr lang="zh-CN" altLang="en-US" sz="1600" spc="600" dirty="0">
                  <a:solidFill>
                    <a:schemeClr val="bg1"/>
                  </a:solidFill>
                  <a:cs typeface="+mn-ea"/>
                  <a:sym typeface="+mn-lt"/>
                </a:rPr>
                <a:t>报告人：王亚利</a:t>
              </a:r>
            </a:p>
          </p:txBody>
        </p:sp>
      </p:grpSp>
      <p:sp>
        <p:nvSpPr>
          <p:cNvPr id="2" name="矩形 1"/>
          <p:cNvSpPr/>
          <p:nvPr/>
        </p:nvSpPr>
        <p:spPr>
          <a:xfrm>
            <a:off x="0" y="835742"/>
            <a:ext cx="8396748" cy="3440301"/>
          </a:xfrm>
          <a:prstGeom prst="rect">
            <a:avLst/>
          </a:prstGeom>
        </p:spPr>
        <p:txBody>
          <a:bodyPr wrap="square">
            <a:spAutoFit/>
          </a:bodyPr>
          <a:lstStyle/>
          <a:p>
            <a:pPr algn="ctr">
              <a:lnSpc>
                <a:spcPct val="150000"/>
              </a:lnSpc>
            </a:pPr>
            <a:r>
              <a:rPr lang="zh-CN" altLang="en-US" sz="5400" b="1" dirty="0">
                <a:sym typeface="+mn-ea"/>
              </a:rPr>
              <a:t>泛研网</a:t>
            </a:r>
            <a:br>
              <a:rPr lang="zh-CN" altLang="en-US" sz="3600" b="1" dirty="0">
                <a:sym typeface="+mn-ea"/>
              </a:rPr>
            </a:br>
            <a:r>
              <a:rPr lang="zh-CN" altLang="en-US" sz="4800" b="1" dirty="0">
                <a:sym typeface="+mn-ea"/>
              </a:rPr>
              <a:t>以科研立项视角的信息发现</a:t>
            </a:r>
            <a:endParaRPr lang="en-US" altLang="zh-CN" sz="4800" b="1" dirty="0">
              <a:sym typeface="+mn-ea"/>
            </a:endParaRPr>
          </a:p>
          <a:p>
            <a:pPr algn="ctr">
              <a:lnSpc>
                <a:spcPct val="150000"/>
              </a:lnSpc>
            </a:pPr>
            <a:r>
              <a:rPr lang="zh-CN" altLang="en-US" sz="4800" b="1" dirty="0">
                <a:sym typeface="+mn-ea"/>
              </a:rPr>
              <a:t>助力基金申报</a:t>
            </a:r>
            <a:endParaRPr lang="zh-CN" altLang="en-US" sz="4800" b="1" dirty="0"/>
          </a:p>
        </p:txBody>
      </p:sp>
      <p:pic>
        <p:nvPicPr>
          <p:cNvPr id="6" name="内容占位符 5" descr="logo"/>
          <p:cNvPicPr>
            <a:picLocks noGrp="1" noChangeAspect="1"/>
          </p:cNvPicPr>
          <p:nvPr>
            <p:ph idx="1"/>
          </p:nvPr>
        </p:nvPicPr>
        <p:blipFill>
          <a:blip r:embed="rId3"/>
          <a:stretch>
            <a:fillRect/>
          </a:stretch>
        </p:blipFill>
        <p:spPr>
          <a:xfrm>
            <a:off x="0" y="0"/>
            <a:ext cx="1447165" cy="5880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全球科研项目数据库情报服务系统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286131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由</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全球科研项目数据库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科研项目申报信息库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企业科技需求数据库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科研产出成果数据库</a:t>
            </a:r>
            <a:r>
              <a:rPr sz="2400" dirty="0">
                <a:latin typeface="楷体" panose="02010609060101010101" pitchFamily="49" charset="-122"/>
                <a:ea typeface="楷体" panose="02010609060101010101" pitchFamily="49" charset="-122"/>
                <a:cs typeface="楷体" panose="02010609060101010101" pitchFamily="49" charset="-122"/>
              </a:rPr>
              <a:t>为大数据基础，通过全球科研项目整合检索系统、科研成果关联系统、全球科研项目交互分析系统、个性化基金定制检索及分析系统等为科学工作者、学习者提供基于科研项目为入口视角的大数据情报服务，解决长久以来科研情报生态缺失的重要起始环节。</a:t>
            </a:r>
          </a:p>
        </p:txBody>
      </p:sp>
      <p:pic>
        <p:nvPicPr>
          <p:cNvPr id="8" name="图片 7"/>
          <p:cNvPicPr>
            <a:picLocks noChangeAspect="1"/>
          </p:cNvPicPr>
          <p:nvPr/>
        </p:nvPicPr>
        <p:blipFill>
          <a:blip r:embed="rId4"/>
          <a:stretch>
            <a:fillRect/>
          </a:stretch>
        </p:blipFill>
        <p:spPr>
          <a:xfrm>
            <a:off x="401320" y="3968115"/>
            <a:ext cx="11376660" cy="26441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核心优势</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8960" y="1106908"/>
            <a:ext cx="958890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rPr>
              <a:t>核心板块：全球科研项目数据库    </a:t>
            </a:r>
            <a:endParaRPr lang="en-US" altLang="zh-CN" sz="2400" dirty="0">
              <a:latin typeface="楷体" panose="02010609060101010101" pitchFamily="49" charset="-122"/>
              <a:ea typeface="楷体" panose="02010609060101010101" pitchFamily="49" charset="-122"/>
              <a:cs typeface="楷体" panose="02010609060101010101" pitchFamily="49" charset="-122"/>
            </a:endParaRPr>
          </a:p>
        </p:txBody>
      </p:sp>
      <p:sp>
        <p:nvSpPr>
          <p:cNvPr id="3" name="矩形 2"/>
          <p:cNvSpPr/>
          <p:nvPr/>
        </p:nvSpPr>
        <p:spPr>
          <a:xfrm>
            <a:off x="1300915" y="1649198"/>
            <a:ext cx="9588900" cy="175323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收录范围最广、数据规模最大</a:t>
            </a:r>
            <a:r>
              <a:rPr lang="zh-CN" altLang="en-US" sz="2400" dirty="0">
                <a:latin typeface="楷体" panose="02010609060101010101" pitchFamily="49" charset="-122"/>
                <a:ea typeface="楷体" panose="02010609060101010101" pitchFamily="49" charset="-122"/>
                <a:cs typeface="楷体" panose="02010609060101010101" pitchFamily="49" charset="-122"/>
              </a:rPr>
              <a:t>：涵盖了全学科领域，收录了全球二十多个科技发达国家和地区的1000多万受资助科研项目信息以及3000多万条科研产出成果的链接指向，最早可追溯到20世纪50年代。</a:t>
            </a:r>
          </a:p>
        </p:txBody>
      </p:sp>
      <p:sp>
        <p:nvSpPr>
          <p:cNvPr id="5" name="矩形 4"/>
          <p:cNvSpPr/>
          <p:nvPr/>
        </p:nvSpPr>
        <p:spPr>
          <a:xfrm>
            <a:off x="1301550" y="3402433"/>
            <a:ext cx="9588900" cy="119888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数据更新最及时</a:t>
            </a:r>
            <a:r>
              <a:rPr lang="zh-CN" altLang="en-US" sz="2400" dirty="0">
                <a:latin typeface="楷体" panose="02010609060101010101" pitchFamily="49" charset="-122"/>
                <a:ea typeface="楷体" panose="02010609060101010101" pitchFamily="49" charset="-122"/>
                <a:cs typeface="楷体" panose="02010609060101010101" pitchFamily="49" charset="-122"/>
              </a:rPr>
              <a:t>：数据库准实时更新全球科研项目立项数据，准实时动态关联科研产出成果数据，日均更新数据上万条。</a:t>
            </a:r>
          </a:p>
        </p:txBody>
      </p:sp>
      <p:sp>
        <p:nvSpPr>
          <p:cNvPr id="8" name="矩形 7"/>
          <p:cNvSpPr/>
          <p:nvPr/>
        </p:nvSpPr>
        <p:spPr>
          <a:xfrm>
            <a:off x="1301550" y="4612743"/>
            <a:ext cx="9588900" cy="230695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系统功能最强大</a:t>
            </a:r>
            <a:r>
              <a:rPr lang="zh-CN" altLang="en-US" sz="2400" dirty="0">
                <a:latin typeface="楷体" panose="02010609060101010101" pitchFamily="49" charset="-122"/>
                <a:ea typeface="楷体" panose="02010609060101010101" pitchFamily="49" charset="-122"/>
                <a:cs typeface="楷体" panose="02010609060101010101" pitchFamily="49" charset="-122"/>
              </a:rPr>
              <a:t>：支持多个主流语种动态翻译检索，可检索字段最全面，检索功能丰富，囊括全球业内主流检索功能技术；拥有支持三个分析维度的交互分析系统，能够实现复杂语义、复杂对标的实时交互分析；支持个性化基金定制检索分析，课题申报定制辅助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科研项目申报信息库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实时动态收录最新资助情报，可以定制查看区域，可为科研管理者提供定制入口，发现本机构需要的申报资讯。</a:t>
            </a:r>
          </a:p>
        </p:txBody>
      </p:sp>
      <p:pic>
        <p:nvPicPr>
          <p:cNvPr id="5" name="图片 4">
            <a:extLst>
              <a:ext uri="{FF2B5EF4-FFF2-40B4-BE49-F238E27FC236}">
                <a16:creationId xmlns:a16="http://schemas.microsoft.com/office/drawing/2014/main" id="{5A4451EE-1C71-F59F-5823-BC7E97A9BF32}"/>
              </a:ext>
            </a:extLst>
          </p:cNvPr>
          <p:cNvPicPr>
            <a:picLocks noChangeAspect="1"/>
          </p:cNvPicPr>
          <p:nvPr/>
        </p:nvPicPr>
        <p:blipFill>
          <a:blip r:embed="rId4"/>
          <a:stretch>
            <a:fillRect/>
          </a:stretch>
        </p:blipFill>
        <p:spPr>
          <a:xfrm>
            <a:off x="623329" y="2048209"/>
            <a:ext cx="9311781" cy="50082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企业科技需求库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发现与市场、行业对接，科研成果转化机会，面向社会开放了企业需求自助发布功能。</a:t>
            </a:r>
          </a:p>
        </p:txBody>
      </p:sp>
      <p:pic>
        <p:nvPicPr>
          <p:cNvPr id="3" name="图片 2">
            <a:extLst>
              <a:ext uri="{FF2B5EF4-FFF2-40B4-BE49-F238E27FC236}">
                <a16:creationId xmlns:a16="http://schemas.microsoft.com/office/drawing/2014/main" id="{79E5E9EC-5798-4739-8808-CAE048D373EA}"/>
              </a:ext>
            </a:extLst>
          </p:cNvPr>
          <p:cNvPicPr>
            <a:picLocks noChangeAspect="1"/>
          </p:cNvPicPr>
          <p:nvPr/>
        </p:nvPicPr>
        <p:blipFill>
          <a:blip r:embed="rId4"/>
          <a:stretch>
            <a:fillRect/>
          </a:stretch>
        </p:blipFill>
        <p:spPr>
          <a:xfrm>
            <a:off x="803909" y="1902255"/>
            <a:ext cx="9815592" cy="4578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全球科研项目整合检索系统全面提供业内主流科技文献检索的强大功能，以及泛研所独有的检索功能等。</a:t>
            </a:r>
          </a:p>
        </p:txBody>
      </p:sp>
      <p:pic>
        <p:nvPicPr>
          <p:cNvPr id="3" name="图片 2">
            <a:extLst>
              <a:ext uri="{FF2B5EF4-FFF2-40B4-BE49-F238E27FC236}">
                <a16:creationId xmlns:a16="http://schemas.microsoft.com/office/drawing/2014/main" id="{827B0699-FDEE-1D4E-F503-3252E50F9AD2}"/>
              </a:ext>
            </a:extLst>
          </p:cNvPr>
          <p:cNvPicPr>
            <a:picLocks noChangeAspect="1"/>
          </p:cNvPicPr>
          <p:nvPr/>
        </p:nvPicPr>
        <p:blipFill>
          <a:blip r:embed="rId4"/>
          <a:stretch>
            <a:fillRect/>
          </a:stretch>
        </p:blipFill>
        <p:spPr>
          <a:xfrm>
            <a:off x="401232" y="1736364"/>
            <a:ext cx="9798096" cy="532986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标准的逻辑行检索</a:t>
            </a:r>
          </a:p>
        </p:txBody>
      </p:sp>
      <p:pic>
        <p:nvPicPr>
          <p:cNvPr id="5" name="图片 4">
            <a:extLst>
              <a:ext uri="{FF2B5EF4-FFF2-40B4-BE49-F238E27FC236}">
                <a16:creationId xmlns:a16="http://schemas.microsoft.com/office/drawing/2014/main" id="{90EE7A99-742C-4E2E-940B-FBB83BE904E1}"/>
              </a:ext>
            </a:extLst>
          </p:cNvPr>
          <p:cNvPicPr>
            <a:picLocks noChangeAspect="1"/>
          </p:cNvPicPr>
          <p:nvPr/>
        </p:nvPicPr>
        <p:blipFill>
          <a:blip r:embed="rId4"/>
          <a:stretch>
            <a:fillRect/>
          </a:stretch>
        </p:blipFill>
        <p:spPr>
          <a:xfrm>
            <a:off x="398283" y="1751965"/>
            <a:ext cx="11392485" cy="37530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支持多个主流语种，丰富限制条件排序条件，独有的成果关联检索</a:t>
            </a:r>
          </a:p>
        </p:txBody>
      </p:sp>
      <p:pic>
        <p:nvPicPr>
          <p:cNvPr id="3" name="图片 2">
            <a:extLst>
              <a:ext uri="{FF2B5EF4-FFF2-40B4-BE49-F238E27FC236}">
                <a16:creationId xmlns:a16="http://schemas.microsoft.com/office/drawing/2014/main" id="{D1AAA391-48C0-42BE-8D32-EB86032062DB}"/>
              </a:ext>
            </a:extLst>
          </p:cNvPr>
          <p:cNvPicPr>
            <a:picLocks noChangeAspect="1"/>
          </p:cNvPicPr>
          <p:nvPr/>
        </p:nvPicPr>
        <p:blipFill>
          <a:blip r:embed="rId4"/>
          <a:stretch>
            <a:fillRect/>
          </a:stretch>
        </p:blipFill>
        <p:spPr>
          <a:xfrm>
            <a:off x="1326514" y="1648890"/>
            <a:ext cx="9239725" cy="5359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强大的检索结果二次筛选功能，结果集中检索</a:t>
            </a:r>
          </a:p>
        </p:txBody>
      </p:sp>
      <p:pic>
        <p:nvPicPr>
          <p:cNvPr id="10" name="图片 9">
            <a:extLst>
              <a:ext uri="{FF2B5EF4-FFF2-40B4-BE49-F238E27FC236}">
                <a16:creationId xmlns:a16="http://schemas.microsoft.com/office/drawing/2014/main" id="{62194B4C-13D2-499A-9185-EEA71F8DE146}"/>
              </a:ext>
            </a:extLst>
          </p:cNvPr>
          <p:cNvPicPr>
            <a:picLocks noChangeAspect="1"/>
          </p:cNvPicPr>
          <p:nvPr/>
        </p:nvPicPr>
        <p:blipFill>
          <a:blip r:embed="rId4"/>
          <a:stretch>
            <a:fillRect/>
          </a:stretch>
        </p:blipFill>
        <p:spPr>
          <a:xfrm>
            <a:off x="1326514" y="1519614"/>
            <a:ext cx="10460853" cy="49357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分类筛选、多选、增加更多分类</a:t>
            </a:r>
          </a:p>
        </p:txBody>
      </p:sp>
      <p:pic>
        <p:nvPicPr>
          <p:cNvPr id="8" name="图片 7">
            <a:extLst>
              <a:ext uri="{FF2B5EF4-FFF2-40B4-BE49-F238E27FC236}">
                <a16:creationId xmlns:a16="http://schemas.microsoft.com/office/drawing/2014/main" id="{55590933-91ED-4B9F-B4FC-31B2C01A8A1A}"/>
              </a:ext>
            </a:extLst>
          </p:cNvPr>
          <p:cNvPicPr>
            <a:picLocks noChangeAspect="1"/>
          </p:cNvPicPr>
          <p:nvPr/>
        </p:nvPicPr>
        <p:blipFill>
          <a:blip r:embed="rId4"/>
          <a:stretch>
            <a:fillRect/>
          </a:stretch>
        </p:blipFill>
        <p:spPr>
          <a:xfrm>
            <a:off x="281305" y="1635760"/>
            <a:ext cx="11284530" cy="5118363"/>
          </a:xfrm>
          <a:prstGeom prst="rect">
            <a:avLst/>
          </a:prstGeom>
        </p:spPr>
      </p:pic>
      <p:pic>
        <p:nvPicPr>
          <p:cNvPr id="12" name="图片 11">
            <a:extLst>
              <a:ext uri="{FF2B5EF4-FFF2-40B4-BE49-F238E27FC236}">
                <a16:creationId xmlns:a16="http://schemas.microsoft.com/office/drawing/2014/main" id="{8FC86B85-C750-4BFA-94A0-8389AB03DB65}"/>
              </a:ext>
            </a:extLst>
          </p:cNvPr>
          <p:cNvPicPr>
            <a:picLocks noChangeAspect="1"/>
          </p:cNvPicPr>
          <p:nvPr/>
        </p:nvPicPr>
        <p:blipFill>
          <a:blip r:embed="rId5"/>
          <a:stretch>
            <a:fillRect/>
          </a:stretch>
        </p:blipFill>
        <p:spPr>
          <a:xfrm>
            <a:off x="3161178" y="4508379"/>
            <a:ext cx="2762392" cy="2349621"/>
          </a:xfrm>
          <a:prstGeom prst="rect">
            <a:avLst/>
          </a:prstGeom>
        </p:spPr>
      </p:pic>
      <p:pic>
        <p:nvPicPr>
          <p:cNvPr id="14" name="图片 13">
            <a:extLst>
              <a:ext uri="{FF2B5EF4-FFF2-40B4-BE49-F238E27FC236}">
                <a16:creationId xmlns:a16="http://schemas.microsoft.com/office/drawing/2014/main" id="{F274FD68-A94F-4385-A930-B998E883D4D9}"/>
              </a:ext>
            </a:extLst>
          </p:cNvPr>
          <p:cNvPicPr>
            <a:picLocks noChangeAspect="1"/>
          </p:cNvPicPr>
          <p:nvPr/>
        </p:nvPicPr>
        <p:blipFill>
          <a:blip r:embed="rId6"/>
          <a:stretch>
            <a:fillRect/>
          </a:stretch>
        </p:blipFill>
        <p:spPr>
          <a:xfrm>
            <a:off x="5969609" y="3435174"/>
            <a:ext cx="2775093" cy="3422826"/>
          </a:xfrm>
          <a:prstGeom prst="rect">
            <a:avLst/>
          </a:prstGeom>
        </p:spPr>
      </p:pic>
      <p:pic>
        <p:nvPicPr>
          <p:cNvPr id="16" name="图片 15">
            <a:extLst>
              <a:ext uri="{FF2B5EF4-FFF2-40B4-BE49-F238E27FC236}">
                <a16:creationId xmlns:a16="http://schemas.microsoft.com/office/drawing/2014/main" id="{1C24C332-0F09-46C5-95EF-F22B8A8A49A2}"/>
              </a:ext>
            </a:extLst>
          </p:cNvPr>
          <p:cNvPicPr>
            <a:picLocks noChangeAspect="1"/>
          </p:cNvPicPr>
          <p:nvPr/>
        </p:nvPicPr>
        <p:blipFill>
          <a:blip r:embed="rId7"/>
          <a:stretch>
            <a:fillRect/>
          </a:stretch>
        </p:blipFill>
        <p:spPr>
          <a:xfrm>
            <a:off x="8823288" y="3717212"/>
            <a:ext cx="2768742" cy="30100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全面的排序方式</a:t>
            </a:r>
          </a:p>
        </p:txBody>
      </p:sp>
      <p:pic>
        <p:nvPicPr>
          <p:cNvPr id="5" name="图片 4">
            <a:extLst>
              <a:ext uri="{FF2B5EF4-FFF2-40B4-BE49-F238E27FC236}">
                <a16:creationId xmlns:a16="http://schemas.microsoft.com/office/drawing/2014/main" id="{A866F437-FBF8-4BC7-9DFD-60394EA69B3A}"/>
              </a:ext>
            </a:extLst>
          </p:cNvPr>
          <p:cNvPicPr>
            <a:picLocks noChangeAspect="1"/>
          </p:cNvPicPr>
          <p:nvPr/>
        </p:nvPicPr>
        <p:blipFill>
          <a:blip r:embed="rId4"/>
          <a:stretch>
            <a:fillRect/>
          </a:stretch>
        </p:blipFill>
        <p:spPr>
          <a:xfrm>
            <a:off x="416616" y="1681549"/>
            <a:ext cx="11259129" cy="43690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E3EE5C-2912-4451-AC8F-C62CA3576FDC}"/>
              </a:ext>
            </a:extLst>
          </p:cNvPr>
          <p:cNvSpPr>
            <a:spLocks noGrp="1"/>
          </p:cNvSpPr>
          <p:nvPr>
            <p:ph type="ctrTitle"/>
          </p:nvPr>
        </p:nvSpPr>
        <p:spPr>
          <a:xfrm>
            <a:off x="250853" y="210392"/>
            <a:ext cx="2145837" cy="521127"/>
          </a:xfrm>
        </p:spPr>
        <p:txBody>
          <a:bodyPr>
            <a:normAutofit fontScale="90000"/>
          </a:bodyPr>
          <a:lstStyle/>
          <a:p>
            <a:r>
              <a:rPr lang="zh-CN" altLang="en-US" sz="4000" dirty="0">
                <a:solidFill>
                  <a:schemeClr val="accent1"/>
                </a:solidFill>
                <a:latin typeface="华文隶书" panose="02010800040101010101" pitchFamily="2" charset="-122"/>
                <a:ea typeface="华文隶书" panose="02010800040101010101" pitchFamily="2" charset="-122"/>
              </a:rPr>
              <a:t>访问方式</a:t>
            </a:r>
          </a:p>
        </p:txBody>
      </p:sp>
      <p:pic>
        <p:nvPicPr>
          <p:cNvPr id="5" name="图片 4">
            <a:extLst>
              <a:ext uri="{FF2B5EF4-FFF2-40B4-BE49-F238E27FC236}">
                <a16:creationId xmlns:a16="http://schemas.microsoft.com/office/drawing/2014/main" id="{4EBA954F-1BD0-E08A-96FF-D57DDE513499}"/>
              </a:ext>
            </a:extLst>
          </p:cNvPr>
          <p:cNvPicPr>
            <a:picLocks noChangeAspect="1"/>
          </p:cNvPicPr>
          <p:nvPr/>
        </p:nvPicPr>
        <p:blipFill>
          <a:blip r:embed="rId2"/>
          <a:stretch>
            <a:fillRect/>
          </a:stretch>
        </p:blipFill>
        <p:spPr>
          <a:xfrm>
            <a:off x="161620" y="828541"/>
            <a:ext cx="11868760" cy="5200917"/>
          </a:xfrm>
          <a:prstGeom prst="rect">
            <a:avLst/>
          </a:prstGeom>
        </p:spPr>
      </p:pic>
      <p:pic>
        <p:nvPicPr>
          <p:cNvPr id="9" name="图片 8">
            <a:extLst>
              <a:ext uri="{FF2B5EF4-FFF2-40B4-BE49-F238E27FC236}">
                <a16:creationId xmlns:a16="http://schemas.microsoft.com/office/drawing/2014/main" id="{C4631F7A-7130-C712-9523-E049BF7310DE}"/>
              </a:ext>
            </a:extLst>
          </p:cNvPr>
          <p:cNvPicPr>
            <a:picLocks noChangeAspect="1"/>
          </p:cNvPicPr>
          <p:nvPr/>
        </p:nvPicPr>
        <p:blipFill>
          <a:blip r:embed="rId3"/>
          <a:stretch>
            <a:fillRect/>
          </a:stretch>
        </p:blipFill>
        <p:spPr>
          <a:xfrm>
            <a:off x="184673" y="860292"/>
            <a:ext cx="11678250" cy="5169166"/>
          </a:xfrm>
          <a:prstGeom prst="rect">
            <a:avLst/>
          </a:prstGeom>
        </p:spPr>
      </p:pic>
      <p:pic>
        <p:nvPicPr>
          <p:cNvPr id="11" name="图片 10">
            <a:extLst>
              <a:ext uri="{FF2B5EF4-FFF2-40B4-BE49-F238E27FC236}">
                <a16:creationId xmlns:a16="http://schemas.microsoft.com/office/drawing/2014/main" id="{99892E85-D41B-34AA-C00E-B7C73AA0307B}"/>
              </a:ext>
            </a:extLst>
          </p:cNvPr>
          <p:cNvPicPr>
            <a:picLocks noChangeAspect="1"/>
          </p:cNvPicPr>
          <p:nvPr/>
        </p:nvPicPr>
        <p:blipFill>
          <a:blip r:embed="rId4"/>
          <a:stretch>
            <a:fillRect/>
          </a:stretch>
        </p:blipFill>
        <p:spPr>
          <a:xfrm>
            <a:off x="250853" y="860292"/>
            <a:ext cx="11500441" cy="5346975"/>
          </a:xfrm>
          <a:prstGeom prst="rect">
            <a:avLst/>
          </a:prstGeom>
        </p:spPr>
      </p:pic>
      <p:sp>
        <p:nvSpPr>
          <p:cNvPr id="12" name="矩形: 圆角 11">
            <a:extLst>
              <a:ext uri="{FF2B5EF4-FFF2-40B4-BE49-F238E27FC236}">
                <a16:creationId xmlns:a16="http://schemas.microsoft.com/office/drawing/2014/main" id="{A519E6BD-BF8F-4B53-AE37-FFB26AB63688}"/>
              </a:ext>
            </a:extLst>
          </p:cNvPr>
          <p:cNvSpPr/>
          <p:nvPr/>
        </p:nvSpPr>
        <p:spPr>
          <a:xfrm>
            <a:off x="5929162" y="4119613"/>
            <a:ext cx="5678905" cy="2006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华文隶书" panose="02010800040101010101" pitchFamily="2" charset="-122"/>
                <a:ea typeface="华文隶书" panose="02010800040101010101" pitchFamily="2" charset="-122"/>
              </a:rPr>
              <a:t>1.</a:t>
            </a:r>
            <a:r>
              <a:rPr lang="zh-CN" altLang="en-US" sz="2400" dirty="0">
                <a:latin typeface="华文隶书" panose="02010800040101010101" pitchFamily="2" charset="-122"/>
                <a:ea typeface="华文隶书" panose="02010800040101010101" pitchFamily="2" charset="-122"/>
              </a:rPr>
              <a:t>校园网内登录图书馆官网找到“泛研全球科研项目数据库”网址： </a:t>
            </a:r>
            <a:r>
              <a:rPr lang="en-US" altLang="zh-CN" sz="2400" dirty="0">
                <a:latin typeface="华文隶书" panose="02010800040101010101" pitchFamily="2" charset="-122"/>
                <a:ea typeface="华文隶书" panose="02010800040101010101" pitchFamily="2" charset="-122"/>
                <a:hlinkClick r:id="rId5"/>
              </a:rPr>
              <a:t>www.funresearch.cn</a:t>
            </a:r>
            <a:endParaRPr lang="en-US" altLang="zh-CN" sz="2400" dirty="0">
              <a:latin typeface="华文隶书" panose="02010800040101010101" pitchFamily="2" charset="-122"/>
              <a:ea typeface="华文隶书" panose="02010800040101010101" pitchFamily="2" charset="-122"/>
            </a:endParaRPr>
          </a:p>
          <a:p>
            <a:r>
              <a:rPr lang="en-US" altLang="zh-CN" sz="2400" dirty="0">
                <a:latin typeface="华文隶书" panose="02010800040101010101" pitchFamily="2" charset="-122"/>
                <a:ea typeface="华文隶书" panose="02010800040101010101" pitchFamily="2" charset="-122"/>
              </a:rPr>
              <a:t>2.</a:t>
            </a:r>
            <a:r>
              <a:rPr lang="zh-CN" altLang="en-US" sz="2400" dirty="0">
                <a:latin typeface="华文隶书" panose="02010800040101010101" pitchFamily="2" charset="-122"/>
                <a:ea typeface="华文隶书" panose="02010800040101010101" pitchFamily="2" charset="-122"/>
              </a:rPr>
              <a:t>校园网外使用</a:t>
            </a:r>
            <a:r>
              <a:rPr lang="en-US" altLang="zh-CN" sz="2400" dirty="0">
                <a:latin typeface="华文隶书" panose="02010800040101010101" pitchFamily="2" charset="-122"/>
                <a:ea typeface="华文隶书" panose="02010800040101010101" pitchFamily="2" charset="-122"/>
              </a:rPr>
              <a:t>VPN</a:t>
            </a:r>
            <a:r>
              <a:rPr lang="zh-CN" altLang="en-US" sz="2400" dirty="0">
                <a:latin typeface="华文隶书" panose="02010800040101010101" pitchFamily="2" charset="-122"/>
                <a:ea typeface="华文隶书" panose="02010800040101010101" pitchFamily="2" charset="-122"/>
              </a:rPr>
              <a:t>登录</a:t>
            </a:r>
            <a:endParaRPr lang="en-US" altLang="zh-CN"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7894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高级版数据导出功能，支持标记结果导出、自定义范围导出</a:t>
            </a:r>
          </a:p>
        </p:txBody>
      </p:sp>
      <p:pic>
        <p:nvPicPr>
          <p:cNvPr id="3" name="图片 2">
            <a:extLst>
              <a:ext uri="{FF2B5EF4-FFF2-40B4-BE49-F238E27FC236}">
                <a16:creationId xmlns:a16="http://schemas.microsoft.com/office/drawing/2014/main" id="{282F42BA-B828-4021-A2C1-95697AE9D6CA}"/>
              </a:ext>
            </a:extLst>
          </p:cNvPr>
          <p:cNvPicPr>
            <a:picLocks noChangeAspect="1"/>
          </p:cNvPicPr>
          <p:nvPr/>
        </p:nvPicPr>
        <p:blipFill>
          <a:blip r:embed="rId4"/>
          <a:stretch>
            <a:fillRect/>
          </a:stretch>
        </p:blipFill>
        <p:spPr>
          <a:xfrm>
            <a:off x="281305" y="1835771"/>
            <a:ext cx="8769801" cy="3937202"/>
          </a:xfrm>
          <a:prstGeom prst="rect">
            <a:avLst/>
          </a:prstGeom>
        </p:spPr>
      </p:pic>
      <p:pic>
        <p:nvPicPr>
          <p:cNvPr id="11" name="图片 10">
            <a:extLst>
              <a:ext uri="{FF2B5EF4-FFF2-40B4-BE49-F238E27FC236}">
                <a16:creationId xmlns:a16="http://schemas.microsoft.com/office/drawing/2014/main" id="{799B5D14-6727-4930-9E78-00305A16635F}"/>
              </a:ext>
            </a:extLst>
          </p:cNvPr>
          <p:cNvPicPr>
            <a:picLocks noChangeAspect="1"/>
          </p:cNvPicPr>
          <p:nvPr/>
        </p:nvPicPr>
        <p:blipFill>
          <a:blip r:embed="rId5"/>
          <a:stretch>
            <a:fillRect/>
          </a:stretch>
        </p:blipFill>
        <p:spPr>
          <a:xfrm>
            <a:off x="5248063" y="2798203"/>
            <a:ext cx="6662632" cy="3835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项目及项目产出成果列表</a:t>
            </a:r>
          </a:p>
        </p:txBody>
      </p:sp>
      <p:pic>
        <p:nvPicPr>
          <p:cNvPr id="3" name="图片 2">
            <a:extLst>
              <a:ext uri="{FF2B5EF4-FFF2-40B4-BE49-F238E27FC236}">
                <a16:creationId xmlns:a16="http://schemas.microsoft.com/office/drawing/2014/main" id="{6BC9F1D9-41D9-4D50-9269-6D76D8E1F06C}"/>
              </a:ext>
            </a:extLst>
          </p:cNvPr>
          <p:cNvPicPr>
            <a:picLocks noChangeAspect="1"/>
          </p:cNvPicPr>
          <p:nvPr/>
        </p:nvPicPr>
        <p:blipFill>
          <a:blip r:embed="rId4"/>
          <a:stretch>
            <a:fillRect/>
          </a:stretch>
        </p:blipFill>
        <p:spPr>
          <a:xfrm>
            <a:off x="339538" y="1692658"/>
            <a:ext cx="8357029" cy="4908802"/>
          </a:xfrm>
          <a:prstGeom prst="rect">
            <a:avLst/>
          </a:prstGeom>
        </p:spPr>
      </p:pic>
      <p:pic>
        <p:nvPicPr>
          <p:cNvPr id="8" name="图片 7">
            <a:extLst>
              <a:ext uri="{FF2B5EF4-FFF2-40B4-BE49-F238E27FC236}">
                <a16:creationId xmlns:a16="http://schemas.microsoft.com/office/drawing/2014/main" id="{A66CCD92-EB0D-4AAC-83A3-EF1C874DB16A}"/>
              </a:ext>
            </a:extLst>
          </p:cNvPr>
          <p:cNvPicPr>
            <a:picLocks noChangeAspect="1"/>
          </p:cNvPicPr>
          <p:nvPr/>
        </p:nvPicPr>
        <p:blipFill>
          <a:blip r:embed="rId5"/>
          <a:stretch>
            <a:fillRect/>
          </a:stretch>
        </p:blipFill>
        <p:spPr>
          <a:xfrm>
            <a:off x="3849932" y="2883759"/>
            <a:ext cx="8128708" cy="3974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成果全文请求</a:t>
            </a:r>
          </a:p>
        </p:txBody>
      </p:sp>
      <p:pic>
        <p:nvPicPr>
          <p:cNvPr id="3" name="图片 2">
            <a:extLst>
              <a:ext uri="{FF2B5EF4-FFF2-40B4-BE49-F238E27FC236}">
                <a16:creationId xmlns:a16="http://schemas.microsoft.com/office/drawing/2014/main" id="{6F4D0F53-DAC7-4BCE-B089-2DF5B05C7CB6}"/>
              </a:ext>
            </a:extLst>
          </p:cNvPr>
          <p:cNvPicPr>
            <a:picLocks noChangeAspect="1"/>
          </p:cNvPicPr>
          <p:nvPr/>
        </p:nvPicPr>
        <p:blipFill>
          <a:blip r:embed="rId4"/>
          <a:stretch>
            <a:fillRect/>
          </a:stretch>
        </p:blipFill>
        <p:spPr>
          <a:xfrm>
            <a:off x="514063" y="1930198"/>
            <a:ext cx="11163874" cy="39372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专业的逻辑表达式检索，支持检索字段最全面</a:t>
            </a:r>
          </a:p>
        </p:txBody>
      </p:sp>
      <p:pic>
        <p:nvPicPr>
          <p:cNvPr id="5" name="图片 4">
            <a:extLst>
              <a:ext uri="{FF2B5EF4-FFF2-40B4-BE49-F238E27FC236}">
                <a16:creationId xmlns:a16="http://schemas.microsoft.com/office/drawing/2014/main" id="{DE3B5A88-F72B-4036-BD88-F22D25ACA727}"/>
              </a:ext>
            </a:extLst>
          </p:cNvPr>
          <p:cNvPicPr>
            <a:picLocks noChangeAspect="1"/>
          </p:cNvPicPr>
          <p:nvPr/>
        </p:nvPicPr>
        <p:blipFill>
          <a:blip r:embed="rId4"/>
          <a:stretch>
            <a:fillRect/>
          </a:stretch>
        </p:blipFill>
        <p:spPr>
          <a:xfrm>
            <a:off x="281305" y="1827599"/>
            <a:ext cx="11316282" cy="44325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全球科研项目交互分析系统</a:t>
            </a:r>
            <a:r>
              <a:rPr sz="2400" dirty="0">
                <a:latin typeface="楷体" panose="02010609060101010101" pitchFamily="49" charset="-122"/>
                <a:ea typeface="楷体" panose="02010609060101010101" pitchFamily="49" charset="-122"/>
                <a:cs typeface="楷体" panose="02010609060101010101" pitchFamily="49" charset="-122"/>
              </a:rPr>
              <a:t>无缝对接检索系统，支持三个维度、复杂对标的交互分析。可以检索结果界面点击分析结果进入，也可独立进入系统执行分析数据集筛选</a:t>
            </a:r>
            <a:r>
              <a:rPr lang="zh-CN" sz="2400" dirty="0">
                <a:latin typeface="楷体" panose="02010609060101010101" pitchFamily="49" charset="-122"/>
                <a:ea typeface="楷体" panose="02010609060101010101" pitchFamily="49" charset="-122"/>
                <a:cs typeface="楷体" panose="02010609060101010101" pitchFamily="49" charset="-122"/>
              </a:rPr>
              <a:t>。</a:t>
            </a:r>
          </a:p>
        </p:txBody>
      </p:sp>
      <p:pic>
        <p:nvPicPr>
          <p:cNvPr id="8" name="图片 7">
            <a:extLst>
              <a:ext uri="{FF2B5EF4-FFF2-40B4-BE49-F238E27FC236}">
                <a16:creationId xmlns:a16="http://schemas.microsoft.com/office/drawing/2014/main" id="{CA953A22-000F-40BE-B812-BB91C04B4E99}"/>
              </a:ext>
            </a:extLst>
          </p:cNvPr>
          <p:cNvPicPr>
            <a:picLocks noChangeAspect="1"/>
          </p:cNvPicPr>
          <p:nvPr/>
        </p:nvPicPr>
        <p:blipFill>
          <a:blip r:embed="rId4"/>
          <a:stretch>
            <a:fillRect/>
          </a:stretch>
        </p:blipFill>
        <p:spPr>
          <a:xfrm>
            <a:off x="4555" y="2236900"/>
            <a:ext cx="10224025" cy="3753043"/>
          </a:xfrm>
          <a:prstGeom prst="rect">
            <a:avLst/>
          </a:prstGeom>
        </p:spPr>
      </p:pic>
      <p:pic>
        <p:nvPicPr>
          <p:cNvPr id="13" name="图片 12">
            <a:extLst>
              <a:ext uri="{FF2B5EF4-FFF2-40B4-BE49-F238E27FC236}">
                <a16:creationId xmlns:a16="http://schemas.microsoft.com/office/drawing/2014/main" id="{CA78006D-D8B4-47C0-A8D9-6338D750904D}"/>
              </a:ext>
            </a:extLst>
          </p:cNvPr>
          <p:cNvPicPr>
            <a:picLocks noChangeAspect="1"/>
          </p:cNvPicPr>
          <p:nvPr/>
        </p:nvPicPr>
        <p:blipFill>
          <a:blip r:embed="rId5"/>
          <a:stretch>
            <a:fillRect/>
          </a:stretch>
        </p:blipFill>
        <p:spPr>
          <a:xfrm>
            <a:off x="4648024" y="3532254"/>
            <a:ext cx="6820251" cy="31815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26" name="图片 25"/>
          <p:cNvPicPr>
            <a:picLocks noChangeAspect="1"/>
          </p:cNvPicPr>
          <p:nvPr/>
        </p:nvPicPr>
        <p:blipFill>
          <a:blip r:embed="rId4"/>
          <a:stretch>
            <a:fillRect/>
          </a:stretch>
        </p:blipFill>
        <p:spPr>
          <a:xfrm>
            <a:off x="833120" y="1832610"/>
            <a:ext cx="3037205" cy="4296410"/>
          </a:xfrm>
          <a:prstGeom prst="rect">
            <a:avLst/>
          </a:prstGeom>
          <a:noFill/>
          <a:ln>
            <a:noFill/>
          </a:ln>
        </p:spPr>
      </p:pic>
      <p:sp>
        <p:nvSpPr>
          <p:cNvPr id="8" name="文本框 7"/>
          <p:cNvSpPr txBox="1"/>
          <p:nvPr/>
        </p:nvSpPr>
        <p:spPr>
          <a:xfrm>
            <a:off x="281305" y="1649095"/>
            <a:ext cx="551815" cy="4663440"/>
          </a:xfrm>
          <a:prstGeom prst="rect">
            <a:avLst/>
          </a:prstGeom>
          <a:noFill/>
        </p:spPr>
        <p:txBody>
          <a:bodyPr vert="eaVert" wrap="none" rtlCol="0">
            <a:spAutoFit/>
          </a:bodyPr>
          <a:lstStyle/>
          <a:p>
            <a:pPr algn="l"/>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支持多个统计分布，分析科研趋势</a:t>
            </a:r>
            <a:endPar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0" name="文本框 9"/>
          <p:cNvSpPr txBox="1"/>
          <p:nvPr/>
        </p:nvSpPr>
        <p:spPr>
          <a:xfrm>
            <a:off x="4181475" y="1649095"/>
            <a:ext cx="921385" cy="8016240"/>
          </a:xfrm>
          <a:prstGeom prst="rect">
            <a:avLst/>
          </a:prstGeom>
          <a:noFill/>
        </p:spPr>
        <p:txBody>
          <a:bodyPr vert="eaVert" wrap="square" rtlCol="0">
            <a:spAutoFit/>
          </a:bodyPr>
          <a:lstStyle/>
          <a:p>
            <a:pPr algn="l"/>
            <a:r>
              <a:rPr lang="zh-CN" altLang="en-US" sz="2400">
                <a:solidFill>
                  <a:srgbClr val="FF0000"/>
                </a:solidFill>
                <a:latin typeface="华文楷体" panose="02010600040101010101" charset="-122"/>
                <a:ea typeface="华文楷体" panose="02010600040101010101" charset="-122"/>
                <a:sym typeface="+mn-ea"/>
              </a:rPr>
              <a:t>势在不同指标下的异同</a:t>
            </a:r>
            <a:endParaRPr lang="zh-CN" altLang="en-US" sz="2400">
              <a:solidFill>
                <a:srgbClr val="FF0000"/>
              </a:solidFill>
              <a:latin typeface="华文楷体" panose="02010600040101010101" charset="-122"/>
              <a:ea typeface="华文楷体" panose="02010600040101010101" charset="-122"/>
            </a:endParaRPr>
          </a:p>
          <a:p>
            <a:pPr algn="l"/>
            <a:r>
              <a:rPr sz="2400" dirty="0">
                <a:solidFill>
                  <a:srgbClr val="FF0000"/>
                </a:solidFill>
                <a:latin typeface="华文楷体" panose="02010600040101010101" charset="-122"/>
                <a:ea typeface="华文楷体" panose="02010600040101010101" charset="-122"/>
                <a:cs typeface="楷体" panose="02010609060101010101" pitchFamily="49" charset="-122"/>
              </a:rPr>
              <a:t>支持</a:t>
            </a:r>
            <a:r>
              <a:rPr lang="zh-CN" altLang="en-US" sz="2400">
                <a:solidFill>
                  <a:srgbClr val="FF0000"/>
                </a:solidFill>
                <a:latin typeface="华文楷体" panose="02010600040101010101" charset="-122"/>
                <a:ea typeface="华文楷体" panose="02010600040101010101" charset="-122"/>
              </a:rPr>
              <a:t>三种统计指标，深入洞察科研趋</a:t>
            </a:r>
          </a:p>
        </p:txBody>
      </p:sp>
      <p:pic>
        <p:nvPicPr>
          <p:cNvPr id="27" name="图片 26"/>
          <p:cNvPicPr>
            <a:picLocks noChangeAspect="1"/>
          </p:cNvPicPr>
          <p:nvPr/>
        </p:nvPicPr>
        <p:blipFill>
          <a:blip r:embed="rId5"/>
          <a:stretch>
            <a:fillRect/>
          </a:stretch>
        </p:blipFill>
        <p:spPr>
          <a:xfrm>
            <a:off x="5201920" y="2959100"/>
            <a:ext cx="2553970" cy="2075815"/>
          </a:xfrm>
          <a:prstGeom prst="rect">
            <a:avLst/>
          </a:prstGeom>
          <a:noFill/>
          <a:ln>
            <a:noFill/>
          </a:ln>
        </p:spPr>
      </p:pic>
      <p:sp>
        <p:nvSpPr>
          <p:cNvPr id="11" name="文本框 10"/>
          <p:cNvSpPr txBox="1"/>
          <p:nvPr/>
        </p:nvSpPr>
        <p:spPr>
          <a:xfrm>
            <a:off x="7827645" y="1721485"/>
            <a:ext cx="921385" cy="5136515"/>
          </a:xfrm>
          <a:prstGeom prst="rect">
            <a:avLst/>
          </a:prstGeom>
          <a:noFill/>
        </p:spPr>
        <p:txBody>
          <a:bodyPr vert="eaVert" wrap="square" rtlCol="0">
            <a:spAutoFit/>
          </a:bodyPr>
          <a:lstStyle/>
          <a:p>
            <a:pPr algn="l"/>
            <a:r>
              <a:rPr lang="zh-CN" altLang="en-US" sz="2400">
                <a:solidFill>
                  <a:srgbClr val="FF0000"/>
                </a:solidFill>
                <a:latin typeface="华文楷体" panose="02010600040101010101" charset="-122"/>
                <a:ea typeface="华文楷体" panose="02010600040101010101" charset="-122"/>
                <a:sym typeface="+mn-ea"/>
              </a:rPr>
              <a:t>科研资助力度、趋势的分析</a:t>
            </a:r>
          </a:p>
          <a:p>
            <a:pPr algn="l"/>
            <a:r>
              <a:rPr lang="zh-CN" altLang="en-US" sz="2400">
                <a:solidFill>
                  <a:srgbClr val="FF0000"/>
                </a:solidFill>
                <a:latin typeface="华文楷体" panose="02010600040101010101" charset="-122"/>
                <a:ea typeface="华文楷体" panose="02010600040101010101" charset="-122"/>
              </a:rPr>
              <a:t>支持三种金额分析模式，</a:t>
            </a:r>
            <a:r>
              <a:rPr lang="zh-CN" altLang="en-US" sz="2400">
                <a:solidFill>
                  <a:srgbClr val="FF0000"/>
                </a:solidFill>
                <a:latin typeface="华文楷体" panose="02010600040101010101" charset="-122"/>
                <a:ea typeface="华文楷体" panose="02010600040101010101" charset="-122"/>
                <a:sym typeface="+mn-ea"/>
              </a:rPr>
              <a:t>标准化全球</a:t>
            </a:r>
            <a:endParaRPr lang="zh-CN" altLang="en-US" sz="2400">
              <a:solidFill>
                <a:srgbClr val="FF0000"/>
              </a:solidFill>
              <a:latin typeface="华文楷体" panose="02010600040101010101" charset="-122"/>
              <a:ea typeface="华文楷体" panose="02010600040101010101" charset="-122"/>
            </a:endParaRPr>
          </a:p>
        </p:txBody>
      </p:sp>
      <p:pic>
        <p:nvPicPr>
          <p:cNvPr id="28" name="图片 27"/>
          <p:cNvPicPr>
            <a:picLocks noChangeAspect="1"/>
          </p:cNvPicPr>
          <p:nvPr/>
        </p:nvPicPr>
        <p:blipFill>
          <a:blip r:embed="rId6"/>
          <a:stretch>
            <a:fillRect/>
          </a:stretch>
        </p:blipFill>
        <p:spPr>
          <a:xfrm>
            <a:off x="8957945" y="2959100"/>
            <a:ext cx="2579370" cy="20751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三个维度包含数据集统计分布维度，以及两个对标维度，可类比为可理解的三个维度的EXCEL统计表，一维横向单元格、二维纵向单元格、三维下方的标签。</a:t>
            </a:r>
          </a:p>
        </p:txBody>
      </p:sp>
      <p:pic>
        <p:nvPicPr>
          <p:cNvPr id="2" name="图片 1"/>
          <p:cNvPicPr>
            <a:picLocks noChangeAspect="1"/>
          </p:cNvPicPr>
          <p:nvPr/>
        </p:nvPicPr>
        <p:blipFill>
          <a:blip r:embed="rId4"/>
          <a:stretch>
            <a:fillRect/>
          </a:stretch>
        </p:blipFill>
        <p:spPr>
          <a:xfrm>
            <a:off x="1905000" y="2244090"/>
            <a:ext cx="9104630" cy="43326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endParaRPr sz="2400"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4"/>
          <a:stretch>
            <a:fillRect/>
          </a:stretch>
        </p:blipFill>
        <p:spPr>
          <a:xfrm>
            <a:off x="605790" y="990600"/>
            <a:ext cx="10980420" cy="5632450"/>
          </a:xfrm>
          <a:prstGeom prst="rect">
            <a:avLst/>
          </a:prstGeom>
        </p:spPr>
      </p:pic>
      <p:pic>
        <p:nvPicPr>
          <p:cNvPr id="3" name="图片 2"/>
          <p:cNvPicPr>
            <a:picLocks noChangeAspect="1"/>
          </p:cNvPicPr>
          <p:nvPr/>
        </p:nvPicPr>
        <p:blipFill>
          <a:blip r:embed="rId5"/>
          <a:stretch>
            <a:fillRect/>
          </a:stretch>
        </p:blipFill>
        <p:spPr>
          <a:xfrm>
            <a:off x="0" y="1245235"/>
            <a:ext cx="12192000" cy="4732020"/>
          </a:xfrm>
          <a:prstGeom prst="rect">
            <a:avLst/>
          </a:prstGeom>
        </p:spPr>
      </p:pic>
      <p:pic>
        <p:nvPicPr>
          <p:cNvPr id="5" name="图片 4"/>
          <p:cNvPicPr>
            <a:picLocks noChangeAspect="1"/>
          </p:cNvPicPr>
          <p:nvPr/>
        </p:nvPicPr>
        <p:blipFill>
          <a:blip r:embed="rId6"/>
          <a:stretch>
            <a:fillRect/>
          </a:stretch>
        </p:blipFill>
        <p:spPr>
          <a:xfrm>
            <a:off x="119380" y="1316990"/>
            <a:ext cx="8564880" cy="3512820"/>
          </a:xfrm>
          <a:prstGeom prst="rect">
            <a:avLst/>
          </a:prstGeom>
        </p:spPr>
      </p:pic>
      <p:pic>
        <p:nvPicPr>
          <p:cNvPr id="8" name="图片 7"/>
          <p:cNvPicPr>
            <a:picLocks noChangeAspect="1"/>
          </p:cNvPicPr>
          <p:nvPr/>
        </p:nvPicPr>
        <p:blipFill>
          <a:blip r:embed="rId7"/>
          <a:stretch>
            <a:fillRect/>
          </a:stretch>
        </p:blipFill>
        <p:spPr>
          <a:xfrm>
            <a:off x="1434465" y="1316990"/>
            <a:ext cx="8519160" cy="3055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90690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支持重要基金定制化检索，目前已支持国家自然科学基金、国家社会科学基金、国家重点研发计划</a:t>
            </a: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。以国家自然科学基金定制化检索分析系统为例，全网最强大。</a:t>
            </a:r>
          </a:p>
          <a:p>
            <a:pPr marL="0" lvl="1" defTabSz="1007745">
              <a:lnSpc>
                <a:spcPct val="150000"/>
              </a:lnSpc>
              <a:spcAft>
                <a:spcPts val="1200"/>
              </a:spcAft>
              <a:buClr>
                <a:srgbClr val="800000"/>
              </a:buClr>
              <a:defRPr/>
            </a:pP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    国自然快捷查询</a:t>
            </a:r>
          </a:p>
        </p:txBody>
      </p:sp>
      <p:pic>
        <p:nvPicPr>
          <p:cNvPr id="3" name="图片 2"/>
          <p:cNvPicPr>
            <a:picLocks noChangeAspect="1"/>
          </p:cNvPicPr>
          <p:nvPr/>
        </p:nvPicPr>
        <p:blipFill>
          <a:blip r:embed="rId4"/>
          <a:stretch>
            <a:fillRect/>
          </a:stretch>
        </p:blipFill>
        <p:spPr>
          <a:xfrm>
            <a:off x="266700" y="3034030"/>
            <a:ext cx="11658600" cy="28041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国自然定制分析</a:t>
            </a:r>
          </a:p>
        </p:txBody>
      </p:sp>
      <p:pic>
        <p:nvPicPr>
          <p:cNvPr id="2" name="图片 1"/>
          <p:cNvPicPr>
            <a:picLocks noChangeAspect="1"/>
          </p:cNvPicPr>
          <p:nvPr/>
        </p:nvPicPr>
        <p:blipFill>
          <a:blip r:embed="rId4"/>
          <a:stretch>
            <a:fillRect/>
          </a:stretch>
        </p:blipFill>
        <p:spPr>
          <a:xfrm>
            <a:off x="1284605" y="1558925"/>
            <a:ext cx="9622790" cy="52990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1</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背景介绍</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多个单位中标比较</a:t>
            </a:r>
          </a:p>
        </p:txBody>
      </p:sp>
      <p:pic>
        <p:nvPicPr>
          <p:cNvPr id="3" name="图片 2"/>
          <p:cNvPicPr>
            <a:picLocks noChangeAspect="1"/>
          </p:cNvPicPr>
          <p:nvPr/>
        </p:nvPicPr>
        <p:blipFill>
          <a:blip r:embed="rId4"/>
          <a:stretch>
            <a:fillRect/>
          </a:stretch>
        </p:blipFill>
        <p:spPr>
          <a:xfrm>
            <a:off x="232410" y="1741170"/>
            <a:ext cx="11727180" cy="3375660"/>
          </a:xfrm>
          <a:prstGeom prst="rect">
            <a:avLst/>
          </a:prstGeom>
        </p:spPr>
      </p:pic>
      <p:pic>
        <p:nvPicPr>
          <p:cNvPr id="5" name="图片 4"/>
          <p:cNvPicPr>
            <a:picLocks noChangeAspect="1"/>
          </p:cNvPicPr>
          <p:nvPr/>
        </p:nvPicPr>
        <p:blipFill>
          <a:blip r:embed="rId5"/>
          <a:stretch>
            <a:fillRect/>
          </a:stretch>
        </p:blipFill>
        <p:spPr>
          <a:xfrm>
            <a:off x="213360" y="1741170"/>
            <a:ext cx="11811000" cy="4574540"/>
          </a:xfrm>
          <a:prstGeom prst="rect">
            <a:avLst/>
          </a:prstGeom>
        </p:spPr>
      </p:pic>
      <p:pic>
        <p:nvPicPr>
          <p:cNvPr id="8" name="图片 7"/>
          <p:cNvPicPr>
            <a:picLocks noChangeAspect="1"/>
          </p:cNvPicPr>
          <p:nvPr/>
        </p:nvPicPr>
        <p:blipFill>
          <a:blip r:embed="rId6"/>
          <a:stretch>
            <a:fillRect/>
          </a:stretch>
        </p:blipFill>
        <p:spPr>
          <a:xfrm>
            <a:off x="161925" y="1695450"/>
            <a:ext cx="11913235" cy="4666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某研究领域历年中标比较</a:t>
            </a:r>
          </a:p>
        </p:txBody>
      </p:sp>
      <p:pic>
        <p:nvPicPr>
          <p:cNvPr id="10" name="图片 9"/>
          <p:cNvPicPr>
            <a:picLocks noChangeAspect="1"/>
          </p:cNvPicPr>
          <p:nvPr/>
        </p:nvPicPr>
        <p:blipFill>
          <a:blip r:embed="rId4"/>
          <a:stretch>
            <a:fillRect/>
          </a:stretch>
        </p:blipFill>
        <p:spPr>
          <a:xfrm>
            <a:off x="683895" y="1723390"/>
            <a:ext cx="10824845" cy="2800985"/>
          </a:xfrm>
          <a:prstGeom prst="rect">
            <a:avLst/>
          </a:prstGeom>
        </p:spPr>
      </p:pic>
      <p:pic>
        <p:nvPicPr>
          <p:cNvPr id="11" name="图片 10"/>
          <p:cNvPicPr>
            <a:picLocks noChangeAspect="1"/>
          </p:cNvPicPr>
          <p:nvPr/>
        </p:nvPicPr>
        <p:blipFill>
          <a:blip r:embed="rId5"/>
          <a:stretch>
            <a:fillRect/>
          </a:stretch>
        </p:blipFill>
        <p:spPr>
          <a:xfrm>
            <a:off x="114935" y="1723390"/>
            <a:ext cx="11962130" cy="3995420"/>
          </a:xfrm>
          <a:prstGeom prst="rect">
            <a:avLst/>
          </a:prstGeom>
        </p:spPr>
      </p:pic>
      <p:pic>
        <p:nvPicPr>
          <p:cNvPr id="12" name="图片 11"/>
          <p:cNvPicPr>
            <a:picLocks noChangeAspect="1"/>
          </p:cNvPicPr>
          <p:nvPr/>
        </p:nvPicPr>
        <p:blipFill>
          <a:blip r:embed="rId6"/>
          <a:stretch>
            <a:fillRect/>
          </a:stretch>
        </p:blipFill>
        <p:spPr>
          <a:xfrm>
            <a:off x="156845" y="1781175"/>
            <a:ext cx="11877675" cy="3697605"/>
          </a:xfrm>
          <a:prstGeom prst="rect">
            <a:avLst/>
          </a:prstGeom>
        </p:spPr>
      </p:pic>
      <p:pic>
        <p:nvPicPr>
          <p:cNvPr id="13" name="图片 12"/>
          <p:cNvPicPr>
            <a:picLocks noChangeAspect="1"/>
          </p:cNvPicPr>
          <p:nvPr/>
        </p:nvPicPr>
        <p:blipFill>
          <a:blip r:embed="rId7"/>
          <a:stretch>
            <a:fillRect/>
          </a:stretch>
        </p:blipFill>
        <p:spPr>
          <a:xfrm>
            <a:off x="17780" y="1723390"/>
            <a:ext cx="12150090" cy="3754755"/>
          </a:xfrm>
          <a:prstGeom prst="rect">
            <a:avLst/>
          </a:prstGeom>
        </p:spPr>
      </p:pic>
      <p:pic>
        <p:nvPicPr>
          <p:cNvPr id="14" name="图片 13"/>
          <p:cNvPicPr>
            <a:picLocks noChangeAspect="1"/>
          </p:cNvPicPr>
          <p:nvPr/>
        </p:nvPicPr>
        <p:blipFill>
          <a:blip r:embed="rId8"/>
          <a:stretch>
            <a:fillRect/>
          </a:stretch>
        </p:blipFill>
        <p:spPr>
          <a:xfrm>
            <a:off x="-5080" y="1635760"/>
            <a:ext cx="12173585" cy="3689985"/>
          </a:xfrm>
          <a:prstGeom prst="rect">
            <a:avLst/>
          </a:prstGeom>
        </p:spPr>
      </p:pic>
      <p:pic>
        <p:nvPicPr>
          <p:cNvPr id="15" name="图片 14"/>
          <p:cNvPicPr>
            <a:picLocks noChangeAspect="1"/>
          </p:cNvPicPr>
          <p:nvPr/>
        </p:nvPicPr>
        <p:blipFill>
          <a:blip r:embed="rId9"/>
          <a:stretch>
            <a:fillRect/>
          </a:stretch>
        </p:blipFill>
        <p:spPr>
          <a:xfrm>
            <a:off x="17780" y="1635760"/>
            <a:ext cx="11974195" cy="3689985"/>
          </a:xfrm>
          <a:prstGeom prst="rect">
            <a:avLst/>
          </a:prstGeom>
        </p:spPr>
      </p:pic>
      <p:pic>
        <p:nvPicPr>
          <p:cNvPr id="16" name="图片 15"/>
          <p:cNvPicPr>
            <a:picLocks noChangeAspect="1"/>
          </p:cNvPicPr>
          <p:nvPr/>
        </p:nvPicPr>
        <p:blipFill>
          <a:blip r:embed="rId10"/>
          <a:stretch>
            <a:fillRect/>
          </a:stretch>
        </p:blipFill>
        <p:spPr>
          <a:xfrm>
            <a:off x="17780" y="1635760"/>
            <a:ext cx="12065000" cy="3792855"/>
          </a:xfrm>
          <a:prstGeom prst="rect">
            <a:avLst/>
          </a:prstGeom>
        </p:spPr>
      </p:pic>
      <p:pic>
        <p:nvPicPr>
          <p:cNvPr id="17" name="图片 16"/>
          <p:cNvPicPr>
            <a:picLocks noChangeAspect="1"/>
          </p:cNvPicPr>
          <p:nvPr/>
        </p:nvPicPr>
        <p:blipFill>
          <a:blip r:embed="rId11"/>
          <a:stretch>
            <a:fillRect/>
          </a:stretch>
        </p:blipFill>
        <p:spPr>
          <a:xfrm>
            <a:off x="17780" y="1585595"/>
            <a:ext cx="12044680" cy="4020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同单位历年中标对比</a:t>
            </a:r>
          </a:p>
        </p:txBody>
      </p:sp>
      <p:pic>
        <p:nvPicPr>
          <p:cNvPr id="2" name="图片 1"/>
          <p:cNvPicPr>
            <a:picLocks noChangeAspect="1"/>
          </p:cNvPicPr>
          <p:nvPr/>
        </p:nvPicPr>
        <p:blipFill>
          <a:blip r:embed="rId4"/>
          <a:stretch>
            <a:fillRect/>
          </a:stretch>
        </p:blipFill>
        <p:spPr>
          <a:xfrm>
            <a:off x="153035" y="1567815"/>
            <a:ext cx="11741150" cy="5290185"/>
          </a:xfrm>
          <a:prstGeom prst="rect">
            <a:avLst/>
          </a:prstGeom>
        </p:spPr>
      </p:pic>
      <p:pic>
        <p:nvPicPr>
          <p:cNvPr id="10" name="图片 9"/>
          <p:cNvPicPr>
            <a:picLocks noChangeAspect="1"/>
          </p:cNvPicPr>
          <p:nvPr/>
        </p:nvPicPr>
        <p:blipFill>
          <a:blip r:embed="rId5"/>
          <a:stretch>
            <a:fillRect/>
          </a:stretch>
        </p:blipFill>
        <p:spPr>
          <a:xfrm>
            <a:off x="335915" y="1602105"/>
            <a:ext cx="11247755" cy="5221605"/>
          </a:xfrm>
          <a:prstGeom prst="rect">
            <a:avLst/>
          </a:prstGeom>
        </p:spPr>
      </p:pic>
      <p:pic>
        <p:nvPicPr>
          <p:cNvPr id="11" name="图片 10"/>
          <p:cNvPicPr>
            <a:picLocks noChangeAspect="1"/>
          </p:cNvPicPr>
          <p:nvPr/>
        </p:nvPicPr>
        <p:blipFill>
          <a:blip r:embed="rId6"/>
          <a:stretch>
            <a:fillRect/>
          </a:stretch>
        </p:blipFill>
        <p:spPr>
          <a:xfrm>
            <a:off x="281305" y="1635760"/>
            <a:ext cx="11269980" cy="5187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科研工具</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国自然申报代码推荐，为您推荐最合适的几个申报代码，更可查看分析对比不同代码近五年的中标率等各类数据，辅助决策。</a:t>
            </a:r>
          </a:p>
        </p:txBody>
      </p:sp>
      <p:pic>
        <p:nvPicPr>
          <p:cNvPr id="3" name="图片 2"/>
          <p:cNvPicPr>
            <a:picLocks noChangeAspect="1"/>
          </p:cNvPicPr>
          <p:nvPr/>
        </p:nvPicPr>
        <p:blipFill>
          <a:blip r:embed="rId4"/>
          <a:stretch>
            <a:fillRect/>
          </a:stretch>
        </p:blipFill>
        <p:spPr>
          <a:xfrm>
            <a:off x="41275" y="2244090"/>
            <a:ext cx="12150725" cy="2640965"/>
          </a:xfrm>
          <a:prstGeom prst="rect">
            <a:avLst/>
          </a:prstGeom>
        </p:spPr>
      </p:pic>
      <p:pic>
        <p:nvPicPr>
          <p:cNvPr id="5" name="图片 4"/>
          <p:cNvPicPr>
            <a:picLocks noChangeAspect="1"/>
          </p:cNvPicPr>
          <p:nvPr/>
        </p:nvPicPr>
        <p:blipFill>
          <a:blip r:embed="rId5"/>
          <a:stretch>
            <a:fillRect/>
          </a:stretch>
        </p:blipFill>
        <p:spPr>
          <a:xfrm>
            <a:off x="41275" y="2189480"/>
            <a:ext cx="12185015" cy="2836545"/>
          </a:xfrm>
          <a:prstGeom prst="rect">
            <a:avLst/>
          </a:prstGeom>
        </p:spPr>
      </p:pic>
      <p:pic>
        <p:nvPicPr>
          <p:cNvPr id="8" name="图片 7"/>
          <p:cNvPicPr>
            <a:picLocks noChangeAspect="1"/>
          </p:cNvPicPr>
          <p:nvPr/>
        </p:nvPicPr>
        <p:blipFill>
          <a:blip r:embed="rId6"/>
          <a:stretch>
            <a:fillRect/>
          </a:stretch>
        </p:blipFill>
        <p:spPr>
          <a:xfrm>
            <a:off x="1226185" y="2077720"/>
            <a:ext cx="8720455" cy="4780280"/>
          </a:xfrm>
          <a:prstGeom prst="rect">
            <a:avLst/>
          </a:prstGeom>
        </p:spPr>
      </p:pic>
      <p:pic>
        <p:nvPicPr>
          <p:cNvPr id="2" name="图片 1"/>
          <p:cNvPicPr>
            <a:picLocks noChangeAspect="1"/>
          </p:cNvPicPr>
          <p:nvPr/>
        </p:nvPicPr>
        <p:blipFill>
          <a:blip r:embed="rId7"/>
          <a:stretch>
            <a:fillRect/>
          </a:stretch>
        </p:blipFill>
        <p:spPr>
          <a:xfrm>
            <a:off x="1156970" y="2077720"/>
            <a:ext cx="8586470" cy="4780280"/>
          </a:xfrm>
          <a:prstGeom prst="rect">
            <a:avLst/>
          </a:prstGeom>
        </p:spPr>
      </p:pic>
      <p:pic>
        <p:nvPicPr>
          <p:cNvPr id="10" name="图片 9"/>
          <p:cNvPicPr>
            <a:picLocks noChangeAspect="1"/>
          </p:cNvPicPr>
          <p:nvPr/>
        </p:nvPicPr>
        <p:blipFill>
          <a:blip r:embed="rId8"/>
          <a:stretch>
            <a:fillRect/>
          </a:stretch>
        </p:blipFill>
        <p:spPr>
          <a:xfrm>
            <a:off x="739775" y="2581275"/>
            <a:ext cx="9692640" cy="2804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全球科研项目指南库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032637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收录引领全球科技发达国家科研</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资助趋势、方向性</a:t>
            </a:r>
            <a:r>
              <a:rPr lang="en-US" sz="2400" dirty="0">
                <a:latin typeface="楷体" panose="02010609060101010101" pitchFamily="49" charset="-122"/>
                <a:ea typeface="楷体" panose="02010609060101010101" pitchFamily="49" charset="-122"/>
                <a:cs typeface="楷体" panose="02010609060101010101" pitchFamily="49" charset="-122"/>
              </a:rPr>
              <a:t>的项目指南</a:t>
            </a:r>
            <a:r>
              <a:rPr lang="zh-CN" altLang="en-US" sz="2400" dirty="0">
                <a:latin typeface="楷体" panose="02010609060101010101" pitchFamily="49" charset="-122"/>
                <a:ea typeface="楷体" panose="02010609060101010101" pitchFamily="49" charset="-122"/>
                <a:cs typeface="楷体" panose="02010609060101010101" pitchFamily="49" charset="-122"/>
              </a:rPr>
              <a:t>，</a:t>
            </a:r>
            <a:r>
              <a:rPr lang="en-US" sz="2400" dirty="0">
                <a:latin typeface="楷体" panose="02010609060101010101" pitchFamily="49" charset="-122"/>
                <a:ea typeface="楷体" panose="02010609060101010101" pitchFamily="49" charset="-122"/>
                <a:cs typeface="楷体" panose="02010609060101010101" pitchFamily="49" charset="-122"/>
              </a:rPr>
              <a:t>提供剩余5%的领先科研情报</a:t>
            </a:r>
            <a:r>
              <a:rPr lang="zh-CN" altLang="en-US" sz="2400" dirty="0">
                <a:latin typeface="楷体" panose="02010609060101010101" pitchFamily="49" charset="-122"/>
                <a:ea typeface="楷体" panose="02010609060101010101" pitchFamily="49" charset="-122"/>
                <a:cs typeface="楷体" panose="02010609060101010101" pitchFamily="49" charset="-122"/>
              </a:rPr>
              <a:t>。</a:t>
            </a:r>
          </a:p>
        </p:txBody>
      </p:sp>
      <p:pic>
        <p:nvPicPr>
          <p:cNvPr id="2" name="图片 1"/>
          <p:cNvPicPr>
            <a:picLocks noChangeAspect="1"/>
          </p:cNvPicPr>
          <p:nvPr/>
        </p:nvPicPr>
        <p:blipFill>
          <a:blip r:embed="rId4"/>
          <a:stretch>
            <a:fillRect/>
          </a:stretch>
        </p:blipFill>
        <p:spPr>
          <a:xfrm>
            <a:off x="1489710" y="2183130"/>
            <a:ext cx="8921115" cy="4600575"/>
          </a:xfrm>
          <a:prstGeom prst="rect">
            <a:avLst/>
          </a:prstGeom>
        </p:spPr>
      </p:pic>
      <p:pic>
        <p:nvPicPr>
          <p:cNvPr id="3" name="图片 2"/>
          <p:cNvPicPr>
            <a:picLocks noChangeAspect="1"/>
          </p:cNvPicPr>
          <p:nvPr/>
        </p:nvPicPr>
        <p:blipFill>
          <a:blip r:embed="rId5"/>
          <a:stretch>
            <a:fillRect/>
          </a:stretch>
        </p:blipFill>
        <p:spPr>
          <a:xfrm>
            <a:off x="83820" y="2305685"/>
            <a:ext cx="12024360" cy="4552315"/>
          </a:xfrm>
          <a:prstGeom prst="rect">
            <a:avLst/>
          </a:prstGeom>
        </p:spPr>
      </p:pic>
      <p:pic>
        <p:nvPicPr>
          <p:cNvPr id="5" name="图片 4"/>
          <p:cNvPicPr>
            <a:picLocks noChangeAspect="1"/>
          </p:cNvPicPr>
          <p:nvPr/>
        </p:nvPicPr>
        <p:blipFill>
          <a:blip r:embed="rId6"/>
          <a:stretch>
            <a:fillRect/>
          </a:stretch>
        </p:blipFill>
        <p:spPr>
          <a:xfrm>
            <a:off x="83820" y="2306320"/>
            <a:ext cx="12009120" cy="4551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科研奖项竞赛数据库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10" name="图片 9"/>
          <p:cNvPicPr>
            <a:picLocks noChangeAspect="1"/>
          </p:cNvPicPr>
          <p:nvPr/>
        </p:nvPicPr>
        <p:blipFill>
          <a:blip r:embed="rId4"/>
          <a:stretch>
            <a:fillRect/>
          </a:stretch>
        </p:blipFill>
        <p:spPr>
          <a:xfrm>
            <a:off x="226876" y="1457161"/>
            <a:ext cx="10156825" cy="5705475"/>
          </a:xfrm>
          <a:prstGeom prst="rect">
            <a:avLst/>
          </a:prstGeom>
        </p:spPr>
      </p:pic>
      <p:pic>
        <p:nvPicPr>
          <p:cNvPr id="3" name="图片 2">
            <a:extLst>
              <a:ext uri="{FF2B5EF4-FFF2-40B4-BE49-F238E27FC236}">
                <a16:creationId xmlns:a16="http://schemas.microsoft.com/office/drawing/2014/main" id="{9C82AA8A-9770-4314-AF63-F389310B43A6}"/>
              </a:ext>
            </a:extLst>
          </p:cNvPr>
          <p:cNvPicPr>
            <a:picLocks noChangeAspect="1"/>
          </p:cNvPicPr>
          <p:nvPr/>
        </p:nvPicPr>
        <p:blipFill>
          <a:blip r:embed="rId5"/>
          <a:stretch>
            <a:fillRect/>
          </a:stretch>
        </p:blipFill>
        <p:spPr>
          <a:xfrm>
            <a:off x="787143" y="2028328"/>
            <a:ext cx="11119421" cy="464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科技人才专家库</a:t>
            </a:r>
            <a:endParaRPr lang="en-US" altLang="zh-CN" sz="3200" b="1" dirty="0">
              <a:solidFill>
                <a:srgbClr val="6B74C0"/>
              </a:solidFill>
              <a:latin typeface="微软雅黑" panose="020B0503020204020204" charset="-122"/>
              <a:ea typeface="微软雅黑" panose="020B0503020204020204" charset="-122"/>
              <a:cs typeface="+mj-cs"/>
            </a:endParaRP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2.6</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401320" y="990600"/>
            <a:ext cx="10326370" cy="230695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国自然专家库，申报代码确定后，利用科研知识图谱技术为专家画像，为用户推荐专家；可以按申报课题、关键词推荐；在有专家名单的情况下，提取专家所在单位，擅长学科领域，专家名单用户可自己准备，也可从奖励竞赛库、人才专家库中分析提取</a:t>
            </a:r>
          </a:p>
        </p:txBody>
      </p:sp>
      <p:pic>
        <p:nvPicPr>
          <p:cNvPr id="2" name="图片 1"/>
          <p:cNvPicPr>
            <a:picLocks noChangeAspect="1"/>
          </p:cNvPicPr>
          <p:nvPr/>
        </p:nvPicPr>
        <p:blipFill>
          <a:blip r:embed="rId4"/>
          <a:stretch>
            <a:fillRect/>
          </a:stretch>
        </p:blipFill>
        <p:spPr>
          <a:xfrm>
            <a:off x="621665" y="990600"/>
            <a:ext cx="10694035" cy="5867400"/>
          </a:xfrm>
          <a:prstGeom prst="rect">
            <a:avLst/>
          </a:prstGeom>
        </p:spPr>
      </p:pic>
      <p:pic>
        <p:nvPicPr>
          <p:cNvPr id="39" name="图片 37"/>
          <p:cNvPicPr>
            <a:picLocks noChangeAspect="1"/>
          </p:cNvPicPr>
          <p:nvPr/>
        </p:nvPicPr>
        <p:blipFill>
          <a:blip r:embed="rId5"/>
          <a:stretch>
            <a:fillRect/>
          </a:stretch>
        </p:blipFill>
        <p:spPr>
          <a:xfrm>
            <a:off x="96520" y="2035175"/>
            <a:ext cx="12066270" cy="4752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3</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应用场景</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项目申报查重查新</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8960" y="1106908"/>
            <a:ext cx="9588900" cy="467741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核心功能：立项申报前查重查新，获取全面立项竞争性情报</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在科研项目大数据情报缺失前没有查重查新情有可原，但有了泛研后，申报项目必须查重查新。查重查新不是本级，更应该是升级查，申报项目为的是勇攀高峰往上走，为申报更上级课题打基础。申报市厅级，应该省部级以上查重查新；申报省部级，瞄准国家级查重查新；申报国家级，要站在全球创新意识，进行全球科研项目查重查新。项目类似，可能一刀切被毙掉，长期的推广中，评审专家也在涉及本平台。</a:t>
            </a:r>
          </a:p>
        </p:txBody>
      </p:sp>
      <p:pic>
        <p:nvPicPr>
          <p:cNvPr id="2" name="图片 1"/>
          <p:cNvPicPr>
            <a:picLocks noChangeAspect="1"/>
          </p:cNvPicPr>
          <p:nvPr/>
        </p:nvPicPr>
        <p:blipFill>
          <a:blip r:embed="rId4"/>
          <a:stretch>
            <a:fillRect/>
          </a:stretch>
        </p:blipFill>
        <p:spPr>
          <a:xfrm>
            <a:off x="701040" y="1722120"/>
            <a:ext cx="10789920" cy="4922520"/>
          </a:xfrm>
          <a:prstGeom prst="rect">
            <a:avLst/>
          </a:prstGeom>
        </p:spPr>
      </p:pic>
      <p:pic>
        <p:nvPicPr>
          <p:cNvPr id="3" name="图片 2"/>
          <p:cNvPicPr>
            <a:picLocks noChangeAspect="1"/>
          </p:cNvPicPr>
          <p:nvPr/>
        </p:nvPicPr>
        <p:blipFill>
          <a:blip r:embed="rId5"/>
          <a:stretch>
            <a:fillRect/>
          </a:stretch>
        </p:blipFill>
        <p:spPr>
          <a:xfrm>
            <a:off x="701040" y="1649095"/>
            <a:ext cx="10744200" cy="5209540"/>
          </a:xfrm>
          <a:prstGeom prst="rect">
            <a:avLst/>
          </a:prstGeom>
        </p:spPr>
      </p:pic>
      <p:pic>
        <p:nvPicPr>
          <p:cNvPr id="8" name="图片 7">
            <a:extLst>
              <a:ext uri="{FF2B5EF4-FFF2-40B4-BE49-F238E27FC236}">
                <a16:creationId xmlns:a16="http://schemas.microsoft.com/office/drawing/2014/main" id="{12C6105D-AC38-46B9-B23A-34A49AFEAC49}"/>
              </a:ext>
            </a:extLst>
          </p:cNvPr>
          <p:cNvPicPr>
            <a:picLocks noChangeAspect="1"/>
          </p:cNvPicPr>
          <p:nvPr/>
        </p:nvPicPr>
        <p:blipFill>
          <a:blip r:embed="rId6"/>
          <a:stretch>
            <a:fillRect/>
          </a:stretch>
        </p:blipFill>
        <p:spPr>
          <a:xfrm>
            <a:off x="3135273" y="2404802"/>
            <a:ext cx="8655495" cy="4229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标准情报检索需求</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6311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科研项目库最基础、最常见的场景，用户输入自己关注的研究领域关键词，逐步浏览查看国内外项目、成果，了解之前对于研究领域存在的情报缺失；科研项目库可以作为日常学术情报常用数据库：1）学术情报数据海量，泛研系统拥有不同于文献库的检索算法机制、排序算法机制，在用户有限的时间内，可以获得如检索文献数据库之外的项目、文献情报信息。2）泛研系统由于科研项目的入口视角，成果关联检索的双重保障，获取的项目、文献情报具备较高的“品质”。以主流文献库比较分析，检索出的Top30相关结果，不同库之间重复比率低于5%。3）泛研系统同时具备多语种检索功能，一网打尽所需情报，越是精确研究方向关键词，甚至检索结果覆盖数量甚至能大于主流文献数据库。</a:t>
            </a:r>
          </a:p>
        </p:txBody>
      </p:sp>
      <p:pic>
        <p:nvPicPr>
          <p:cNvPr id="2" name="图片 1"/>
          <p:cNvPicPr>
            <a:picLocks noChangeAspect="1"/>
          </p:cNvPicPr>
          <p:nvPr/>
        </p:nvPicPr>
        <p:blipFill>
          <a:blip r:embed="rId4"/>
          <a:stretch>
            <a:fillRect/>
          </a:stretch>
        </p:blipFill>
        <p:spPr>
          <a:xfrm>
            <a:off x="139700" y="990600"/>
            <a:ext cx="11817985" cy="5901690"/>
          </a:xfrm>
          <a:prstGeom prst="rect">
            <a:avLst/>
          </a:prstGeom>
        </p:spPr>
      </p:pic>
      <p:pic>
        <p:nvPicPr>
          <p:cNvPr id="3" name="图片 2"/>
          <p:cNvPicPr>
            <a:picLocks noChangeAspect="1"/>
          </p:cNvPicPr>
          <p:nvPr/>
        </p:nvPicPr>
        <p:blipFill>
          <a:blip r:embed="rId5"/>
          <a:stretch>
            <a:fillRect/>
          </a:stretch>
        </p:blipFill>
        <p:spPr>
          <a:xfrm>
            <a:off x="401320" y="1053465"/>
            <a:ext cx="11386820" cy="573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科研项目大数据开拓者，为什么是我们？</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sp>
        <p:nvSpPr>
          <p:cNvPr id="3" name="矩形 2"/>
          <p:cNvSpPr/>
          <p:nvPr/>
        </p:nvSpPr>
        <p:spPr>
          <a:xfrm>
            <a:off x="1113590" y="1207238"/>
            <a:ext cx="9588900" cy="119888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时代造就</a:t>
            </a:r>
            <a:r>
              <a:rPr lang="zh-CN" altLang="en-US" sz="2400" dirty="0">
                <a:latin typeface="楷体" panose="02010609060101010101" pitchFamily="49" charset="-122"/>
                <a:ea typeface="楷体" panose="02010609060101010101" pitchFamily="49" charset="-122"/>
                <a:cs typeface="楷体" panose="02010609060101010101" pitchFamily="49" charset="-122"/>
              </a:rPr>
              <a:t>：2012年美国《大数据研究和发展计划》，大数据时代的到来越发清晰。</a:t>
            </a:r>
          </a:p>
        </p:txBody>
      </p: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sp>
        <p:nvSpPr>
          <p:cNvPr id="2" name="矩形 1"/>
          <p:cNvSpPr/>
          <p:nvPr/>
        </p:nvSpPr>
        <p:spPr>
          <a:xfrm>
            <a:off x="1135180" y="2609318"/>
            <a:ext cx="9588900" cy="175323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政策背景</a:t>
            </a:r>
            <a:r>
              <a:rPr lang="zh-CN" altLang="en-US" sz="2400" dirty="0">
                <a:latin typeface="楷体" panose="02010609060101010101" pitchFamily="49" charset="-122"/>
                <a:ea typeface="楷体" panose="02010609060101010101" pitchFamily="49" charset="-122"/>
                <a:cs typeface="楷体" panose="02010609060101010101" pitchFamily="49" charset="-122"/>
              </a:rPr>
              <a:t>：2008年5月1日实施的《中华人民共和国政府信息公开条例》，2015年8月31日，国务院关于印发《促进大数据发展行动纲要》的通知。</a:t>
            </a:r>
          </a:p>
        </p:txBody>
      </p:sp>
      <p:sp>
        <p:nvSpPr>
          <p:cNvPr id="4" name="矩形 3"/>
          <p:cNvSpPr/>
          <p:nvPr/>
        </p:nvSpPr>
        <p:spPr>
          <a:xfrm>
            <a:off x="1135180" y="4648938"/>
            <a:ext cx="9588900" cy="64516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技术发展</a:t>
            </a:r>
            <a:r>
              <a:rPr lang="zh-CN" altLang="en-US" sz="2400" dirty="0">
                <a:latin typeface="楷体" panose="02010609060101010101" pitchFamily="49" charset="-122"/>
                <a:ea typeface="楷体" panose="02010609060101010101" pitchFamily="49" charset="-122"/>
                <a:cs typeface="楷体" panose="02010609060101010101" pitchFamily="49" charset="-122"/>
              </a:rPr>
              <a:t>：云计算、大数据相关技术日趋成熟</a:t>
            </a:r>
          </a:p>
        </p:txBody>
      </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了解某科研工作者、机构情况</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0774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很多用户喜欢了解自己领域的专家、同行、同事，甚至于自己的学术成果在泛研上的分布情况，有时会有期望偏差。这里需要阐明几点，泛研以科研项目为核心的情报库覆盖面、数据量无出其右，代表其权威性，但前面介绍过科研项目属于“三无”情报领域，也许项目数据存在于泛研，但由于公开数据未公布项目负责人信息，因此通过负责人模式仍然检索不到；有用户将泛研的大数据情报检索性质类比于机构的科研管理系统也是一种误解，某个机构最全的科研项目数据机构科研管理机构最了解，某个人最全的科研项目数据本人最了解，但这并不影响基于“大数据公平原则”下对其他人、其他机构以及学术领域的情报样本分析、推理。</a:t>
            </a:r>
          </a:p>
        </p:txBody>
      </p:sp>
      <p:pic>
        <p:nvPicPr>
          <p:cNvPr id="2" name="图片 1"/>
          <p:cNvPicPr>
            <a:picLocks noChangeAspect="1"/>
          </p:cNvPicPr>
          <p:nvPr/>
        </p:nvPicPr>
        <p:blipFill>
          <a:blip r:embed="rId4"/>
          <a:stretch>
            <a:fillRect/>
          </a:stretch>
        </p:blipFill>
        <p:spPr>
          <a:xfrm>
            <a:off x="114935" y="1106805"/>
            <a:ext cx="11959590" cy="5751195"/>
          </a:xfrm>
          <a:prstGeom prst="rect">
            <a:avLst/>
          </a:prstGeom>
        </p:spPr>
      </p:pic>
      <p:pic>
        <p:nvPicPr>
          <p:cNvPr id="3" name="图片 2"/>
          <p:cNvPicPr>
            <a:picLocks noChangeAspect="1"/>
          </p:cNvPicPr>
          <p:nvPr/>
        </p:nvPicPr>
        <p:blipFill>
          <a:blip r:embed="rId5"/>
          <a:stretch>
            <a:fillRect/>
          </a:stretch>
        </p:blipFill>
        <p:spPr>
          <a:xfrm>
            <a:off x="955040" y="853440"/>
            <a:ext cx="9768840" cy="6012180"/>
          </a:xfrm>
          <a:prstGeom prst="rect">
            <a:avLst/>
          </a:prstGeom>
        </p:spPr>
      </p:pic>
      <p:pic>
        <p:nvPicPr>
          <p:cNvPr id="5" name="图片 4"/>
          <p:cNvPicPr>
            <a:picLocks noChangeAspect="1"/>
          </p:cNvPicPr>
          <p:nvPr/>
        </p:nvPicPr>
        <p:blipFill>
          <a:blip r:embed="rId6"/>
          <a:stretch>
            <a:fillRect/>
          </a:stretch>
        </p:blipFill>
        <p:spPr>
          <a:xfrm>
            <a:off x="955040" y="856615"/>
            <a:ext cx="9363710" cy="6002020"/>
          </a:xfrm>
          <a:prstGeom prst="rect">
            <a:avLst/>
          </a:prstGeom>
        </p:spPr>
      </p:pic>
      <p:pic>
        <p:nvPicPr>
          <p:cNvPr id="8" name="图片 7"/>
          <p:cNvPicPr>
            <a:picLocks noChangeAspect="1"/>
          </p:cNvPicPr>
          <p:nvPr/>
        </p:nvPicPr>
        <p:blipFill>
          <a:blip r:embed="rId7"/>
          <a:stretch>
            <a:fillRect/>
          </a:stretch>
        </p:blipFill>
        <p:spPr>
          <a:xfrm>
            <a:off x="1078865" y="795655"/>
            <a:ext cx="8896350" cy="6015990"/>
          </a:xfrm>
          <a:prstGeom prst="rect">
            <a:avLst/>
          </a:prstGeom>
        </p:spPr>
      </p:pic>
      <p:pic>
        <p:nvPicPr>
          <p:cNvPr id="10" name="图片 9"/>
          <p:cNvPicPr>
            <a:picLocks noChangeAspect="1"/>
          </p:cNvPicPr>
          <p:nvPr/>
        </p:nvPicPr>
        <p:blipFill>
          <a:blip r:embed="rId8"/>
          <a:stretch>
            <a:fillRect/>
          </a:stretch>
        </p:blipFill>
        <p:spPr>
          <a:xfrm>
            <a:off x="1078865" y="795655"/>
            <a:ext cx="9442450" cy="5966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申报项目、选题、找思路</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649287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对于中青年科研工作者、研究生等群体，在下一阶段研究方向选择、课题选题，论文开题等场景，需要大量阅读、总结、找灵感，以科研项目为入口视角的数据库，提供不同于传统文献库的崭新的思维角度，基于全球的科研项目，更方便了解可能的科研趋势。</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申报项目过程中，比如申报国家自然科学基金，利用泛研完整的工具生态，合理选择申报代码、了解相关代码中标情况及趋势择优选择、了解相关申报类型、申报代码下的中标年龄、职称、学位、项目组成员、金额分布等等数据，在谈些以及组织标书过程中借鉴参考不犯低级错误，了解研究方向领域相关评审专家，分析研究方向历年趋势。在国自然项目结题过程中，参考系统提供的项目结题报告，合理撰写。</a:t>
            </a:r>
          </a:p>
          <a:p>
            <a:pPr marL="0" lvl="1" defTabSz="1007745">
              <a:lnSpc>
                <a:spcPct val="150000"/>
              </a:lnSpc>
              <a:spcAft>
                <a:spcPts val="1200"/>
              </a:spcAft>
              <a:buClr>
                <a:srgbClr val="800000"/>
              </a:buClr>
              <a:defRPr/>
            </a:pPr>
            <a:endPar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4"/>
          <a:stretch>
            <a:fillRect/>
          </a:stretch>
        </p:blipFill>
        <p:spPr>
          <a:xfrm>
            <a:off x="816610" y="961390"/>
            <a:ext cx="10299700" cy="5896610"/>
          </a:xfrm>
          <a:prstGeom prst="rect">
            <a:avLst/>
          </a:prstGeom>
        </p:spPr>
      </p:pic>
      <p:pic>
        <p:nvPicPr>
          <p:cNvPr id="3" name="图片 2"/>
          <p:cNvPicPr>
            <a:picLocks noChangeAspect="1"/>
          </p:cNvPicPr>
          <p:nvPr/>
        </p:nvPicPr>
        <p:blipFill>
          <a:blip r:embed="rId5"/>
          <a:stretch>
            <a:fillRect/>
          </a:stretch>
        </p:blipFill>
        <p:spPr>
          <a:xfrm>
            <a:off x="-67310" y="990600"/>
            <a:ext cx="12259310" cy="5415915"/>
          </a:xfrm>
          <a:prstGeom prst="rect">
            <a:avLst/>
          </a:prstGeom>
        </p:spPr>
      </p:pic>
      <p:pic>
        <p:nvPicPr>
          <p:cNvPr id="5" name="图片 4"/>
          <p:cNvPicPr>
            <a:picLocks noChangeAspect="1"/>
          </p:cNvPicPr>
          <p:nvPr/>
        </p:nvPicPr>
        <p:blipFill>
          <a:blip r:embed="rId6"/>
          <a:stretch>
            <a:fillRect/>
          </a:stretch>
        </p:blipFill>
        <p:spPr>
          <a:xfrm>
            <a:off x="-26035" y="961390"/>
            <a:ext cx="12218035" cy="5777865"/>
          </a:xfrm>
          <a:prstGeom prst="rect">
            <a:avLst/>
          </a:prstGeom>
        </p:spPr>
      </p:pic>
      <p:pic>
        <p:nvPicPr>
          <p:cNvPr id="8" name="图片 7"/>
          <p:cNvPicPr>
            <a:picLocks noChangeAspect="1"/>
          </p:cNvPicPr>
          <p:nvPr/>
        </p:nvPicPr>
        <p:blipFill>
          <a:blip r:embed="rId7"/>
          <a:stretch>
            <a:fillRect/>
          </a:stretch>
        </p:blipFill>
        <p:spPr>
          <a:xfrm>
            <a:off x="970280" y="853440"/>
            <a:ext cx="9258300" cy="5852160"/>
          </a:xfrm>
          <a:prstGeom prst="rect">
            <a:avLst/>
          </a:prstGeom>
        </p:spPr>
      </p:pic>
      <p:pic>
        <p:nvPicPr>
          <p:cNvPr id="10" name="图片 9"/>
          <p:cNvPicPr>
            <a:picLocks noChangeAspect="1"/>
          </p:cNvPicPr>
          <p:nvPr/>
        </p:nvPicPr>
        <p:blipFill>
          <a:blip r:embed="rId8"/>
          <a:stretch>
            <a:fillRect/>
          </a:stretch>
        </p:blipFill>
        <p:spPr>
          <a:xfrm>
            <a:off x="0" y="1948180"/>
            <a:ext cx="11988165" cy="3243580"/>
          </a:xfrm>
          <a:prstGeom prst="rect">
            <a:avLst/>
          </a:prstGeom>
        </p:spPr>
      </p:pic>
      <p:pic>
        <p:nvPicPr>
          <p:cNvPr id="11" name="图片 10"/>
          <p:cNvPicPr>
            <a:picLocks noChangeAspect="1"/>
          </p:cNvPicPr>
          <p:nvPr/>
        </p:nvPicPr>
        <p:blipFill>
          <a:blip r:embed="rId9"/>
          <a:stretch>
            <a:fillRect/>
          </a:stretch>
        </p:blipFill>
        <p:spPr>
          <a:xfrm>
            <a:off x="24765" y="961390"/>
            <a:ext cx="11963400" cy="4815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10757"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综述性统计分析</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23113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用户对某一个、或几个重点基金历年中标情况统计分析、对比，用户常用于论文写作素材、背景综述分析等；用户对某一领域多个研究方向情报统计分析，用户常用于竞争情报分析；用户对某领域或者某个、某类基金，多个对标单位的中标情况分析，用户用于诸如战略规划、领导决策等，部分情况，多所高校也曾寻求过我们协助分析。用户对国内外，某领域的资助情况、成果产出分析对比，顶尖团队、机构用于指定发展规划、政策导向等等。</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泛研拥有灵活、强大的全球科研项目交互分析系统，能够从各种角度、多个维度，不同粒度组合，基本能满足大部分复杂分析场景，部分情况可以联系我们协同分析处理。</a:t>
            </a:r>
          </a:p>
        </p:txBody>
      </p:sp>
      <p:pic>
        <p:nvPicPr>
          <p:cNvPr id="5" name="图片 4"/>
          <p:cNvPicPr>
            <a:picLocks noChangeAspect="1"/>
          </p:cNvPicPr>
          <p:nvPr/>
        </p:nvPicPr>
        <p:blipFill>
          <a:blip r:embed="rId4"/>
          <a:stretch>
            <a:fillRect/>
          </a:stretch>
        </p:blipFill>
        <p:spPr>
          <a:xfrm>
            <a:off x="30480" y="1369695"/>
            <a:ext cx="12161520" cy="496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学科交叉机会发现</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3.6</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474553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2020</a:t>
            </a:r>
            <a:r>
              <a:rPr lang="zh-CN" altLang="en-US" sz="2400" dirty="0">
                <a:latin typeface="楷体" panose="02010609060101010101" pitchFamily="49" charset="-122"/>
                <a:ea typeface="楷体" panose="02010609060101010101" pitchFamily="49" charset="-122"/>
                <a:cs typeface="楷体" panose="02010609060101010101" pitchFamily="49" charset="-122"/>
              </a:rPr>
              <a:t>年</a:t>
            </a:r>
            <a:r>
              <a:rPr lang="en-US" altLang="zh-CN" sz="2400" dirty="0">
                <a:latin typeface="楷体" panose="02010609060101010101" pitchFamily="49" charset="-122"/>
                <a:ea typeface="楷体" panose="02010609060101010101" pitchFamily="49" charset="-122"/>
                <a:cs typeface="楷体" panose="02010609060101010101" pitchFamily="49" charset="-122"/>
              </a:rPr>
              <a:t>11</a:t>
            </a:r>
            <a:r>
              <a:rPr lang="zh-CN" altLang="en-US" sz="2400" dirty="0">
                <a:latin typeface="楷体" panose="02010609060101010101" pitchFamily="49" charset="-122"/>
                <a:ea typeface="楷体" panose="02010609060101010101" pitchFamily="49" charset="-122"/>
                <a:cs typeface="楷体" panose="02010609060101010101" pitchFamily="49" charset="-122"/>
              </a:rPr>
              <a:t>月份</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，国自然基金委网站更新了机构设置信息，在8大科学部的基础上增加了“交叉科学部”，意味着“交叉科学部”成为了基金委第9个科学部！</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交叉学科是指不同学科之间相互交叉、融合、渗透而出现的新兴学科。近代科学发展特别是科学上的重大发现，国计民生中的重大社会问题的解决等，常常涉及到不同学科之间的相互交叉和相互渗透。</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基于泛研庞大的科研项目数据，利用多关键词检索，可以探索更多可能的学科交叉机会。</a:t>
            </a:r>
          </a:p>
        </p:txBody>
      </p:sp>
      <p:pic>
        <p:nvPicPr>
          <p:cNvPr id="2" name="图片 1"/>
          <p:cNvPicPr>
            <a:picLocks noChangeAspect="1"/>
          </p:cNvPicPr>
          <p:nvPr/>
        </p:nvPicPr>
        <p:blipFill>
          <a:blip r:embed="rId4"/>
          <a:stretch>
            <a:fillRect/>
          </a:stretch>
        </p:blipFill>
        <p:spPr>
          <a:xfrm>
            <a:off x="129540" y="1320270"/>
            <a:ext cx="12062460" cy="4041775"/>
          </a:xfrm>
          <a:prstGeom prst="rect">
            <a:avLst/>
          </a:prstGeom>
        </p:spPr>
      </p:pic>
      <p:pic>
        <p:nvPicPr>
          <p:cNvPr id="3" name="图片 2"/>
          <p:cNvPicPr>
            <a:picLocks noChangeAspect="1"/>
          </p:cNvPicPr>
          <p:nvPr/>
        </p:nvPicPr>
        <p:blipFill>
          <a:blip r:embed="rId5"/>
          <a:stretch>
            <a:fillRect/>
          </a:stretch>
        </p:blipFill>
        <p:spPr>
          <a:xfrm>
            <a:off x="38100" y="1899460"/>
            <a:ext cx="12245340" cy="4206240"/>
          </a:xfrm>
          <a:prstGeom prst="rect">
            <a:avLst/>
          </a:prstGeom>
        </p:spPr>
      </p:pic>
      <p:pic>
        <p:nvPicPr>
          <p:cNvPr id="8" name="图片 7">
            <a:extLst>
              <a:ext uri="{FF2B5EF4-FFF2-40B4-BE49-F238E27FC236}">
                <a16:creationId xmlns:a16="http://schemas.microsoft.com/office/drawing/2014/main" id="{CFFF6FCE-7291-4428-A805-524BDA4079A8}"/>
              </a:ext>
            </a:extLst>
          </p:cNvPr>
          <p:cNvPicPr>
            <a:picLocks noChangeAspect="1"/>
          </p:cNvPicPr>
          <p:nvPr/>
        </p:nvPicPr>
        <p:blipFill>
          <a:blip r:embed="rId6"/>
          <a:stretch>
            <a:fillRect/>
          </a:stretch>
        </p:blipFill>
        <p:spPr>
          <a:xfrm>
            <a:off x="892236" y="1681549"/>
            <a:ext cx="11170224" cy="5200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完善情报资源体系</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3.7</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946150" y="1434465"/>
            <a:ext cx="10299700" cy="175323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泛研数据导出服务可以实时丰富和完善各领域用户的机构知识库，情报中心或者战略咨询中心也利用泛研科研项目及成果准实时更新他们领域知识库，完善他们的情报数据来源。</a:t>
            </a:r>
          </a:p>
        </p:txBody>
      </p:sp>
      <p:pic>
        <p:nvPicPr>
          <p:cNvPr id="2" name="图片 1"/>
          <p:cNvPicPr>
            <a:picLocks noChangeAspect="1"/>
          </p:cNvPicPr>
          <p:nvPr/>
        </p:nvPicPr>
        <p:blipFill>
          <a:blip r:embed="rId4"/>
          <a:stretch>
            <a:fillRect/>
          </a:stretch>
        </p:blipFill>
        <p:spPr>
          <a:xfrm>
            <a:off x="1135380" y="990600"/>
            <a:ext cx="3012440" cy="6149975"/>
          </a:xfrm>
          <a:prstGeom prst="rect">
            <a:avLst/>
          </a:prstGeom>
        </p:spPr>
      </p:pic>
      <p:pic>
        <p:nvPicPr>
          <p:cNvPr id="3" name="图片 2"/>
          <p:cNvPicPr>
            <a:picLocks noChangeAspect="1"/>
          </p:cNvPicPr>
          <p:nvPr/>
        </p:nvPicPr>
        <p:blipFill>
          <a:blip r:embed="rId5"/>
          <a:stretch>
            <a:fillRect/>
          </a:stretch>
        </p:blipFill>
        <p:spPr>
          <a:xfrm>
            <a:off x="2988476" y="1036637"/>
            <a:ext cx="9822180" cy="6057900"/>
          </a:xfrm>
          <a:prstGeom prst="rect">
            <a:avLst/>
          </a:prstGeom>
        </p:spPr>
      </p:pic>
      <p:pic>
        <p:nvPicPr>
          <p:cNvPr id="5" name="图片 4"/>
          <p:cNvPicPr>
            <a:picLocks noChangeAspect="1"/>
          </p:cNvPicPr>
          <p:nvPr/>
        </p:nvPicPr>
        <p:blipFill>
          <a:blip r:embed="rId6"/>
          <a:stretch>
            <a:fillRect/>
          </a:stretch>
        </p:blipFill>
        <p:spPr>
          <a:xfrm>
            <a:off x="194209" y="0"/>
            <a:ext cx="12094845" cy="2898775"/>
          </a:xfrm>
          <a:prstGeom prst="rect">
            <a:avLst/>
          </a:prstGeom>
        </p:spPr>
      </p:pic>
      <p:pic>
        <p:nvPicPr>
          <p:cNvPr id="10" name="图片 9">
            <a:extLst>
              <a:ext uri="{FF2B5EF4-FFF2-40B4-BE49-F238E27FC236}">
                <a16:creationId xmlns:a16="http://schemas.microsoft.com/office/drawing/2014/main" id="{E67F6619-479B-42AB-A9DE-472CFAC4444A}"/>
              </a:ext>
            </a:extLst>
          </p:cNvPr>
          <p:cNvPicPr>
            <a:picLocks noChangeAspect="1"/>
          </p:cNvPicPr>
          <p:nvPr/>
        </p:nvPicPr>
        <p:blipFill>
          <a:blip r:embed="rId7"/>
          <a:stretch>
            <a:fillRect/>
          </a:stretch>
        </p:blipFill>
        <p:spPr>
          <a:xfrm>
            <a:off x="3803364" y="4365899"/>
            <a:ext cx="5569236" cy="2527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更多应用</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3.8</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946150" y="1497965"/>
            <a:ext cx="10299700" cy="2081530"/>
          </a:xfrm>
          <a:prstGeom prst="rect">
            <a:avLst/>
          </a:prstGeom>
        </p:spPr>
        <p:txBody>
          <a:bodyPr wrap="square">
            <a:spAutoFit/>
          </a:bodyPr>
          <a:lstStyle/>
          <a:p>
            <a:pPr algn="l" eaLnBrk="1">
              <a:lnSpc>
                <a:spcPct val="120000"/>
              </a:lnSpc>
              <a:spcBef>
                <a:spcPts val="850"/>
              </a:spcBef>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探究主题领域知识脉络，追踪专家学者科研动态，掌握教育院所科研建设状况，洞悉学科领域发展态势，把握各地区学术发展方向</a:t>
            </a:r>
            <a:r>
              <a:rPr lang="en-US" altLang="zh-CN"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a:t>
            </a:r>
            <a:endParaRPr lang="zh-CN" altLang="en-US" sz="2400" b="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l" eaLnBrk="1">
              <a:lnSpc>
                <a:spcPct val="120000"/>
              </a:lnSpc>
              <a:spcBef>
                <a:spcPts val="850"/>
              </a:spcBef>
            </a:pPr>
            <a:endParaRPr lang="zh-CN" altLang="en-US" sz="2400" b="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l" eaLnBrk="1">
              <a:lnSpc>
                <a:spcPct val="120000"/>
              </a:lnSpc>
              <a:spcBef>
                <a:spcPts val="850"/>
              </a:spcBef>
            </a:pPr>
            <a:endPar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pic>
        <p:nvPicPr>
          <p:cNvPr id="3" name="图片 2">
            <a:extLst>
              <a:ext uri="{FF2B5EF4-FFF2-40B4-BE49-F238E27FC236}">
                <a16:creationId xmlns:a16="http://schemas.microsoft.com/office/drawing/2014/main" id="{3C5323E2-237B-BEB5-A195-FFC463933F48}"/>
              </a:ext>
            </a:extLst>
          </p:cNvPr>
          <p:cNvPicPr>
            <a:picLocks noChangeAspect="1"/>
          </p:cNvPicPr>
          <p:nvPr/>
        </p:nvPicPr>
        <p:blipFill>
          <a:blip r:embed="rId4"/>
          <a:stretch>
            <a:fillRect/>
          </a:stretch>
        </p:blipFill>
        <p:spPr>
          <a:xfrm>
            <a:off x="203877" y="2376318"/>
            <a:ext cx="11360734" cy="4889751"/>
          </a:xfrm>
          <a:prstGeom prst="rect">
            <a:avLst/>
          </a:prstGeom>
        </p:spPr>
      </p:pic>
      <p:pic>
        <p:nvPicPr>
          <p:cNvPr id="8" name="图片 7">
            <a:extLst>
              <a:ext uri="{FF2B5EF4-FFF2-40B4-BE49-F238E27FC236}">
                <a16:creationId xmlns:a16="http://schemas.microsoft.com/office/drawing/2014/main" id="{4843B111-2157-4534-6329-E13B9109EFDA}"/>
              </a:ext>
            </a:extLst>
          </p:cNvPr>
          <p:cNvPicPr>
            <a:picLocks noChangeAspect="1"/>
          </p:cNvPicPr>
          <p:nvPr/>
        </p:nvPicPr>
        <p:blipFill>
          <a:blip r:embed="rId5"/>
          <a:stretch>
            <a:fillRect/>
          </a:stretch>
        </p:blipFill>
        <p:spPr>
          <a:xfrm>
            <a:off x="3064699" y="5276769"/>
            <a:ext cx="2819545" cy="1581231"/>
          </a:xfrm>
          <a:prstGeom prst="rect">
            <a:avLst/>
          </a:prstGeom>
        </p:spPr>
      </p:pic>
      <p:pic>
        <p:nvPicPr>
          <p:cNvPr id="11" name="图片 10">
            <a:extLst>
              <a:ext uri="{FF2B5EF4-FFF2-40B4-BE49-F238E27FC236}">
                <a16:creationId xmlns:a16="http://schemas.microsoft.com/office/drawing/2014/main" id="{E4821055-95F6-3AEE-6099-CB3B5DC762D6}"/>
              </a:ext>
            </a:extLst>
          </p:cNvPr>
          <p:cNvPicPr>
            <a:picLocks noChangeAspect="1"/>
          </p:cNvPicPr>
          <p:nvPr/>
        </p:nvPicPr>
        <p:blipFill>
          <a:blip r:embed="rId6"/>
          <a:stretch>
            <a:fillRect/>
          </a:stretch>
        </p:blipFill>
        <p:spPr>
          <a:xfrm>
            <a:off x="5841379" y="2958510"/>
            <a:ext cx="2883048" cy="4013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4</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起点</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起点</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525982" y="1076252"/>
            <a:ext cx="10719868" cy="1363065"/>
          </a:xfrm>
          <a:prstGeom prst="rect">
            <a:avLst/>
          </a:prstGeom>
        </p:spPr>
        <p:txBody>
          <a:bodyPr wrap="square">
            <a:spAutoFit/>
          </a:bodyPr>
          <a:lstStyle/>
          <a:p>
            <a:pPr algn="l" eaLnBrk="1">
              <a:lnSpc>
                <a:spcPct val="120000"/>
              </a:lnSpc>
              <a:spcBef>
                <a:spcPts val="850"/>
              </a:spcBef>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学术是站在巨人的肩膀上，首先要找到这个肩膀在哪里，有多高。项目研究的起点就是国内外的研究现状，总结成绩，揭示不足，泛研科研大数据伴您从新出发。</a:t>
            </a:r>
          </a:p>
        </p:txBody>
      </p:sp>
      <p:pic>
        <p:nvPicPr>
          <p:cNvPr id="3" name="图片 2">
            <a:extLst>
              <a:ext uri="{FF2B5EF4-FFF2-40B4-BE49-F238E27FC236}">
                <a16:creationId xmlns:a16="http://schemas.microsoft.com/office/drawing/2014/main" id="{D96DECE6-F822-A83C-4A88-2808D7AC7770}"/>
              </a:ext>
            </a:extLst>
          </p:cNvPr>
          <p:cNvPicPr>
            <a:picLocks noChangeAspect="1"/>
          </p:cNvPicPr>
          <p:nvPr/>
        </p:nvPicPr>
        <p:blipFill>
          <a:blip r:embed="rId4"/>
          <a:stretch>
            <a:fillRect/>
          </a:stretch>
        </p:blipFill>
        <p:spPr>
          <a:xfrm>
            <a:off x="18214" y="968728"/>
            <a:ext cx="11735403" cy="5486682"/>
          </a:xfrm>
          <a:prstGeom prst="rect">
            <a:avLst/>
          </a:prstGeom>
        </p:spPr>
      </p:pic>
      <p:pic>
        <p:nvPicPr>
          <p:cNvPr id="10" name="图片 9">
            <a:extLst>
              <a:ext uri="{FF2B5EF4-FFF2-40B4-BE49-F238E27FC236}">
                <a16:creationId xmlns:a16="http://schemas.microsoft.com/office/drawing/2014/main" id="{6DB0EAEE-0922-131D-351D-B345D4D8F435}"/>
              </a:ext>
            </a:extLst>
          </p:cNvPr>
          <p:cNvPicPr>
            <a:picLocks noChangeAspect="1"/>
          </p:cNvPicPr>
          <p:nvPr/>
        </p:nvPicPr>
        <p:blipFill>
          <a:blip r:embed="rId5"/>
          <a:stretch>
            <a:fillRect/>
          </a:stretch>
        </p:blipFill>
        <p:spPr>
          <a:xfrm>
            <a:off x="196024" y="1057404"/>
            <a:ext cx="11379785" cy="5270771"/>
          </a:xfrm>
          <a:prstGeom prst="rect">
            <a:avLst/>
          </a:prstGeom>
        </p:spPr>
      </p:pic>
      <p:pic>
        <p:nvPicPr>
          <p:cNvPr id="13" name="图片 12">
            <a:extLst>
              <a:ext uri="{FF2B5EF4-FFF2-40B4-BE49-F238E27FC236}">
                <a16:creationId xmlns:a16="http://schemas.microsoft.com/office/drawing/2014/main" id="{EA9C9347-6973-7C6F-8BE4-E41A0DDF8D7D}"/>
              </a:ext>
            </a:extLst>
          </p:cNvPr>
          <p:cNvPicPr>
            <a:picLocks noChangeAspect="1"/>
          </p:cNvPicPr>
          <p:nvPr/>
        </p:nvPicPr>
        <p:blipFill>
          <a:blip r:embed="rId6"/>
          <a:stretch>
            <a:fillRect/>
          </a:stretch>
        </p:blipFill>
        <p:spPr>
          <a:xfrm>
            <a:off x="202374" y="994122"/>
            <a:ext cx="11373435" cy="5607338"/>
          </a:xfrm>
          <a:prstGeom prst="rect">
            <a:avLst/>
          </a:prstGeom>
        </p:spPr>
      </p:pic>
      <p:pic>
        <p:nvPicPr>
          <p:cNvPr id="15" name="图片 14">
            <a:extLst>
              <a:ext uri="{FF2B5EF4-FFF2-40B4-BE49-F238E27FC236}">
                <a16:creationId xmlns:a16="http://schemas.microsoft.com/office/drawing/2014/main" id="{1EF20FD5-9B0F-6DB0-7DCB-246246A922C3}"/>
              </a:ext>
            </a:extLst>
          </p:cNvPr>
          <p:cNvPicPr>
            <a:picLocks noChangeAspect="1"/>
          </p:cNvPicPr>
          <p:nvPr/>
        </p:nvPicPr>
        <p:blipFill>
          <a:blip r:embed="rId7"/>
          <a:stretch>
            <a:fillRect/>
          </a:stretch>
        </p:blipFill>
        <p:spPr>
          <a:xfrm>
            <a:off x="295960" y="968728"/>
            <a:ext cx="11379785" cy="55946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p:nvSpPr>
        <p:spPr>
          <a:xfrm>
            <a:off x="5133340" y="0"/>
            <a:ext cx="9091295" cy="6857999"/>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8" name="文本框 7"/>
          <p:cNvSpPr txBox="1"/>
          <p:nvPr/>
        </p:nvSpPr>
        <p:spPr>
          <a:xfrm>
            <a:off x="523876" y="1659644"/>
            <a:ext cx="5438774" cy="1200329"/>
          </a:xfrm>
          <a:prstGeom prst="rect">
            <a:avLst/>
          </a:prstGeom>
          <a:noFill/>
        </p:spPr>
        <p:txBody>
          <a:bodyPr wrap="square" rtlCol="0">
            <a:spAutoFit/>
          </a:bodyPr>
          <a:lstStyle/>
          <a:p>
            <a:pPr lvl="1"/>
            <a:r>
              <a:rPr lang="zh-CN" altLang="en-US" sz="7200" b="1" i="0" dirty="0">
                <a:solidFill>
                  <a:srgbClr val="00B0F0"/>
                </a:solidFill>
                <a:effectLst/>
                <a:cs typeface="+mn-ea"/>
                <a:sym typeface="+mn-lt"/>
              </a:rPr>
              <a:t>感 谢 倾 听 ！</a:t>
            </a:r>
          </a:p>
        </p:txBody>
      </p:sp>
      <p:pic>
        <p:nvPicPr>
          <p:cNvPr id="4" name="图片 3"/>
          <p:cNvPicPr>
            <a:picLocks noChangeAspect="1"/>
          </p:cNvPicPr>
          <p:nvPr/>
        </p:nvPicPr>
        <p:blipFill rotWithShape="1">
          <a:blip r:embed="rId3" cstate="screen"/>
          <a:srcRect l="43635" t="50000" r="15313"/>
          <a:stretch>
            <a:fillRect/>
          </a:stretch>
        </p:blipFill>
        <p:spPr>
          <a:xfrm>
            <a:off x="5653085" y="1659644"/>
            <a:ext cx="7211060" cy="4940300"/>
          </a:xfrm>
          <a:prstGeom prst="rect">
            <a:avLst/>
          </a:prstGeom>
        </p:spPr>
      </p:pic>
      <p:grpSp>
        <p:nvGrpSpPr>
          <p:cNvPr id="5" name="组合 4"/>
          <p:cNvGrpSpPr/>
          <p:nvPr/>
        </p:nvGrpSpPr>
        <p:grpSpPr>
          <a:xfrm>
            <a:off x="2073169" y="4448387"/>
            <a:ext cx="2772525" cy="671830"/>
            <a:chOff x="468" y="7461"/>
            <a:chExt cx="3816" cy="1058"/>
          </a:xfrm>
        </p:grpSpPr>
        <p:sp>
          <p:nvSpPr>
            <p:cNvPr id="6" name="矩形: 圆角 25"/>
            <p:cNvSpPr/>
            <p:nvPr/>
          </p:nvSpPr>
          <p:spPr>
            <a:xfrm>
              <a:off x="468" y="7461"/>
              <a:ext cx="3700" cy="807"/>
            </a:xfrm>
            <a:prstGeom prst="roundRect">
              <a:avLst>
                <a:gd name="adj" fmla="val 50000"/>
              </a:avLst>
            </a:prstGeom>
            <a:gradFill>
              <a:gsLst>
                <a:gs pos="0">
                  <a:srgbClr val="6D49E1"/>
                </a:gs>
                <a:gs pos="100000">
                  <a:srgbClr val="2AA4E8"/>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6"/>
            <p:cNvSpPr/>
            <p:nvPr/>
          </p:nvSpPr>
          <p:spPr>
            <a:xfrm>
              <a:off x="864" y="7598"/>
              <a:ext cx="3420" cy="921"/>
            </a:xfrm>
            <a:prstGeom prst="rect">
              <a:avLst/>
            </a:prstGeom>
          </p:spPr>
          <p:txBody>
            <a:bodyPr wrap="square">
              <a:spAutoFit/>
            </a:bodyPr>
            <a:lstStyle/>
            <a:p>
              <a:r>
                <a:rPr lang="zh-CN" altLang="en-US" sz="1600" spc="600" dirty="0">
                  <a:solidFill>
                    <a:schemeClr val="bg1"/>
                  </a:solidFill>
                  <a:cs typeface="+mn-ea"/>
                  <a:sym typeface="+mn-lt"/>
                </a:rPr>
                <a:t>报告人：王亚利</a:t>
              </a:r>
              <a:endParaRPr lang="en-US" altLang="zh-CN" sz="1600" spc="600" dirty="0">
                <a:solidFill>
                  <a:schemeClr val="bg1"/>
                </a:solidFill>
                <a:cs typeface="+mn-ea"/>
                <a:sym typeface="+mn-lt"/>
              </a:endParaRPr>
            </a:p>
            <a:p>
              <a:endParaRPr lang="zh-CN" altLang="en-US" sz="1600" spc="600" dirty="0">
                <a:solidFill>
                  <a:schemeClr val="bg1"/>
                </a:solidFill>
                <a:cs typeface="+mn-ea"/>
                <a:sym typeface="+mn-lt"/>
              </a:endParaRPr>
            </a:p>
          </p:txBody>
        </p:sp>
      </p:grpSp>
      <p:pic>
        <p:nvPicPr>
          <p:cNvPr id="3" name="内容占位符 2" descr="logo"/>
          <p:cNvPicPr>
            <a:picLocks noGrp="1" noChangeAspect="1"/>
          </p:cNvPicPr>
          <p:nvPr>
            <p:ph idx="1"/>
          </p:nvPr>
        </p:nvPicPr>
        <p:blipFill>
          <a:blip r:embed="rId4"/>
          <a:stretch>
            <a:fillRect/>
          </a:stretch>
        </p:blipFill>
        <p:spPr>
          <a:xfrm>
            <a:off x="0" y="0"/>
            <a:ext cx="1447165" cy="588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
          <p:cNvSpPr txBox="1"/>
          <p:nvPr/>
        </p:nvSpPr>
        <p:spPr>
          <a:xfrm>
            <a:off x="4509135" y="5356225"/>
            <a:ext cx="4129405" cy="291465"/>
          </a:xfrm>
          <a:prstGeom prst="rect">
            <a:avLst/>
          </a:prstGeom>
          <a:noFill/>
          <a:ln w="12700" cmpd="sng">
            <a:noFill/>
            <a:prstDash val="solid"/>
          </a:ln>
        </p:spPr>
        <p:txBody>
          <a:bodyPr wrap="square"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科研项目数据处于深网，就无法活用。</a:t>
            </a:r>
          </a:p>
        </p:txBody>
      </p:sp>
      <p:grpSp>
        <p:nvGrpSpPr>
          <p:cNvPr id="41" name="原创设计师QQ：598969553          _11"/>
          <p:cNvGrpSpPr/>
          <p:nvPr/>
        </p:nvGrpSpPr>
        <p:grpSpPr>
          <a:xfrm>
            <a:off x="7682806" y="1268879"/>
            <a:ext cx="3948431" cy="1967229"/>
            <a:chOff x="5984874" y="2221952"/>
            <a:chExt cx="2253940" cy="1192291"/>
          </a:xfrm>
        </p:grpSpPr>
        <p:sp>
          <p:nvSpPr>
            <p:cNvPr id="42" name="Text Box 10"/>
            <p:cNvSpPr txBox="1"/>
            <p:nvPr/>
          </p:nvSpPr>
          <p:spPr>
            <a:xfrm>
              <a:off x="6000095" y="2221952"/>
              <a:ext cx="2109334" cy="176650"/>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各级机构拥有、多载体形式</a:t>
              </a:r>
            </a:p>
          </p:txBody>
        </p:sp>
        <p:sp>
          <p:nvSpPr>
            <p:cNvPr id="43" name="Rectangle 380"/>
            <p:cNvSpPr/>
            <p:nvPr/>
          </p:nvSpPr>
          <p:spPr>
            <a:xfrm>
              <a:off x="5984874" y="2463643"/>
              <a:ext cx="2253940" cy="950600"/>
            </a:xfrm>
            <a:prstGeom prst="rect">
              <a:avLst/>
            </a:prstGeom>
            <a:noFill/>
            <a:ln w="12700" cmpd="sng">
              <a:noFill/>
              <a:prstDash val="solid"/>
            </a:ln>
          </p:spPr>
          <p:txBody>
            <a:bodyPr wrap="square"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科研项目数据有的存在于某网站、有的存在于某通知公告中、有的扣扣群发布通知等。即使数据公开开放，用户体系化获取有一定的困难。</a:t>
              </a:r>
            </a:p>
          </p:txBody>
        </p:sp>
      </p:grpSp>
      <p:grpSp>
        <p:nvGrpSpPr>
          <p:cNvPr id="47" name="原创设计师QQ：598969553          _13"/>
          <p:cNvGrpSpPr/>
          <p:nvPr/>
        </p:nvGrpSpPr>
        <p:grpSpPr>
          <a:xfrm>
            <a:off x="7687481" y="3314191"/>
            <a:ext cx="3739515" cy="1590246"/>
            <a:chOff x="5984874" y="2249138"/>
            <a:chExt cx="2150631" cy="980922"/>
          </a:xfrm>
        </p:grpSpPr>
        <p:sp>
          <p:nvSpPr>
            <p:cNvPr id="48" name="Text Box 10"/>
            <p:cNvSpPr txBox="1"/>
            <p:nvPr/>
          </p:nvSpPr>
          <p:spPr>
            <a:xfrm>
              <a:off x="6026171" y="2249138"/>
              <a:ext cx="2109334" cy="179786"/>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各种表现类型</a:t>
              </a:r>
            </a:p>
          </p:txBody>
        </p:sp>
        <p:sp>
          <p:nvSpPr>
            <p:cNvPr id="49" name="Rectangle 380"/>
            <p:cNvSpPr/>
            <p:nvPr/>
          </p:nvSpPr>
          <p:spPr>
            <a:xfrm>
              <a:off x="5984874" y="2490547"/>
              <a:ext cx="2150631" cy="739513"/>
            </a:xfrm>
            <a:prstGeom prst="rect">
              <a:avLst/>
            </a:prstGeom>
            <a:noFill/>
            <a:ln w="12700" cmpd="sng">
              <a:noFill/>
              <a:prstDash val="solid"/>
            </a:ln>
          </p:spPr>
          <p:txBody>
            <a:bodyPr anchor="t">
              <a:spAutoFit/>
            </a:bodyPr>
            <a:lstStyle/>
            <a:p>
              <a:pPr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科研项目数据的发布有的是Excel表，有的是Word文件，有的是图片形式，字段、内容各异。</a:t>
              </a:r>
              <a:endParaRPr lang="zh-CN" altLang="en-US" sz="1600" dirty="0">
                <a:solidFill>
                  <a:srgbClr val="FF0000"/>
                </a:solidFill>
                <a:latin typeface="微软雅黑" panose="020B0503020204020204" charset="-122"/>
                <a:ea typeface="微软雅黑" panose="020B0503020204020204" charset="-122"/>
              </a:endParaRPr>
            </a:p>
          </p:txBody>
        </p:sp>
      </p:grpSp>
      <p:grpSp>
        <p:nvGrpSpPr>
          <p:cNvPr id="50" name="原创设计师QQ：598969553          _14"/>
          <p:cNvGrpSpPr/>
          <p:nvPr/>
        </p:nvGrpSpPr>
        <p:grpSpPr>
          <a:xfrm>
            <a:off x="875726" y="4337502"/>
            <a:ext cx="4392908" cy="1478107"/>
            <a:chOff x="5984874" y="2272742"/>
            <a:chExt cx="2525546" cy="852311"/>
          </a:xfrm>
        </p:grpSpPr>
        <p:sp>
          <p:nvSpPr>
            <p:cNvPr id="51" name="Text Box 10"/>
            <p:cNvSpPr txBox="1"/>
            <p:nvPr/>
          </p:nvSpPr>
          <p:spPr>
            <a:xfrm>
              <a:off x="5985957" y="2272742"/>
              <a:ext cx="2524463" cy="168065"/>
            </a:xfrm>
            <a:prstGeom prst="rect">
              <a:avLst/>
            </a:prstGeom>
            <a:noFill/>
            <a:ln w="12700" cmpd="sng">
              <a:noFill/>
              <a:prstDash val="solid"/>
            </a:ln>
          </p:spPr>
          <p:txBody>
            <a:bodyPr wrap="square"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项目与成果分立</a:t>
              </a:r>
            </a:p>
          </p:txBody>
        </p:sp>
        <p:sp>
          <p:nvSpPr>
            <p:cNvPr id="52" name="Rectangle 380"/>
            <p:cNvSpPr/>
            <p:nvPr/>
          </p:nvSpPr>
          <p:spPr>
            <a:xfrm>
              <a:off x="5984874" y="2433751"/>
              <a:ext cx="2150631" cy="691302"/>
            </a:xfrm>
            <a:prstGeom prst="rect">
              <a:avLst/>
            </a:prstGeom>
            <a:noFill/>
            <a:ln w="12700" cmpd="sng">
              <a:noFill/>
              <a:prstDash val="solid"/>
            </a:ln>
          </p:spPr>
          <p:txBody>
            <a:bodyPr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科研活动从立项到产出是一个科研生态链闭环，单一的看项目或者成果无法了解其发展进程。</a:t>
              </a:r>
            </a:p>
          </p:txBody>
        </p:sp>
      </p:grpSp>
      <p:grpSp>
        <p:nvGrpSpPr>
          <p:cNvPr id="53" name="原创设计师QQ：598969553          _15"/>
          <p:cNvGrpSpPr/>
          <p:nvPr/>
        </p:nvGrpSpPr>
        <p:grpSpPr>
          <a:xfrm>
            <a:off x="768411" y="1231087"/>
            <a:ext cx="3740785" cy="2944554"/>
            <a:chOff x="5984874" y="2309899"/>
            <a:chExt cx="2150631" cy="1691651"/>
          </a:xfrm>
        </p:grpSpPr>
        <p:sp>
          <p:nvSpPr>
            <p:cNvPr id="54" name="Text Box 10"/>
            <p:cNvSpPr txBox="1"/>
            <p:nvPr/>
          </p:nvSpPr>
          <p:spPr>
            <a:xfrm>
              <a:off x="6026171" y="2309899"/>
              <a:ext cx="2109334" cy="167447"/>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泛在实时、全生命周期</a:t>
              </a:r>
            </a:p>
          </p:txBody>
        </p:sp>
        <p:sp>
          <p:nvSpPr>
            <p:cNvPr id="55" name="Rectangle 380"/>
            <p:cNvSpPr/>
            <p:nvPr/>
          </p:nvSpPr>
          <p:spPr>
            <a:xfrm>
              <a:off x="5984874" y="2463882"/>
              <a:ext cx="2150631" cy="1537668"/>
            </a:xfrm>
            <a:prstGeom prst="rect">
              <a:avLst/>
            </a:prstGeom>
            <a:noFill/>
            <a:ln w="12700" cmpd="sng">
              <a:noFill/>
              <a:prstDash val="solid"/>
            </a:ln>
          </p:spPr>
          <p:txBody>
            <a:bodyPr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存在于各个级别、不同机构的几千个网站且不同的发布时间。用户获取数据信息的时间成本大。科研项目数据有其时间规律性，是有生命周期的数据，零碎的抽取某一个时间点的某一机构的科研项目数据做研究不符合科学研究规律。</a:t>
              </a:r>
            </a:p>
          </p:txBody>
        </p:sp>
      </p:grpSp>
      <p:sp>
        <p:nvSpPr>
          <p:cNvPr id="58" name="标题 1"/>
          <p:cNvSpPr txBox="1"/>
          <p:nvPr/>
        </p:nvSpPr>
        <p:spPr>
          <a:xfrm>
            <a:off x="401232" y="223882"/>
            <a:ext cx="10585067" cy="497356"/>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sym typeface="+mn-ea"/>
              </a:rPr>
              <a:t>科研项目大数据特征</a:t>
            </a:r>
            <a:endParaRPr lang="zh-CN" altLang="en-US" sz="3200" b="1" dirty="0">
              <a:solidFill>
                <a:srgbClr val="6B74C0"/>
              </a:solidFill>
              <a:latin typeface="微软雅黑" panose="020B0503020204020204" charset="-122"/>
              <a:ea typeface="微软雅黑" panose="020B0503020204020204" charset="-122"/>
            </a:endParaRPr>
          </a:p>
        </p:txBody>
      </p:sp>
      <p:cxnSp>
        <p:nvCxnSpPr>
          <p:cNvPr id="59" name="直接连接符 5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63" name="组合 62"/>
          <p:cNvGrpSpPr/>
          <p:nvPr/>
        </p:nvGrpSpPr>
        <p:grpSpPr>
          <a:xfrm>
            <a:off x="4924425" y="2019312"/>
            <a:ext cx="2343150" cy="2457438"/>
            <a:chOff x="7011" y="2544"/>
            <a:chExt cx="5035" cy="5254"/>
          </a:xfrm>
          <a:solidFill>
            <a:srgbClr val="F39C11">
              <a:alpha val="0"/>
            </a:srgbClr>
          </a:solidFill>
        </p:grpSpPr>
        <p:grpSp>
          <p:nvGrpSpPr>
            <p:cNvPr id="64" name="原创设计师QQ：598969553          _3"/>
            <p:cNvGrpSpPr/>
            <p:nvPr/>
          </p:nvGrpSpPr>
          <p:grpSpPr>
            <a:xfrm>
              <a:off x="7011" y="5183"/>
              <a:ext cx="1753" cy="2135"/>
              <a:chOff x="3178461" y="3124342"/>
              <a:chExt cx="949325" cy="1155700"/>
            </a:xfrm>
            <a:grpFill/>
          </p:grpSpPr>
          <p:sp>
            <p:nvSpPr>
              <p:cNvPr id="90" name="Freeform 7"/>
              <p:cNvSpPr/>
              <p:nvPr/>
            </p:nvSpPr>
            <p:spPr>
              <a:xfrm>
                <a:off x="3178461" y="3124342"/>
                <a:ext cx="949325" cy="1155700"/>
              </a:xfrm>
              <a:custGeom>
                <a:avLst/>
                <a:gdLst/>
                <a:ahLst/>
                <a:cxnLst>
                  <a:cxn ang="0">
                    <a:pos x="644480" y="328305"/>
                  </a:cxn>
                  <a:cxn ang="0">
                    <a:pos x="806843" y="321672"/>
                  </a:cxn>
                  <a:cxn ang="0">
                    <a:pos x="722348" y="459295"/>
                  </a:cxn>
                  <a:cxn ang="0">
                    <a:pos x="949325" y="669874"/>
                  </a:cxn>
                  <a:cxn ang="0">
                    <a:pos x="652764" y="1155700"/>
                  </a:cxn>
                  <a:cxn ang="0">
                    <a:pos x="0" y="4974"/>
                  </a:cxn>
                  <a:cxn ang="0">
                    <a:pos x="569926" y="0"/>
                  </a:cxn>
                  <a:cxn ang="0">
                    <a:pos x="644480" y="328305"/>
                  </a:cxn>
                </a:cxnLst>
                <a:rect l="0" t="0" r="0" b="0"/>
                <a:pathLst>
                  <a:path w="573" h="697">
                    <a:moveTo>
                      <a:pt x="389" y="198"/>
                    </a:moveTo>
                    <a:cubicBezTo>
                      <a:pt x="487" y="194"/>
                      <a:pt x="487" y="194"/>
                      <a:pt x="487" y="194"/>
                    </a:cubicBezTo>
                    <a:cubicBezTo>
                      <a:pt x="436" y="277"/>
                      <a:pt x="436" y="277"/>
                      <a:pt x="436" y="277"/>
                    </a:cubicBezTo>
                    <a:cubicBezTo>
                      <a:pt x="473" y="328"/>
                      <a:pt x="520" y="371"/>
                      <a:pt x="573" y="404"/>
                    </a:cubicBezTo>
                    <a:cubicBezTo>
                      <a:pt x="394" y="697"/>
                      <a:pt x="394" y="697"/>
                      <a:pt x="394" y="697"/>
                    </a:cubicBezTo>
                    <a:cubicBezTo>
                      <a:pt x="152" y="549"/>
                      <a:pt x="3" y="287"/>
                      <a:pt x="0" y="3"/>
                    </a:cubicBezTo>
                    <a:cubicBezTo>
                      <a:pt x="344" y="0"/>
                      <a:pt x="344" y="0"/>
                      <a:pt x="344" y="0"/>
                    </a:cubicBezTo>
                    <a:cubicBezTo>
                      <a:pt x="345" y="71"/>
                      <a:pt x="361" y="138"/>
                      <a:pt x="389" y="198"/>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91" name="Group 12"/>
              <p:cNvGrpSpPr>
                <a:grpSpLocks noChangeAspect="1"/>
              </p:cNvGrpSpPr>
              <p:nvPr/>
            </p:nvGrpSpPr>
            <p:grpSpPr>
              <a:xfrm>
                <a:off x="3500701" y="3533708"/>
                <a:ext cx="216000" cy="175766"/>
                <a:chOff x="1550139" y="1314466"/>
                <a:chExt cx="509139" cy="414300"/>
              </a:xfrm>
              <a:grpFill/>
            </p:grpSpPr>
            <p:sp>
              <p:nvSpPr>
                <p:cNvPr id="92"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93"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94" name="Oval 7"/>
                <p:cNvSpPr>
                  <a:spLocks noChangeArrowheads="1"/>
                </p:cNvSpPr>
                <p:nvPr/>
              </p:nvSpPr>
              <p:spPr bwMode="auto">
                <a:xfrm>
                  <a:off x="1777255" y="1484179"/>
                  <a:ext cx="52412" cy="54907"/>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5" name="原创设计师QQ：598969553          _4"/>
            <p:cNvGrpSpPr/>
            <p:nvPr/>
          </p:nvGrpSpPr>
          <p:grpSpPr>
            <a:xfrm>
              <a:off x="10289" y="3018"/>
              <a:ext cx="1757" cy="2133"/>
              <a:chOff x="4954873" y="1951179"/>
              <a:chExt cx="950913" cy="1155700"/>
            </a:xfrm>
            <a:grpFill/>
          </p:grpSpPr>
          <p:sp>
            <p:nvSpPr>
              <p:cNvPr id="88" name="Freeform 10"/>
              <p:cNvSpPr/>
              <p:nvPr/>
            </p:nvSpPr>
            <p:spPr>
              <a:xfrm>
                <a:off x="4954873" y="1951179"/>
                <a:ext cx="950913" cy="1155700"/>
              </a:xfrm>
              <a:custGeom>
                <a:avLst/>
                <a:gdLst/>
                <a:ahLst/>
                <a:cxnLst>
                  <a:cxn ang="0">
                    <a:pos x="0" y="485825"/>
                  </a:cxn>
                  <a:cxn ang="0">
                    <a:pos x="294882" y="0"/>
                  </a:cxn>
                  <a:cxn ang="0">
                    <a:pos x="950913" y="1147409"/>
                  </a:cxn>
                  <a:cxn ang="0">
                    <a:pos x="382684" y="1155700"/>
                  </a:cxn>
                  <a:cxn ang="0">
                    <a:pos x="314762" y="842317"/>
                  </a:cxn>
                  <a:cxn ang="0">
                    <a:pos x="150754" y="847292"/>
                  </a:cxn>
                  <a:cxn ang="0">
                    <a:pos x="238556" y="709669"/>
                  </a:cxn>
                  <a:cxn ang="0">
                    <a:pos x="0" y="485825"/>
                  </a:cxn>
                </a:cxnLst>
                <a:rect l="0" t="0" r="0" b="0"/>
                <a:pathLst>
                  <a:path w="574" h="697">
                    <a:moveTo>
                      <a:pt x="0" y="293"/>
                    </a:moveTo>
                    <a:cubicBezTo>
                      <a:pt x="178" y="0"/>
                      <a:pt x="178" y="0"/>
                      <a:pt x="178" y="0"/>
                    </a:cubicBezTo>
                    <a:cubicBezTo>
                      <a:pt x="421" y="147"/>
                      <a:pt x="571" y="409"/>
                      <a:pt x="574" y="692"/>
                    </a:cubicBezTo>
                    <a:cubicBezTo>
                      <a:pt x="231" y="697"/>
                      <a:pt x="231" y="697"/>
                      <a:pt x="231" y="697"/>
                    </a:cubicBezTo>
                    <a:cubicBezTo>
                      <a:pt x="230" y="630"/>
                      <a:pt x="215" y="566"/>
                      <a:pt x="190" y="508"/>
                    </a:cubicBezTo>
                    <a:cubicBezTo>
                      <a:pt x="91" y="511"/>
                      <a:pt x="91" y="511"/>
                      <a:pt x="91" y="511"/>
                    </a:cubicBezTo>
                    <a:cubicBezTo>
                      <a:pt x="144" y="428"/>
                      <a:pt x="144" y="428"/>
                      <a:pt x="144" y="428"/>
                    </a:cubicBezTo>
                    <a:cubicBezTo>
                      <a:pt x="106" y="374"/>
                      <a:pt x="57" y="328"/>
                      <a:pt x="0" y="29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sp>
            <p:nvSpPr>
              <p:cNvPr id="89" name="Freeform 34"/>
              <p:cNvSpPr>
                <a:spLocks noChangeAspect="1"/>
              </p:cNvSpPr>
              <p:nvPr/>
            </p:nvSpPr>
            <p:spPr>
              <a:xfrm>
                <a:off x="5346985" y="2525854"/>
                <a:ext cx="215900" cy="190500"/>
              </a:xfrm>
              <a:custGeom>
                <a:avLst/>
                <a:gdLst/>
                <a:ahLst/>
                <a:cxnLst>
                  <a:cxn ang="0">
                    <a:pos x="215900" y="76200"/>
                  </a:cxn>
                  <a:cxn ang="0">
                    <a:pos x="107950" y="0"/>
                  </a:cxn>
                  <a:cxn ang="0">
                    <a:pos x="0" y="76200"/>
                  </a:cxn>
                  <a:cxn ang="0">
                    <a:pos x="58737" y="144462"/>
                  </a:cxn>
                  <a:cxn ang="0">
                    <a:pos x="34925" y="190500"/>
                  </a:cxn>
                  <a:cxn ang="0">
                    <a:pos x="115887" y="152400"/>
                  </a:cxn>
                  <a:cxn ang="0">
                    <a:pos x="215900" y="76200"/>
                  </a:cxn>
                </a:cxnLst>
                <a:rect l="0" t="0" r="0" b="0"/>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grpSp>
          <p:nvGrpSpPr>
            <p:cNvPr id="66" name="原创设计师QQ：598969553          _5"/>
            <p:cNvGrpSpPr/>
            <p:nvPr/>
          </p:nvGrpSpPr>
          <p:grpSpPr>
            <a:xfrm>
              <a:off x="8289" y="6366"/>
              <a:ext cx="2440" cy="1432"/>
              <a:chOff x="3870611" y="3764104"/>
              <a:chExt cx="1322388" cy="776288"/>
            </a:xfrm>
            <a:grpFill/>
          </p:grpSpPr>
          <p:sp>
            <p:nvSpPr>
              <p:cNvPr id="86" name="Freeform 6"/>
              <p:cNvSpPr/>
              <p:nvPr/>
            </p:nvSpPr>
            <p:spPr>
              <a:xfrm>
                <a:off x="3870611" y="3764104"/>
                <a:ext cx="1322388" cy="776288"/>
              </a:xfrm>
              <a:custGeom>
                <a:avLst/>
                <a:gdLst/>
                <a:ahLst/>
                <a:cxnLst>
                  <a:cxn ang="0">
                    <a:pos x="594908" y="144309"/>
                  </a:cxn>
                  <a:cxn ang="0">
                    <a:pos x="672793" y="0"/>
                  </a:cxn>
                  <a:cxn ang="0">
                    <a:pos x="747364" y="144309"/>
                  </a:cxn>
                  <a:cxn ang="0">
                    <a:pos x="1050619" y="51420"/>
                  </a:cxn>
                  <a:cxn ang="0">
                    <a:pos x="1322388" y="552358"/>
                  </a:cxn>
                  <a:cxn ang="0">
                    <a:pos x="0" y="539088"/>
                  </a:cxn>
                  <a:cxn ang="0">
                    <a:pos x="280054" y="43127"/>
                  </a:cxn>
                  <a:cxn ang="0">
                    <a:pos x="594908" y="144309"/>
                  </a:cxn>
                </a:cxnLst>
                <a:rect l="0" t="0" r="0" b="0"/>
                <a:pathLst>
                  <a:path w="798" h="468">
                    <a:moveTo>
                      <a:pt x="359" y="87"/>
                    </a:moveTo>
                    <a:cubicBezTo>
                      <a:pt x="406" y="0"/>
                      <a:pt x="406" y="0"/>
                      <a:pt x="406" y="0"/>
                    </a:cubicBezTo>
                    <a:cubicBezTo>
                      <a:pt x="451" y="87"/>
                      <a:pt x="451" y="87"/>
                      <a:pt x="451" y="87"/>
                    </a:cubicBezTo>
                    <a:cubicBezTo>
                      <a:pt x="517" y="80"/>
                      <a:pt x="579" y="61"/>
                      <a:pt x="634" y="31"/>
                    </a:cubicBezTo>
                    <a:cubicBezTo>
                      <a:pt x="798" y="333"/>
                      <a:pt x="798" y="333"/>
                      <a:pt x="798" y="333"/>
                    </a:cubicBezTo>
                    <a:cubicBezTo>
                      <a:pt x="548" y="468"/>
                      <a:pt x="246" y="465"/>
                      <a:pt x="0" y="325"/>
                    </a:cubicBezTo>
                    <a:cubicBezTo>
                      <a:pt x="169" y="26"/>
                      <a:pt x="169" y="26"/>
                      <a:pt x="169" y="26"/>
                    </a:cubicBezTo>
                    <a:cubicBezTo>
                      <a:pt x="226" y="59"/>
                      <a:pt x="291" y="80"/>
                      <a:pt x="359" y="87"/>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sp>
            <p:nvSpPr>
              <p:cNvPr id="87" name="Freeform 55"/>
              <p:cNvSpPr>
                <a:spLocks noChangeAspect="1" noEditPoints="1"/>
              </p:cNvSpPr>
              <p:nvPr/>
            </p:nvSpPr>
            <p:spPr>
              <a:xfrm>
                <a:off x="4426236" y="4073666"/>
                <a:ext cx="215900" cy="225425"/>
              </a:xfrm>
              <a:custGeom>
                <a:avLst/>
                <a:gdLst/>
                <a:ahLst/>
                <a:cxnLst>
                  <a:cxn ang="0">
                    <a:pos x="138912" y="153622"/>
                  </a:cxn>
                  <a:cxn ang="0">
                    <a:pos x="212552" y="43415"/>
                  </a:cxn>
                  <a:cxn ang="0">
                    <a:pos x="212552" y="35066"/>
                  </a:cxn>
                  <a:cxn ang="0">
                    <a:pos x="195816" y="16698"/>
                  </a:cxn>
                  <a:cxn ang="0">
                    <a:pos x="187448" y="16698"/>
                  </a:cxn>
                  <a:cxn ang="0">
                    <a:pos x="179079" y="26717"/>
                  </a:cxn>
                  <a:cxn ang="0">
                    <a:pos x="169037" y="26717"/>
                  </a:cxn>
                  <a:cxn ang="0">
                    <a:pos x="169037" y="0"/>
                  </a:cxn>
                  <a:cxn ang="0">
                    <a:pos x="45188" y="0"/>
                  </a:cxn>
                  <a:cxn ang="0">
                    <a:pos x="45188" y="26717"/>
                  </a:cxn>
                  <a:cxn ang="0">
                    <a:pos x="36820" y="26717"/>
                  </a:cxn>
                  <a:cxn ang="0">
                    <a:pos x="28451" y="16698"/>
                  </a:cxn>
                  <a:cxn ang="0">
                    <a:pos x="20083" y="16698"/>
                  </a:cxn>
                  <a:cxn ang="0">
                    <a:pos x="1673" y="35066"/>
                  </a:cxn>
                  <a:cxn ang="0">
                    <a:pos x="1673" y="43415"/>
                  </a:cxn>
                  <a:cxn ang="0">
                    <a:pos x="76987" y="153622"/>
                  </a:cxn>
                  <a:cxn ang="0">
                    <a:pos x="98744" y="163641"/>
                  </a:cxn>
                  <a:cxn ang="0">
                    <a:pos x="98744" y="171990"/>
                  </a:cxn>
                  <a:cxn ang="0">
                    <a:pos x="90376" y="177000"/>
                  </a:cxn>
                  <a:cxn ang="0">
                    <a:pos x="98744" y="180340"/>
                  </a:cxn>
                  <a:cxn ang="0">
                    <a:pos x="98744" y="190358"/>
                  </a:cxn>
                  <a:cxn ang="0">
                    <a:pos x="90376" y="198707"/>
                  </a:cxn>
                  <a:cxn ang="0">
                    <a:pos x="80334" y="207057"/>
                  </a:cxn>
                  <a:cxn ang="0">
                    <a:pos x="71966" y="215406"/>
                  </a:cxn>
                  <a:cxn ang="0">
                    <a:pos x="82008" y="225425"/>
                  </a:cxn>
                  <a:cxn ang="0">
                    <a:pos x="133891" y="225425"/>
                  </a:cxn>
                  <a:cxn ang="0">
                    <a:pos x="142259" y="215406"/>
                  </a:cxn>
                  <a:cxn ang="0">
                    <a:pos x="133891" y="207057"/>
                  </a:cxn>
                  <a:cxn ang="0">
                    <a:pos x="123849" y="198707"/>
                  </a:cxn>
                  <a:cxn ang="0">
                    <a:pos x="115481" y="190358"/>
                  </a:cxn>
                  <a:cxn ang="0">
                    <a:pos x="115481" y="180340"/>
                  </a:cxn>
                  <a:cxn ang="0">
                    <a:pos x="125523" y="177000"/>
                  </a:cxn>
                  <a:cxn ang="0">
                    <a:pos x="115481" y="171990"/>
                  </a:cxn>
                  <a:cxn ang="0">
                    <a:pos x="115481" y="163641"/>
                  </a:cxn>
                  <a:cxn ang="0">
                    <a:pos x="138912" y="153622"/>
                  </a:cxn>
                  <a:cxn ang="0">
                    <a:pos x="169037" y="35066"/>
                  </a:cxn>
                  <a:cxn ang="0">
                    <a:pos x="179079" y="35066"/>
                  </a:cxn>
                  <a:cxn ang="0">
                    <a:pos x="187448" y="26717"/>
                  </a:cxn>
                  <a:cxn ang="0">
                    <a:pos x="195816" y="35066"/>
                  </a:cxn>
                  <a:cxn ang="0">
                    <a:pos x="195816" y="43415"/>
                  </a:cxn>
                  <a:cxn ang="0">
                    <a:pos x="152301" y="118556"/>
                  </a:cxn>
                  <a:cxn ang="0">
                    <a:pos x="169037" y="35066"/>
                  </a:cxn>
                  <a:cxn ang="0">
                    <a:pos x="60251" y="120226"/>
                  </a:cxn>
                  <a:cxn ang="0">
                    <a:pos x="16736" y="45085"/>
                  </a:cxn>
                  <a:cxn ang="0">
                    <a:pos x="16736" y="36735"/>
                  </a:cxn>
                  <a:cxn ang="0">
                    <a:pos x="25104" y="28386"/>
                  </a:cxn>
                  <a:cxn ang="0">
                    <a:pos x="33472" y="36735"/>
                  </a:cxn>
                  <a:cxn ang="0">
                    <a:pos x="43514" y="36735"/>
                  </a:cxn>
                  <a:cxn ang="0">
                    <a:pos x="60251" y="120226"/>
                  </a:cxn>
                </a:cxnLst>
                <a:rect l="0" t="0" r="0" b="0"/>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grpSp>
          <p:nvGrpSpPr>
            <p:cNvPr id="67" name="原创设计师QQ：598969553          _6"/>
            <p:cNvGrpSpPr/>
            <p:nvPr/>
          </p:nvGrpSpPr>
          <p:grpSpPr>
            <a:xfrm>
              <a:off x="7014" y="3006"/>
              <a:ext cx="1765" cy="2135"/>
              <a:chOff x="3180048" y="1944829"/>
              <a:chExt cx="955675" cy="1155700"/>
            </a:xfrm>
            <a:grpFill/>
          </p:grpSpPr>
          <p:sp>
            <p:nvSpPr>
              <p:cNvPr id="82" name="Freeform 8"/>
              <p:cNvSpPr/>
              <p:nvPr/>
            </p:nvSpPr>
            <p:spPr>
              <a:xfrm>
                <a:off x="3180048" y="1944829"/>
                <a:ext cx="955675" cy="1155700"/>
              </a:xfrm>
              <a:custGeom>
                <a:avLst/>
                <a:gdLst/>
                <a:ahLst/>
                <a:cxnLst>
                  <a:cxn ang="0">
                    <a:pos x="698951" y="734541"/>
                  </a:cxn>
                  <a:cxn ang="0">
                    <a:pos x="790046" y="868847"/>
                  </a:cxn>
                  <a:cxn ang="0">
                    <a:pos x="627731" y="868847"/>
                  </a:cxn>
                  <a:cxn ang="0">
                    <a:pos x="568104" y="1155700"/>
                  </a:cxn>
                  <a:cxn ang="0">
                    <a:pos x="0" y="1142435"/>
                  </a:cxn>
                  <a:cxn ang="0">
                    <a:pos x="665825" y="0"/>
                  </a:cxn>
                  <a:cxn ang="0">
                    <a:pos x="955675" y="489141"/>
                  </a:cxn>
                  <a:cxn ang="0">
                    <a:pos x="698951" y="734541"/>
                  </a:cxn>
                </a:cxnLst>
                <a:rect l="0" t="0" r="0" b="0"/>
                <a:pathLst>
                  <a:path w="577" h="697">
                    <a:moveTo>
                      <a:pt x="422" y="443"/>
                    </a:moveTo>
                    <a:cubicBezTo>
                      <a:pt x="477" y="524"/>
                      <a:pt x="477" y="524"/>
                      <a:pt x="477" y="524"/>
                    </a:cubicBezTo>
                    <a:cubicBezTo>
                      <a:pt x="379" y="524"/>
                      <a:pt x="379" y="524"/>
                      <a:pt x="379" y="524"/>
                    </a:cubicBezTo>
                    <a:cubicBezTo>
                      <a:pt x="357" y="578"/>
                      <a:pt x="344" y="636"/>
                      <a:pt x="343" y="697"/>
                    </a:cubicBezTo>
                    <a:cubicBezTo>
                      <a:pt x="0" y="689"/>
                      <a:pt x="0" y="689"/>
                      <a:pt x="0" y="689"/>
                    </a:cubicBezTo>
                    <a:cubicBezTo>
                      <a:pt x="6" y="406"/>
                      <a:pt x="158" y="145"/>
                      <a:pt x="402" y="0"/>
                    </a:cubicBezTo>
                    <a:cubicBezTo>
                      <a:pt x="577" y="295"/>
                      <a:pt x="577" y="295"/>
                      <a:pt x="577" y="295"/>
                    </a:cubicBezTo>
                    <a:cubicBezTo>
                      <a:pt x="515" y="332"/>
                      <a:pt x="462" y="383"/>
                      <a:pt x="422" y="44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83" name="Group 25"/>
              <p:cNvGrpSpPr>
                <a:grpSpLocks noChangeAspect="1"/>
              </p:cNvGrpSpPr>
              <p:nvPr/>
            </p:nvGrpSpPr>
            <p:grpSpPr>
              <a:xfrm>
                <a:off x="3474889" y="2434485"/>
                <a:ext cx="252000" cy="248000"/>
                <a:chOff x="1587575" y="2265358"/>
                <a:chExt cx="314468" cy="309477"/>
              </a:xfrm>
              <a:grpFill/>
            </p:grpSpPr>
            <p:sp>
              <p:nvSpPr>
                <p:cNvPr id="84"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5" name="Oval 60"/>
                <p:cNvSpPr>
                  <a:spLocks noChangeArrowheads="1"/>
                </p:cNvSpPr>
                <p:nvPr/>
              </p:nvSpPr>
              <p:spPr bwMode="auto">
                <a:xfrm>
                  <a:off x="1712364" y="2387652"/>
                  <a:ext cx="64890" cy="62395"/>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8" name="原创设计师QQ：598969553          _7"/>
            <p:cNvGrpSpPr/>
            <p:nvPr/>
          </p:nvGrpSpPr>
          <p:grpSpPr>
            <a:xfrm>
              <a:off x="10281" y="5201"/>
              <a:ext cx="1765" cy="2135"/>
              <a:chOff x="4950111" y="3133867"/>
              <a:chExt cx="955675" cy="1155700"/>
            </a:xfrm>
            <a:grpFill/>
          </p:grpSpPr>
          <p:sp>
            <p:nvSpPr>
              <p:cNvPr id="76" name="Freeform 9"/>
              <p:cNvSpPr/>
              <p:nvPr/>
            </p:nvSpPr>
            <p:spPr>
              <a:xfrm>
                <a:off x="4950111" y="3133867"/>
                <a:ext cx="955675" cy="1155700"/>
              </a:xfrm>
              <a:custGeom>
                <a:avLst/>
                <a:gdLst/>
                <a:ahLst/>
                <a:cxnLst>
                  <a:cxn ang="0">
                    <a:pos x="256723" y="419500"/>
                  </a:cxn>
                  <a:cxn ang="0">
                    <a:pos x="165628" y="285194"/>
                  </a:cxn>
                  <a:cxn ang="0">
                    <a:pos x="327943" y="285194"/>
                  </a:cxn>
                  <a:cxn ang="0">
                    <a:pos x="387570" y="0"/>
                  </a:cxn>
                  <a:cxn ang="0">
                    <a:pos x="955675" y="11606"/>
                  </a:cxn>
                  <a:cxn ang="0">
                    <a:pos x="289849" y="1155700"/>
                  </a:cxn>
                  <a:cxn ang="0">
                    <a:pos x="0" y="664900"/>
                  </a:cxn>
                  <a:cxn ang="0">
                    <a:pos x="256723" y="419500"/>
                  </a:cxn>
                </a:cxnLst>
                <a:rect l="0" t="0" r="0" b="0"/>
                <a:pathLst>
                  <a:path w="577" h="697">
                    <a:moveTo>
                      <a:pt x="155" y="253"/>
                    </a:moveTo>
                    <a:cubicBezTo>
                      <a:pt x="100" y="172"/>
                      <a:pt x="100" y="172"/>
                      <a:pt x="100" y="172"/>
                    </a:cubicBezTo>
                    <a:cubicBezTo>
                      <a:pt x="198" y="172"/>
                      <a:pt x="198" y="172"/>
                      <a:pt x="198" y="172"/>
                    </a:cubicBezTo>
                    <a:cubicBezTo>
                      <a:pt x="220" y="119"/>
                      <a:pt x="233" y="61"/>
                      <a:pt x="234" y="0"/>
                    </a:cubicBezTo>
                    <a:cubicBezTo>
                      <a:pt x="577" y="7"/>
                      <a:pt x="577" y="7"/>
                      <a:pt x="577" y="7"/>
                    </a:cubicBezTo>
                    <a:cubicBezTo>
                      <a:pt x="571" y="291"/>
                      <a:pt x="419" y="551"/>
                      <a:pt x="175" y="697"/>
                    </a:cubicBezTo>
                    <a:cubicBezTo>
                      <a:pt x="0" y="401"/>
                      <a:pt x="0" y="401"/>
                      <a:pt x="0" y="401"/>
                    </a:cubicBezTo>
                    <a:cubicBezTo>
                      <a:pt x="62" y="364"/>
                      <a:pt x="115" y="314"/>
                      <a:pt x="155" y="25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77" name="Group 28"/>
              <p:cNvGrpSpPr>
                <a:grpSpLocks noChangeAspect="1"/>
              </p:cNvGrpSpPr>
              <p:nvPr/>
            </p:nvGrpSpPr>
            <p:grpSpPr>
              <a:xfrm>
                <a:off x="5409895" y="3555438"/>
                <a:ext cx="180000" cy="225693"/>
                <a:chOff x="5106627" y="2260366"/>
                <a:chExt cx="324452" cy="406813"/>
              </a:xfrm>
              <a:grpFill/>
            </p:grpSpPr>
            <p:sp>
              <p:nvSpPr>
                <p:cNvPr id="78"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9"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0"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1" name="Oval 83"/>
                <p:cNvSpPr>
                  <a:spLocks noChangeArrowheads="1"/>
                </p:cNvSpPr>
                <p:nvPr/>
              </p:nvSpPr>
              <p:spPr bwMode="auto">
                <a:xfrm>
                  <a:off x="5111618" y="2260366"/>
                  <a:ext cx="316965" cy="107319"/>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9" name="原创设计师QQ：598969553          _8"/>
            <p:cNvGrpSpPr/>
            <p:nvPr/>
          </p:nvGrpSpPr>
          <p:grpSpPr>
            <a:xfrm>
              <a:off x="8331" y="2544"/>
              <a:ext cx="2442" cy="1440"/>
              <a:chOff x="3894133" y="1694545"/>
              <a:chExt cx="1322388" cy="779463"/>
            </a:xfrm>
            <a:grpFill/>
          </p:grpSpPr>
          <p:sp>
            <p:nvSpPr>
              <p:cNvPr id="71" name="Freeform 5"/>
              <p:cNvSpPr/>
              <p:nvPr/>
            </p:nvSpPr>
            <p:spPr>
              <a:xfrm>
                <a:off x="3894133" y="1694545"/>
                <a:ext cx="1322388" cy="779463"/>
              </a:xfrm>
              <a:custGeom>
                <a:avLst/>
                <a:gdLst/>
                <a:ahLst/>
                <a:cxnLst>
                  <a:cxn ang="0">
                    <a:pos x="579994" y="631862"/>
                  </a:cxn>
                  <a:cxn ang="0">
                    <a:pos x="659536" y="779463"/>
                  </a:cxn>
                  <a:cxn ang="0">
                    <a:pos x="737421" y="631862"/>
                  </a:cxn>
                  <a:cxn ang="0">
                    <a:pos x="1045647" y="728051"/>
                  </a:cxn>
                  <a:cxn ang="0">
                    <a:pos x="1322388" y="230522"/>
                  </a:cxn>
                  <a:cxn ang="0">
                    <a:pos x="0" y="227205"/>
                  </a:cxn>
                  <a:cxn ang="0">
                    <a:pos x="275083" y="726393"/>
                  </a:cxn>
                  <a:cxn ang="0">
                    <a:pos x="579994" y="631862"/>
                  </a:cxn>
                </a:cxnLst>
                <a:rect l="0" t="0" r="0" b="0"/>
                <a:pathLst>
                  <a:path w="798" h="470">
                    <a:moveTo>
                      <a:pt x="350" y="381"/>
                    </a:moveTo>
                    <a:cubicBezTo>
                      <a:pt x="398" y="470"/>
                      <a:pt x="398" y="470"/>
                      <a:pt x="398" y="470"/>
                    </a:cubicBezTo>
                    <a:cubicBezTo>
                      <a:pt x="445" y="381"/>
                      <a:pt x="445" y="381"/>
                      <a:pt x="445" y="381"/>
                    </a:cubicBezTo>
                    <a:cubicBezTo>
                      <a:pt x="512" y="388"/>
                      <a:pt x="575" y="408"/>
                      <a:pt x="631" y="439"/>
                    </a:cubicBezTo>
                    <a:cubicBezTo>
                      <a:pt x="798" y="139"/>
                      <a:pt x="798" y="139"/>
                      <a:pt x="798" y="139"/>
                    </a:cubicBezTo>
                    <a:cubicBezTo>
                      <a:pt x="550" y="1"/>
                      <a:pt x="249" y="0"/>
                      <a:pt x="0" y="137"/>
                    </a:cubicBezTo>
                    <a:cubicBezTo>
                      <a:pt x="166" y="438"/>
                      <a:pt x="166" y="438"/>
                      <a:pt x="166" y="438"/>
                    </a:cubicBezTo>
                    <a:cubicBezTo>
                      <a:pt x="222" y="407"/>
                      <a:pt x="284" y="387"/>
                      <a:pt x="350" y="381"/>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72" name="Group 33"/>
              <p:cNvGrpSpPr>
                <a:grpSpLocks noChangeAspect="1"/>
              </p:cNvGrpSpPr>
              <p:nvPr/>
            </p:nvGrpSpPr>
            <p:grpSpPr>
              <a:xfrm>
                <a:off x="4436641" y="1925369"/>
                <a:ext cx="216000" cy="243629"/>
                <a:chOff x="5513440" y="1766202"/>
                <a:chExt cx="429274" cy="484183"/>
              </a:xfrm>
              <a:grpFill/>
            </p:grpSpPr>
            <p:sp>
              <p:nvSpPr>
                <p:cNvPr id="73"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4"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5"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sp>
          <p:nvSpPr>
            <p:cNvPr id="70" name="Rectangle 13"/>
            <p:cNvSpPr>
              <a:spLocks noChangeArrowheads="1"/>
            </p:cNvSpPr>
            <p:nvPr/>
          </p:nvSpPr>
          <p:spPr bwMode="auto">
            <a:xfrm>
              <a:off x="9722" y="4824"/>
              <a:ext cx="3" cy="3"/>
            </a:xfrm>
            <a:prstGeom prst="rect">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nvGrpSpPr>
          <p:cNvPr id="57" name="组合 56"/>
          <p:cNvGrpSpPr/>
          <p:nvPr/>
        </p:nvGrpSpPr>
        <p:grpSpPr>
          <a:xfrm>
            <a:off x="492902" y="289550"/>
            <a:ext cx="854046" cy="643048"/>
            <a:chOff x="7410538" y="1404892"/>
            <a:chExt cx="458807" cy="828929"/>
          </a:xfrm>
        </p:grpSpPr>
        <p:sp>
          <p:nvSpPr>
            <p:cNvPr id="95" name="文本框 94"/>
            <p:cNvSpPr txBox="1"/>
            <p:nvPr/>
          </p:nvSpPr>
          <p:spPr>
            <a:xfrm>
              <a:off x="7410538" y="1464380"/>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96" name="直接连接符 95"/>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科研项目领域开拓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sp>
        <p:nvSpPr>
          <p:cNvPr id="3" name="矩形 2"/>
          <p:cNvSpPr/>
          <p:nvPr/>
        </p:nvSpPr>
        <p:spPr>
          <a:xfrm>
            <a:off x="1135180" y="1717143"/>
            <a:ext cx="9926632" cy="1667764"/>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泛研网是科研项目大数据领域的开拓者，致力于为科学工作者、学习者打造基于科研项目为核心的综合情报门户平台，提供情报数据库、情报分析系统、科研工具及领先的科研资讯等服务。</a:t>
            </a:r>
          </a:p>
        </p:txBody>
      </p: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10" name="图片 12" descr="/Users/wanglei/Desktop/屏幕快照 2021-03-11 19.03.55.png屏幕快照 2021-03-11 19.03.55">
            <a:extLst>
              <a:ext uri="{FF2B5EF4-FFF2-40B4-BE49-F238E27FC236}">
                <a16:creationId xmlns:a16="http://schemas.microsoft.com/office/drawing/2014/main" id="{5BCB76B5-C759-4444-AE00-87904184A77F}"/>
              </a:ext>
            </a:extLst>
          </p:cNvPr>
          <p:cNvPicPr>
            <a:picLocks noChangeAspect="1"/>
          </p:cNvPicPr>
          <p:nvPr/>
        </p:nvPicPr>
        <p:blipFill>
          <a:blip r:embed="rId4"/>
          <a:srcRect/>
          <a:stretch>
            <a:fillRect/>
          </a:stretch>
        </p:blipFill>
        <p:spPr>
          <a:xfrm>
            <a:off x="1319003" y="3417646"/>
            <a:ext cx="9216828" cy="332317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2</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89"/>
            <a:ext cx="3442308" cy="656334"/>
          </a:xfrm>
          <a:prstGeom prst="rect">
            <a:avLst/>
          </a:prstGeom>
          <a:noFill/>
        </p:spPr>
        <p:txBody>
          <a:bodyPr wrap="square" lIns="0" tIns="0" rIns="0" bIns="0" rtlCol="0">
            <a:spAutoFit/>
          </a:bodyPr>
          <a:lstStyle/>
          <a:p>
            <a:pPr algn="ctr"/>
            <a:r>
              <a:rPr lang="zh-CN" altLang="en-US" sz="4265" b="1" dirty="0">
                <a:cs typeface="+mn-ea"/>
                <a:sym typeface="+mn-lt"/>
              </a:rPr>
              <a:t>产 品 简 介</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功能板块架构</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2" name="图片 1"/>
          <p:cNvPicPr>
            <a:picLocks noChangeAspect="1"/>
          </p:cNvPicPr>
          <p:nvPr/>
        </p:nvPicPr>
        <p:blipFill>
          <a:blip r:embed="rId4"/>
          <a:stretch>
            <a:fillRect/>
          </a:stretch>
        </p:blipFill>
        <p:spPr>
          <a:xfrm>
            <a:off x="449580" y="3627120"/>
            <a:ext cx="11292840" cy="2903220"/>
          </a:xfrm>
          <a:prstGeom prst="rect">
            <a:avLst/>
          </a:prstGeom>
        </p:spPr>
      </p:pic>
      <p:sp>
        <p:nvSpPr>
          <p:cNvPr id="4" name="矩形 3"/>
          <p:cNvSpPr/>
          <p:nvPr/>
        </p:nvSpPr>
        <p:spPr>
          <a:xfrm>
            <a:off x="898960" y="1106908"/>
            <a:ext cx="9588900" cy="230695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rPr>
              <a:t>泛研完整版</a:t>
            </a:r>
            <a:r>
              <a:rPr sz="2400" dirty="0">
                <a:latin typeface="楷体" panose="02010609060101010101" pitchFamily="49" charset="-122"/>
                <a:ea typeface="楷体" panose="02010609060101010101" pitchFamily="49" charset="-122"/>
                <a:cs typeface="楷体" panose="02010609060101010101" pitchFamily="49" charset="-122"/>
              </a:rPr>
              <a:t>目前拥有“全球科研项目数据库”、“全球科研项目指南库”、“科技奖项竞赛数据库”、“科技人才</a:t>
            </a:r>
            <a:r>
              <a:rPr sz="2400" dirty="0">
                <a:latin typeface="楷体" panose="02010609060101010101" pitchFamily="49" charset="-122"/>
                <a:ea typeface="楷体" panose="02010609060101010101" pitchFamily="49" charset="-122"/>
                <a:cs typeface="楷体" panose="02010609060101010101" pitchFamily="49" charset="-122"/>
                <a:sym typeface="+mn-ea"/>
              </a:rPr>
              <a:t>专家</a:t>
            </a:r>
            <a:r>
              <a:rPr sz="2400" dirty="0">
                <a:latin typeface="楷体" panose="02010609060101010101" pitchFamily="49" charset="-122"/>
                <a:ea typeface="楷体" panose="02010609060101010101" pitchFamily="49" charset="-122"/>
                <a:cs typeface="楷体" panose="02010609060101010101" pitchFamily="49" charset="-122"/>
              </a:rPr>
              <a:t>数据库”、“全球科研信息资讯数据库”、“科研工具集系统”六大情报服务矩阵的数十种子库及工具系统。</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功能板块架构</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3" name="图片 2" descr="/Users/wanglei/Desktop/屏幕快照 2020-11-26 11.50.54.png屏幕快照 2020-11-26 11.50.54"/>
          <p:cNvPicPr>
            <a:picLocks noChangeAspect="1"/>
          </p:cNvPicPr>
          <p:nvPr/>
        </p:nvPicPr>
        <p:blipFill>
          <a:blip r:embed="rId4"/>
          <a:srcRect/>
          <a:stretch>
            <a:fillRect/>
          </a:stretch>
        </p:blipFill>
        <p:spPr>
          <a:xfrm>
            <a:off x="0" y="1147445"/>
            <a:ext cx="12205335" cy="53759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2105</Words>
  <Application>Microsoft Office PowerPoint</Application>
  <PresentationFormat>宽屏</PresentationFormat>
  <Paragraphs>212</Paragraphs>
  <Slides>48</Slides>
  <Notes>47</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48</vt:i4>
      </vt:variant>
    </vt:vector>
  </HeadingPairs>
  <TitlesOfParts>
    <vt:vector size="55" baseType="lpstr">
      <vt:lpstr>华文楷体</vt:lpstr>
      <vt:lpstr>华文隶书</vt:lpstr>
      <vt:lpstr>楷体</vt:lpstr>
      <vt:lpstr>微软雅黑</vt:lpstr>
      <vt:lpstr>Arial</vt:lpstr>
      <vt:lpstr>Calibri</vt:lpstr>
      <vt:lpstr>Office 主题</vt:lpstr>
      <vt:lpstr>PowerPoint 演示文稿</vt:lpstr>
      <vt:lpstr>访问方式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13926</dc:creator>
  <cp:lastModifiedBy>亚利 王</cp:lastModifiedBy>
  <cp:revision>30</cp:revision>
  <dcterms:created xsi:type="dcterms:W3CDTF">2020-11-30T16:14:00Z</dcterms:created>
  <dcterms:modified xsi:type="dcterms:W3CDTF">2024-05-10T01:09:59Z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