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07" r:id="rId3"/>
    <p:sldId id="5219" r:id="rId5"/>
    <p:sldId id="5220" r:id="rId6"/>
    <p:sldId id="5221" r:id="rId7"/>
    <p:sldId id="710" r:id="rId8"/>
    <p:sldId id="712" r:id="rId9"/>
    <p:sldId id="711" r:id="rId10"/>
    <p:sldId id="5225" r:id="rId11"/>
    <p:sldId id="603" r:id="rId12"/>
    <p:sldId id="842" r:id="rId13"/>
    <p:sldId id="5233" r:id="rId14"/>
    <p:sldId id="873" r:id="rId15"/>
    <p:sldId id="852" r:id="rId16"/>
    <p:sldId id="883" r:id="rId17"/>
    <p:sldId id="884" r:id="rId18"/>
    <p:sldId id="5215" r:id="rId19"/>
    <p:sldId id="5213" r:id="rId20"/>
    <p:sldId id="1245" r:id="rId21"/>
    <p:sldId id="1322" r:id="rId22"/>
    <p:sldId id="761" r:id="rId23"/>
    <p:sldId id="1323" r:id="rId24"/>
    <p:sldId id="763" r:id="rId25"/>
    <p:sldId id="764" r:id="rId26"/>
    <p:sldId id="765" r:id="rId27"/>
    <p:sldId id="1325" r:id="rId28"/>
    <p:sldId id="1324" r:id="rId29"/>
    <p:sldId id="1326" r:id="rId30"/>
    <p:sldId id="5227" r:id="rId31"/>
    <p:sldId id="5226" r:id="rId32"/>
    <p:sldId id="1328" r:id="rId33"/>
    <p:sldId id="5228" r:id="rId34"/>
    <p:sldId id="5222" r:id="rId35"/>
    <p:sldId id="5229" r:id="rId36"/>
    <p:sldId id="5230" r:id="rId37"/>
    <p:sldId id="5231" r:id="rId38"/>
    <p:sldId id="1334" r:id="rId39"/>
    <p:sldId id="330" r:id="rId40"/>
    <p:sldId id="583" r:id="rId41"/>
    <p:sldId id="316" r:id="rId42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64A"/>
    <a:srgbClr val="004C58"/>
    <a:srgbClr val="4A206A"/>
    <a:srgbClr val="008094"/>
    <a:srgbClr val="E6F1F3"/>
    <a:srgbClr val="ACDFE7"/>
    <a:srgbClr val="85C3CC"/>
    <a:srgbClr val="CE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65704" autoAdjust="0"/>
  </p:normalViewPr>
  <p:slideViewPr>
    <p:cSldViewPr snapToGrid="0" snapToObjects="1">
      <p:cViewPr varScale="1">
        <p:scale>
          <a:sx n="56" d="100"/>
          <a:sy n="56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40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3904-B63D-7844-A5E3-C2DA1B0F004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7B9E1-5ADC-7045-9E1F-8D1CF0861A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a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pic>
        <p:nvPicPr>
          <p:cNvPr id="12" name="Picture 11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and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43493"/>
            <a:ext cx="9430593" cy="420071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, Subtitle and Content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Lg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7332" y="1419860"/>
            <a:ext cx="10856185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Graphic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11365993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8" name="Picture 7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Q&amp;A Slide">
    <p:bg>
      <p:bgPr>
        <a:gradFill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76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196241" y="2063559"/>
            <a:ext cx="5799517" cy="201968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1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2472266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  <a:endParaRPr lang="en-US" sz="9600" b="1" i="0" spc="-15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2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467864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  <a:endParaRPr lang="en-US" sz="9600" b="1" i="0" spc="-15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b="3800"/>
          <a:stretch>
            <a:fillRect/>
          </a:stretch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b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pic>
        <p:nvPicPr>
          <p:cNvPr id="14" name="Picture 13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c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pic>
        <p:nvPicPr>
          <p:cNvPr id="12" name="Picture 11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03309" y="0"/>
            <a:ext cx="5288691" cy="6858000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</a:blip>
          <a:srcRect/>
          <a:stretch>
            <a:fillRect/>
          </a:stretch>
        </p:blipFill>
        <p:spPr>
          <a:xfrm>
            <a:off x="6903308" y="0"/>
            <a:ext cx="5288692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</a:blip>
          <a:srcRect/>
          <a:stretch>
            <a:fillRect/>
          </a:stretch>
        </p:blipFill>
        <p:spPr>
          <a:xfrm>
            <a:off x="6903308" y="0"/>
            <a:ext cx="5303520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2D8-27E3-0C42-8202-FC9FCAC1AD9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0.xml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jpeg"/><Relationship Id="rId7" Type="http://schemas.openxmlformats.org/officeDocument/2006/relationships/image" Target="../media/image37.GIF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2.xml"/><Relationship Id="rId10" Type="http://schemas.openxmlformats.org/officeDocument/2006/relationships/image" Target="../media/image40.png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7.xml"/><Relationship Id="rId4" Type="http://schemas.openxmlformats.org/officeDocument/2006/relationships/image" Target="../media/image49.png"/><Relationship Id="rId3" Type="http://schemas.openxmlformats.org/officeDocument/2006/relationships/hyperlink" Target="https://www.proquest.com/" TargetMode="Externa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8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hyperlink" Target="https://space.bilibili.com/519556026" TargetMode="Externa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4" Type="http://schemas.openxmlformats.org/officeDocument/2006/relationships/hyperlink" Target="https://proquestmeetings.webex.com/mw3300/mywebex/default.do?nomenu=true&amp;siteurl=proquestmeetings&amp;service=6&amp;rnd=0.7153900826437125&amp;main_url=https://proquestmeetings.webex.com/ec3300/eventcenter/program/programDetail.do?theAction%3Ddetail%26internalProgramTicket%3D4832534b000000047d960fe703481b112b4193e51736ee4e04a0056fbd86cf182aa05a56ad8b1ab6%26siteurl%3Dproquestmeetings%26internalProgramTicketUnList%3D4832534b000000047d960fe703481b112b4193e51736ee4e04a0056fbd86cf182aa05a56ad8b1ab6%26cProgViewID%3D1327017%26PRID%3D07fe0ae9c92d6ef5c1a6dff90f82d455" TargetMode="External"/><Relationship Id="rId3" Type="http://schemas.openxmlformats.org/officeDocument/2006/relationships/hyperlink" Target="http://www.proquest.com/APAC-CN/cn-products-services/" TargetMode="External"/><Relationship Id="rId2" Type="http://schemas.openxmlformats.org/officeDocument/2006/relationships/hyperlink" Target="https://support.proquest.com/apex/homepage?l=en_US" TargetMode="External"/><Relationship Id="rId1" Type="http://schemas.openxmlformats.org/officeDocument/2006/relationships/hyperlink" Target="https://nam02.safelinks.protection.outlook.com/?url=https%3A%2F%2Fproquest.libguides.com%2Fpqdt_ch&amp;data=04%7C01%7CJim.Wang%40proquest.com%7C5c7fada63f374511743a08d9f50db9ea%7Cc598e59c2e194342a52ba055a26296c6%7C0%7C0%7C637810261560815233%7CUnknown%7CTWFpbGZsb3d8eyJWIjoiMC4wLjAwMDAiLCJQIjoiV2luMzIiLCJBTiI6Ik1haWwiLCJXVCI6Mn0%3D%7C3000&amp;sdata=ec9ct8iWOxB%2BJ%2BUiKh55shiOdX1Qwgbh7xzxYGter7I%3D&amp;reserved=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1820568"/>
          </a:xfrm>
        </p:spPr>
        <p:txBody>
          <a:bodyPr>
            <a:normAutofit/>
          </a:bodyPr>
          <a:lstStyle/>
          <a:p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Central China</a:t>
            </a:r>
            <a:b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综合学术期刊数据库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latin typeface="华文楷体" panose="02010600040101010101" pitchFamily="2" charset="-122"/>
                <a:ea typeface="华文楷体" panose="02010600040101010101" pitchFamily="2" charset="-122"/>
              </a:rPr>
              <a:t>2022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829"/>
            <a:ext cx="115131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期刊来源</a:t>
            </a:r>
            <a:endParaRPr lang="en-US" altLang="zh-CN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76300"/>
            <a:ext cx="12192000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来自数千家全球知名出版公司、学协会、机构、大学出版社，例：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 descr="http://www.atypon.com/action/file.php?id=6275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293968" y="1603380"/>
            <a:ext cx="2699445" cy="11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phd2published.com/wp-content/uploads/2010/09/Palgrave-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9817" y="1747746"/>
            <a:ext cx="1623473" cy="8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esscirc2013.imt.ro/images/exhibition/CUP_Colour_logo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88400" y="1801839"/>
            <a:ext cx="2983596" cy="8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4" y="2155006"/>
            <a:ext cx="2369870" cy="6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://www.aeaweb.org/images/AEA_left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40817" y="3140907"/>
            <a:ext cx="1335271" cy="13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03" y="3048710"/>
            <a:ext cx="1895248" cy="12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7" y="3646256"/>
            <a:ext cx="2288659" cy="9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88" y="4806085"/>
            <a:ext cx="2504302" cy="12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2" y="5154834"/>
            <a:ext cx="2684235" cy="73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373" y="4119233"/>
            <a:ext cx="2133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54" y="1"/>
            <a:ext cx="117168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 Central China</a:t>
            </a:r>
            <a:endParaRPr lang="en-US" altLang="zh-CN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95" y="701499"/>
            <a:ext cx="11716810" cy="4974353"/>
          </a:xfrm>
          <a:prstGeom prst="rect">
            <a:avLst/>
          </a:prstGeom>
        </p:spPr>
      </p:pic>
      <p:sp>
        <p:nvSpPr>
          <p:cNvPr id="8" name="Rounded Rectangle 9"/>
          <p:cNvSpPr/>
          <p:nvPr/>
        </p:nvSpPr>
        <p:spPr>
          <a:xfrm>
            <a:off x="2781101" y="2193523"/>
            <a:ext cx="8451006" cy="904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ounded Rectangle 9"/>
          <p:cNvSpPr/>
          <p:nvPr/>
        </p:nvSpPr>
        <p:spPr>
          <a:xfrm>
            <a:off x="1160060" y="4844955"/>
            <a:ext cx="1511461" cy="477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01" y="3275210"/>
            <a:ext cx="4023422" cy="326206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336" y="1"/>
            <a:ext cx="115131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刊物举例</a:t>
            </a:r>
            <a:endParaRPr lang="en-US" altLang="zh-CN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 descr="A screenshot of a cell phone&#10;&#10;Description generated with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175" y="589523"/>
            <a:ext cx="1622306" cy="2227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81" y="3557971"/>
            <a:ext cx="1680162" cy="2221689"/>
          </a:xfrm>
          <a:prstGeom prst="rect">
            <a:avLst/>
          </a:prstGeom>
        </p:spPr>
      </p:pic>
      <p:pic>
        <p:nvPicPr>
          <p:cNvPr id="25" name="Picture 24" descr="A typewriter on a table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33" y="614348"/>
            <a:ext cx="1660634" cy="2219781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7" y="595009"/>
            <a:ext cx="1620319" cy="2221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88" y="3557971"/>
            <a:ext cx="1678176" cy="2212328"/>
          </a:xfrm>
          <a:prstGeom prst="rect">
            <a:avLst/>
          </a:prstGeom>
        </p:spPr>
      </p:pic>
      <p:pic>
        <p:nvPicPr>
          <p:cNvPr id="20" name="Picture 19" descr="A close up of a blue background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461" y="641500"/>
            <a:ext cx="1718397" cy="2221688"/>
          </a:xfrm>
          <a:prstGeom prst="rect">
            <a:avLst/>
          </a:prstGeom>
        </p:spPr>
      </p:pic>
      <p:pic>
        <p:nvPicPr>
          <p:cNvPr id="24" name="Picture 23" descr="A picture containing music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300" y="3543619"/>
            <a:ext cx="1708157" cy="2226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88" y="3552978"/>
            <a:ext cx="1620318" cy="2226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5933" y="3557971"/>
            <a:ext cx="1660634" cy="221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6068" y="641500"/>
            <a:ext cx="1718397" cy="2175198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期刊优势</a:t>
            </a:r>
            <a:endParaRPr lang="zh-CN" altLang="en-US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1" y="1169963"/>
            <a:ext cx="7075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收录了自然科学、工程技术、生物医学等各个研究领域最具影响力的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8,700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1,900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多种科技领域学科全文刊被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609" y="3916162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SSCI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收录了社科领域最具影响力的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3,100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1,200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多种社科领域全文刊被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SSCI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677366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258" y="382631"/>
            <a:ext cx="4480189" cy="266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57" y="3606474"/>
            <a:ext cx="4480189" cy="2661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期刊优势</a:t>
            </a:r>
            <a:endParaRPr lang="zh-CN" altLang="en-US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1" y="1169963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A&amp;HCI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收录了人文艺术研究领域最具影响力的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多种人文艺术领域全文刊被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A&amp;HCI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609" y="3916162"/>
            <a:ext cx="707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ERIC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收录教育学领域约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多种多种教育学全文刊被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ERIC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677366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559" y="545340"/>
            <a:ext cx="4542889" cy="265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559" y="3590380"/>
            <a:ext cx="4533946" cy="265093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期刊优势</a:t>
            </a:r>
            <a:endParaRPr lang="zh-CN" altLang="en-US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1" y="1169963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PsycINFO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收录了心理学研究领域最具影响力的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多种心理学全文刊被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PsycINFO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609" y="3916162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PubMed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收录生命医学相关领域全球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5,600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种学术期刊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多种多种生物医学及相关学科全文刊被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PubMed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677366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7563" y="298210"/>
            <a:ext cx="4528886" cy="265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563" y="3610913"/>
            <a:ext cx="4528886" cy="266735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8"/>
              </a:rPr>
              <a:t>主要内容</a:t>
            </a:r>
            <a:endParaRPr lang="en-US" altLang="zh-CN" sz="6000" dirty="0">
              <a:latin typeface="华文楷体" panose="02010600040101010101" pitchFamily="2" charset="-122"/>
              <a:ea typeface="华文楷体" panose="02010600040101010101" pitchFamily="2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资源介绍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检索功能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98909"/>
            <a:ext cx="12190268" cy="922561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平台检索及利用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4602" y="2810592"/>
            <a:ext cx="2348917" cy="3630017"/>
            <a:chOff x="6012730" y="581827"/>
            <a:chExt cx="3605378" cy="53748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2730" y="581827"/>
              <a:ext cx="3605378" cy="5374808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535" y="1326893"/>
              <a:ext cx="3111770" cy="403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78" y="41051"/>
            <a:ext cx="11872622" cy="17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  <a:hlinkClick r:id="rId3"/>
              </a:rPr>
              <a:t>https://www.proquest.com/</a:t>
            </a: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支持计算机和移动设备访问，无需安装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；访问采用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IP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控制，远程访问支持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VPN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Shibboleth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多库平台，提供中文检索界面</a:t>
            </a:r>
            <a:endParaRPr lang="en-US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8" y="2874776"/>
            <a:ext cx="8973176" cy="356583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5750"/>
            <a:ext cx="12190268" cy="923330"/>
          </a:xfrm>
        </p:spPr>
        <p:txBody>
          <a:bodyPr/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Central China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检索举例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54" y="-663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从学位论文认识检索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065" y="1500327"/>
            <a:ext cx="2803819" cy="3355574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3611608" y="1392137"/>
            <a:ext cx="1839957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前置结构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3593884" y="4410213"/>
            <a:ext cx="1839957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5476136" y="630154"/>
            <a:ext cx="1457537" cy="2698971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申明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5482340" y="3429000"/>
            <a:ext cx="1479330" cy="2594865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pPr algn="ctr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201107" y="2855484"/>
            <a:ext cx="4952248" cy="762000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我要做什么（空白）、为什么做（空白很重要）、做了什么（填补空白）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201107" y="4018982"/>
            <a:ext cx="4952248" cy="762000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别人做了什么：经典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前沿（观点和理论）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7201107" y="5126641"/>
            <a:ext cx="4952248" cy="114099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你具体做了些什么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研究材料、方法、结果、探讨、结论、建议（发展方向）等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你将会学习到</a:t>
            </a:r>
            <a:b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1467016"/>
            <a:ext cx="11274552" cy="3025471"/>
          </a:xfrm>
        </p:spPr>
        <p:txBody>
          <a:bodyPr>
            <a:normAutofit/>
          </a:bodyPr>
          <a:lstStyle/>
          <a:p>
            <a:endParaRPr lang="en-US" altLang="zh-CN" sz="4600" b="1" dirty="0">
              <a:solidFill>
                <a:srgbClr val="C00000"/>
              </a:solidFill>
              <a:latin typeface="+mn-lt"/>
              <a:ea typeface="+mn-ea"/>
              <a:cs typeface="Open Sans Semibold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了解</a:t>
            </a:r>
            <a:r>
              <a:rPr 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Central China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数据库的内容构成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利用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平台功能，通过检索案例熟悉检索方法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掌握检索结果的利用和处理的方法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54" y="-663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2.2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基本检索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全面获取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7333" y="941551"/>
            <a:ext cx="118594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从一个课题认识检索：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in second language writing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常见检索方法： 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9" y="2511210"/>
            <a:ext cx="12192000" cy="3070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496" y="4346743"/>
            <a:ext cx="5026889" cy="4003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检索结果及分析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0812" y="5256910"/>
            <a:ext cx="9996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基本检索执行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，处理为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个单词逻辑与，而非三个概念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+ Second language + writing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，另外不会进行相关概念检索，比如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Second language: EFL, ESL, foreign language, L2, etc.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092" y="741736"/>
            <a:ext cx="10240370" cy="4419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597" y="1206969"/>
            <a:ext cx="298243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6015" y="2309448"/>
            <a:ext cx="2982430" cy="542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1334" y="61499"/>
            <a:ext cx="5267325" cy="154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0" y="1643713"/>
            <a:ext cx="9827810" cy="4216836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83140" y="1901515"/>
            <a:ext cx="9940075" cy="405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658571" y="2967317"/>
            <a:ext cx="9752380" cy="1540972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Peer feedback: peer interaction, peer collaboration, peer comments, feedback/comments provided by peers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综述研究文献的帮助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b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检索词解析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33" y="0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基本检索 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全面且准确获取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7333" y="546582"/>
            <a:ext cx="118594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从一个课题认识检索：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课题解析，修改策略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Peer*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near/2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(review* or interact* or collaborat* or comment* or feedback*)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 “Second language*” or EFL or ESL or “foreign language*” or L2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    writ*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9" y="2825108"/>
            <a:ext cx="12192000" cy="3070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1203" y="4476574"/>
            <a:ext cx="10746160" cy="7296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(Peer* near/2  (review* or interact* or collaborat* or comment* or feedback*))  and  (“Second language*” or EFL or ESL or “foreign language*” or L2) and writ*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（兼顾全面和准确）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49" y="782257"/>
            <a:ext cx="11878101" cy="50535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7679" y="1750436"/>
            <a:ext cx="3359155" cy="522514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如何提升准确性？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090" y="1364776"/>
            <a:ext cx="2143143" cy="817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54" y="-663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2.3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高级检索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准确获取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54" y="762000"/>
            <a:ext cx="11482316" cy="4830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893001"/>
            <a:ext cx="10181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定义字段，可选择高匹配字段：标题、文摘；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SU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字段含主题和索引词 等</a:t>
            </a:r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230" y="1773735"/>
            <a:ext cx="9987307" cy="1655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18347" y="1265334"/>
            <a:ext cx="1872017" cy="515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分面查看 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41" y="782257"/>
            <a:ext cx="10494560" cy="51855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141" y="2893324"/>
            <a:ext cx="1455193" cy="3074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分面查看 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752" y="1000125"/>
            <a:ext cx="1645830" cy="485775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79" y="904055"/>
            <a:ext cx="2969977" cy="2676173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79" y="3701955"/>
            <a:ext cx="2959444" cy="287175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353" y="120797"/>
            <a:ext cx="2609850" cy="216907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353" y="2429300"/>
            <a:ext cx="2609850" cy="429925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文献筛查及保存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131" y="782257"/>
            <a:ext cx="11659737" cy="4950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131" y="1891760"/>
            <a:ext cx="1685499" cy="3074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36072" y="2183642"/>
            <a:ext cx="1389796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39" y="2715905"/>
            <a:ext cx="3576345" cy="35076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检索举例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查询综述内容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728" y="908358"/>
            <a:ext cx="10745337" cy="5041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0450" y="2330060"/>
            <a:ext cx="78167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(Peer* near/2 (review* or interact* or collaborat* or comment* or feedback*))  and  (“Second language*” or EFL or ESL or “foreign language*” or L2) and writ* and </a:t>
            </a:r>
            <a:r>
              <a:rPr lang="en-US" sz="2000" dirty="0">
                <a:solidFill>
                  <a:srgbClr val="FF0000"/>
                </a:solidFill>
              </a:rPr>
              <a:t>(ti((systematic* or literature*) and review) or ab((systematic* or literature* or article*) near/2 review) or su((systematic* or literature*) near/2 review))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8204" y="1368577"/>
            <a:ext cx="1385248" cy="4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311" y="782257"/>
            <a:ext cx="692624" cy="732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090" y="1676736"/>
            <a:ext cx="1256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三横线可切换功能页</a:t>
            </a:r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8"/>
              </a:rPr>
              <a:t>主要内容</a:t>
            </a:r>
            <a:endParaRPr lang="en-US" altLang="zh-CN" sz="6000" dirty="0">
              <a:latin typeface="华文楷体" panose="02010600040101010101" pitchFamily="2" charset="-122"/>
              <a:ea typeface="华文楷体" panose="02010600040101010101" pitchFamily="2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资源介绍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检索功能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0" y="919421"/>
            <a:ext cx="11764814" cy="49491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获取新增匹配记录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定题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0" y="919421"/>
            <a:ext cx="11764814" cy="4949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59152" y="1992573"/>
            <a:ext cx="966716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54" y="2374710"/>
            <a:ext cx="3878420" cy="41403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081" y="2374709"/>
            <a:ext cx="3878420" cy="41403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8"/>
              </a:rPr>
              <a:t>主要内容</a:t>
            </a:r>
            <a:endParaRPr lang="en-US" altLang="zh-CN" sz="6000" dirty="0">
              <a:latin typeface="华文楷体" panose="02010600040101010101" pitchFamily="2" charset="-122"/>
              <a:ea typeface="华文楷体" panose="02010600040101010101" pitchFamily="2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资源介绍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检索功能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文献记录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57200" y="15676245"/>
            <a:ext cx="4076700" cy="3657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37730" y="5769999"/>
            <a:ext cx="100195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ProQuest Central China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是全文期刊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数据库，但部分文献仅收录了文摘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索引。</a:t>
            </a:r>
            <a:endParaRPr kumimoji="0" lang="en-US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记录显示内容包括文摘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索引，全文文献（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HTML),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PDF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全文，引用人，参考文献。注：各记录显示的内容会有差异。 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1509"/>
            <a:ext cx="12192000" cy="5004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53993" y="2082023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3993" y="3695269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53993" y="5011271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记录详情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986" y="5752082"/>
            <a:ext cx="10282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平台大多文献</a:t>
            </a:r>
            <a:r>
              <a:rPr lang="en-US" altLang="zh-CN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html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格式文摘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全文提供了翻译功能，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Full Text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格式全文提供在线聆听和下载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mp3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文件；提供了参考文献、引用人、共享参考文献、相关条目，便于获得相关研究资料；提供了单篇文献的信息处理：引用、电邮、打印、保存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994" y="811727"/>
            <a:ext cx="11686387" cy="48117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9994" y="2019869"/>
            <a:ext cx="1723522" cy="1628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3516" y="2159758"/>
            <a:ext cx="1723522" cy="372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85916" y="3897305"/>
            <a:ext cx="1723522" cy="1166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8548" y="2051592"/>
            <a:ext cx="2733457" cy="991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21922" y="1234518"/>
            <a:ext cx="2074459" cy="785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73" y="309475"/>
            <a:ext cx="3246906" cy="15933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摘要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82" y="934872"/>
            <a:ext cx="6283124" cy="471530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79" y="533002"/>
            <a:ext cx="7018853" cy="617246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42581" y="2834251"/>
            <a:ext cx="3296905" cy="1260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5079" y="5227093"/>
            <a:ext cx="4533333" cy="320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操作选项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7182" y="4105589"/>
            <a:ext cx="2273938" cy="617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2" y="2057135"/>
            <a:ext cx="2802259" cy="82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182" y="1564721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记录详情页面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714" y="3634006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检索结果页面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59" y="832803"/>
            <a:ext cx="8761692" cy="6022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获取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更多资讯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273" y="5605253"/>
            <a:ext cx="1011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Bilibili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: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1"/>
              </a:rPr>
              <a:t>https://space.bilibili.com/519556026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 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4" y="1245266"/>
            <a:ext cx="2870151" cy="2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3441" y="4367285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QQ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群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230312268</a:t>
            </a:r>
            <a:endParaRPr 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65" y="1245266"/>
            <a:ext cx="2943955" cy="29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53306" y="4367284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官方微信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endParaRPr 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16" y="5426815"/>
            <a:ext cx="824726" cy="83772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其他资料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u="sng" dirty="0">
                <a:solidFill>
                  <a:srgbClr val="666666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hlinkClick r:id="rId1"/>
              </a:rPr>
              <a:t>https://proquest.libguides</a:t>
            </a:r>
            <a:r>
              <a:rPr lang="en-US" u="sng">
                <a:solidFill>
                  <a:srgbClr val="666666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hlinkClick r:id="rId1"/>
              </a:rPr>
              <a:t>.com</a:t>
            </a:r>
            <a:r>
              <a:rPr lang="en-US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    </a:t>
            </a:r>
            <a:endParaRPr lang="en-US" dirty="0"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  <a:hlinkClick r:id="rId2"/>
              </a:rPr>
              <a:t>Support Center  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  <a:cs typeface="Calibri Light" panose="020F0302020204030204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Calibri Light" panose="020F0302020204030204"/>
                <a:hlinkClick r:id="rId3"/>
              </a:rPr>
              <a:t>产品介绍中文网站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  <a:cs typeface="Calibri Light" panose="020F0302020204030204"/>
              <a:hlinkClick r:id="rId4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3600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3770" y="-1"/>
            <a:ext cx="8819310" cy="886691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为什么使用数据库？</a:t>
            </a:r>
            <a:endParaRPr lang="zh-CN" altLang="en-US" sz="40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054" y="882480"/>
            <a:ext cx="10672828" cy="4788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phic 4" descr="Help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6083" y="3240153"/>
            <a:ext cx="1688123" cy="1688123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sp>
        <p:nvSpPr>
          <p:cNvPr id="6" name="Rectangle: Rounded Corners 5"/>
          <p:cNvSpPr/>
          <p:nvPr/>
        </p:nvSpPr>
        <p:spPr>
          <a:xfrm>
            <a:off x="7408520" y="2271101"/>
            <a:ext cx="2791680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获得新研究灵感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408520" y="2982639"/>
            <a:ext cx="2791680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了解的行文结构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408521" y="832222"/>
            <a:ext cx="27916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获取权威的文献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379728" y="3694177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开展对比和分析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7379728" y="4407726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可作为研究工具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7408520" y="1529954"/>
            <a:ext cx="27916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开展文献的调研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379728" y="5146862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98" y="23369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192" y="981076"/>
            <a:ext cx="11036808" cy="4873096"/>
          </a:xfrm>
          <a:prstGeom prst="rect">
            <a:avLst/>
          </a:prstGeom>
        </p:spPr>
      </p:pic>
      <p:sp>
        <p:nvSpPr>
          <p:cNvPr id="7" name="Rounded Rectangle 9"/>
          <p:cNvSpPr/>
          <p:nvPr/>
        </p:nvSpPr>
        <p:spPr>
          <a:xfrm>
            <a:off x="1327890" y="981074"/>
            <a:ext cx="9708918" cy="591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" name="Rounded Rectangle 9"/>
          <p:cNvSpPr/>
          <p:nvPr/>
        </p:nvSpPr>
        <p:spPr>
          <a:xfrm>
            <a:off x="1327890" y="2442949"/>
            <a:ext cx="10586606" cy="34112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9019712" y="4986573"/>
            <a:ext cx="2794335" cy="404911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获取权威文献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7162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37" y="1014910"/>
            <a:ext cx="9982245" cy="4460399"/>
          </a:xfrm>
          <a:prstGeom prst="rect">
            <a:avLst/>
          </a:prstGeom>
        </p:spPr>
      </p:pic>
      <p:sp>
        <p:nvSpPr>
          <p:cNvPr id="8" name="Rounded Rectangle 9"/>
          <p:cNvSpPr/>
          <p:nvPr/>
        </p:nvSpPr>
        <p:spPr>
          <a:xfrm>
            <a:off x="412307" y="1230663"/>
            <a:ext cx="3307436" cy="3354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476921" y="4553166"/>
            <a:ext cx="4919828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了解期刊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论文的行文结构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2792" y="1918020"/>
            <a:ext cx="3307436" cy="3868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7" y="40034"/>
            <a:ext cx="10972800" cy="680720"/>
          </a:xfrm>
        </p:spPr>
        <p:txBody>
          <a:bodyPr/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198" y="1038687"/>
            <a:ext cx="10972801" cy="476006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944208" y="3077621"/>
            <a:ext cx="41961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获取全球最新研究课题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1219198" y="1644840"/>
            <a:ext cx="3646201" cy="9815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" y="9145"/>
            <a:ext cx="10972800" cy="680720"/>
          </a:xfrm>
        </p:spPr>
        <p:txBody>
          <a:bodyPr/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89" y="756153"/>
            <a:ext cx="11734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例如节选文章： 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Patterns of Harmful Alcohol Consumption among Truck Drivers: Implications for Occupational Health and Work Safety from a Systematic Review and Meta-Analysis</a:t>
            </a:r>
            <a:endParaRPr lang="en-US" altLang="zh-CN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6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Bragazzi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 Nicola Luigi; Dini, 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. International Journal of Environmental Research and Public Health; Basel Vol. 15, </a:t>
            </a:r>
            <a:r>
              <a:rPr lang="en-US" altLang="zh-CN" sz="16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Iss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. 6,  (Jun 2018): 1121.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33" y="1653438"/>
            <a:ext cx="11016062" cy="4332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415975" y="3162775"/>
            <a:ext cx="2493469" cy="0"/>
          </a:xfrm>
          <a:prstGeom prst="line">
            <a:avLst/>
          </a:prstGeom>
          <a:ln w="44450">
            <a:solidFill>
              <a:srgbClr val="E16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92154" y="3419792"/>
            <a:ext cx="2493469" cy="0"/>
          </a:xfrm>
          <a:prstGeom prst="line">
            <a:avLst/>
          </a:prstGeom>
          <a:ln w="44450">
            <a:solidFill>
              <a:srgbClr val="E16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47889" y="3364241"/>
            <a:ext cx="2961555" cy="1260"/>
          </a:xfrm>
          <a:prstGeom prst="line">
            <a:avLst/>
          </a:prstGeom>
          <a:ln w="44450">
            <a:solidFill>
              <a:srgbClr val="E16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/>
          <p:cNvSpPr/>
          <p:nvPr/>
        </p:nvSpPr>
        <p:spPr>
          <a:xfrm>
            <a:off x="2988860" y="2005616"/>
            <a:ext cx="6480594" cy="526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" name="Rounded Rectangle 9"/>
          <p:cNvSpPr/>
          <p:nvPr/>
        </p:nvSpPr>
        <p:spPr>
          <a:xfrm>
            <a:off x="3621024" y="2733407"/>
            <a:ext cx="8065008" cy="10915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7808136" y="3783967"/>
            <a:ext cx="4229100" cy="424736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数据库作为研究工具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7974"/>
            <a:ext cx="12190268" cy="1231106"/>
          </a:xfrm>
        </p:spPr>
        <p:txBody>
          <a:bodyPr/>
          <a:lstStyle/>
          <a:p>
            <a:r>
              <a:rPr 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资源情况</a:t>
            </a:r>
            <a:endParaRPr 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SLIDE_THUMBNAIL_REFRESH" val="1"/>
</p:tagLst>
</file>

<file path=ppt/tags/tag19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20.xml><?xml version="1.0" encoding="utf-8"?>
<p:tagLst xmlns:p="http://schemas.openxmlformats.org/presentationml/2006/main">
  <p:tag name="ARTICULATE_SLIDE_THUMBNAIL_REFRESH" val="1"/>
</p:tagLst>
</file>

<file path=ppt/tags/tag21.xml><?xml version="1.0" encoding="utf-8"?>
<p:tagLst xmlns:p="http://schemas.openxmlformats.org/presentationml/2006/main">
  <p:tag name="ARTICULATE_SLIDE_THUMBNAIL_REFRESH" val="1"/>
</p:tagLst>
</file>

<file path=ppt/tags/tag22.xml><?xml version="1.0" encoding="utf-8"?>
<p:tagLst xmlns:p="http://schemas.openxmlformats.org/presentationml/2006/main">
  <p:tag name="ARTICULATE_SLIDE_THUMBNAIL_REFRESH" val="1"/>
</p:tagLst>
</file>

<file path=ppt/tags/tag23.xml><?xml version="1.0" encoding="utf-8"?>
<p:tagLst xmlns:p="http://schemas.openxmlformats.org/presentationml/2006/main">
  <p:tag name="ARTICULATE_SLIDE_THUMBNAIL_REFRESH" val="1"/>
</p:tagLst>
</file>

<file path=ppt/tags/tag24.xml><?xml version="1.0" encoding="utf-8"?>
<p:tagLst xmlns:p="http://schemas.openxmlformats.org/presentationml/2006/main">
  <p:tag name="ARTICULATE_SLIDE_THUMBNAIL_REFRESH" val="1"/>
</p:tagLst>
</file>

<file path=ppt/tags/tag25.xml><?xml version="1.0" encoding="utf-8"?>
<p:tagLst xmlns:p="http://schemas.openxmlformats.org/presentationml/2006/main">
  <p:tag name="ARTICULATE_SLIDE_THUMBNAIL_REFRESH" val="1"/>
</p:tagLst>
</file>

<file path=ppt/tags/tag26.xml><?xml version="1.0" encoding="utf-8"?>
<p:tagLst xmlns:p="http://schemas.openxmlformats.org/presentationml/2006/main">
  <p:tag name="ARTICULATE_SLIDE_THUMBNAIL_REFRESH" val="1"/>
</p:tagLst>
</file>

<file path=ppt/tags/tag27.xml><?xml version="1.0" encoding="utf-8"?>
<p:tagLst xmlns:p="http://schemas.openxmlformats.org/presentationml/2006/main">
  <p:tag name="ARTICULATE_SLIDE_THUMBNAIL_REFRESH" val="1"/>
</p:tagLst>
</file>

<file path=ppt/tags/tag28.xml><?xml version="1.0" encoding="utf-8"?>
<p:tagLst xmlns:p="http://schemas.openxmlformats.org/presentationml/2006/main">
  <p:tag name="ARTICULATE_SLIDE_THUMBNAIL_REFRESH" val="1"/>
</p:tagLst>
</file>

<file path=ppt/tags/tag29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30.xml><?xml version="1.0" encoding="utf-8"?>
<p:tagLst xmlns:p="http://schemas.openxmlformats.org/presentationml/2006/main">
  <p:tag name="ARTICULATE_SLIDE_THUMBNAIL_REFRESH" val="1"/>
</p:tagLst>
</file>

<file path=ppt/tags/tag31.xml><?xml version="1.0" encoding="utf-8"?>
<p:tagLst xmlns:p="http://schemas.openxmlformats.org/presentationml/2006/main">
  <p:tag name="ARTICULATE_SLIDE_THUMBNAIL_REFRESH" val="1"/>
</p:tagLst>
</file>

<file path=ppt/tags/tag32.xml><?xml version="1.0" encoding="utf-8"?>
<p:tagLst xmlns:p="http://schemas.openxmlformats.org/presentationml/2006/main">
  <p:tag name="ARTICULATE_SLIDE_THUMBNAIL_REFRESH" val="1"/>
</p:tagLst>
</file>

<file path=ppt/tags/tag33.xml><?xml version="1.0" encoding="utf-8"?>
<p:tagLst xmlns:p="http://schemas.openxmlformats.org/presentationml/2006/main">
  <p:tag name="ARTICULATE_SLIDE_THUMBNAIL_REFRESH" val="1"/>
</p:tagLst>
</file>

<file path=ppt/tags/tag34.xml><?xml version="1.0" encoding="utf-8"?>
<p:tagLst xmlns:p="http://schemas.openxmlformats.org/presentationml/2006/main">
  <p:tag name="ARTICULATE_SLIDE_THUMBNAIL_REFRESH" val="1"/>
</p:tagLst>
</file>

<file path=ppt/tags/tag35.xml><?xml version="1.0" encoding="utf-8"?>
<p:tagLst xmlns:p="http://schemas.openxmlformats.org/presentationml/2006/main">
  <p:tag name="ARTICULATE_SLIDE_THUMBNAIL_REFRESH" val="1"/>
</p:tagLst>
</file>

<file path=ppt/tags/tag36.xml><?xml version="1.0" encoding="utf-8"?>
<p:tagLst xmlns:p="http://schemas.openxmlformats.org/presentationml/2006/main">
  <p:tag name="ARTICULATE_SLIDE_THUMBNAIL_REFRESH" val="1"/>
</p:tagLst>
</file>

<file path=ppt/tags/tag37.xml><?xml version="1.0" encoding="utf-8"?>
<p:tagLst xmlns:p="http://schemas.openxmlformats.org/presentationml/2006/main">
  <p:tag name="ARTICULATE_SLIDE_THUMBNAIL_REFRESH" val="1"/>
</p:tagLst>
</file>

<file path=ppt/tags/tag38.xml><?xml version="1.0" encoding="utf-8"?>
<p:tagLst xmlns:p="http://schemas.openxmlformats.org/presentationml/2006/main">
  <p:tag name="ARTICULATE_SLIDE_THUMBNAIL_REFRESH" val="1"/>
</p:tagLst>
</file>

<file path=ppt/tags/tag39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40.xml><?xml version="1.0" encoding="utf-8"?>
<p:tagLst xmlns:p="http://schemas.openxmlformats.org/presentationml/2006/main">
  <p:tag name="ARTICULATE_DESIGN_ID_OFFICE THEME" val="B7GN9VXa"/>
  <p:tag name="ARTICULATE_PROJECT_OPEN" val="0"/>
  <p:tag name="ARTICULATE_SLIDE_COUNT" val="41"/>
  <p:tag name="COMMONDATA" val="eyJoZGlkIjoiY2IzMmRkMTRhOTJlNzg1MzViNjM2NjdlMmEwYzcwODgifQ==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Widescreen</PresentationFormat>
  <Paragraphs>230</Paragraphs>
  <Slides>39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2" baseType="lpstr">
      <vt:lpstr>Arial</vt:lpstr>
      <vt:lpstr>宋体</vt:lpstr>
      <vt:lpstr>Wingdings</vt:lpstr>
      <vt:lpstr>Avenir Next</vt:lpstr>
      <vt:lpstr>DejaVu Math TeX Gyre</vt:lpstr>
      <vt:lpstr>Avenir Next Demi Bold</vt:lpstr>
      <vt:lpstr>Open Sans Light</vt:lpstr>
      <vt:lpstr>Segoe Print</vt:lpstr>
      <vt:lpstr>华文楷体</vt:lpstr>
      <vt:lpstr>Open Sans Semibold</vt:lpstr>
      <vt:lpstr>微软雅黑</vt:lpstr>
      <vt:lpstr>Arial Unicode MS</vt:lpstr>
      <vt:lpstr>Calibri</vt:lpstr>
      <vt:lpstr>MS PGothic</vt:lpstr>
      <vt:lpstr>Arial Unicode MS</vt:lpstr>
      <vt:lpstr>Calibri Light</vt:lpstr>
      <vt:lpstr>等线</vt:lpstr>
      <vt:lpstr>Times New Roman</vt:lpstr>
      <vt:lpstr>Aharoni</vt:lpstr>
      <vt:lpstr>Yu Gothic UI Semibold</vt:lpstr>
      <vt:lpstr>楷体</vt:lpstr>
      <vt:lpstr>Calibri Light</vt:lpstr>
      <vt:lpstr>Office Theme</vt:lpstr>
      <vt:lpstr>ProQuest Central China 综合学术期刊数据库</vt:lpstr>
      <vt:lpstr>你将会学习到的技能 </vt:lpstr>
      <vt:lpstr>PowerPoint 演示文稿</vt:lpstr>
      <vt:lpstr>PowerPoint 演示文稿</vt:lpstr>
      <vt:lpstr>举例：使用数据库目的？</vt:lpstr>
      <vt:lpstr>举例：使用数据库目的？</vt:lpstr>
      <vt:lpstr>举例：使用数据库目的？</vt:lpstr>
      <vt:lpstr>举例：使用数据库目的？</vt:lpstr>
      <vt:lpstr>ProQuest资源情况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ProQuest 平台检索及利用</vt:lpstr>
      <vt:lpstr>ProQuest Central China检索举例</vt:lpstr>
      <vt:lpstr>从学位论文认识检索</vt:lpstr>
      <vt:lpstr>2.2 基本检索 – 全面获取</vt:lpstr>
      <vt:lpstr>检索结果及分析</vt:lpstr>
      <vt:lpstr>综述研究文献的帮助- 检索词解析</vt:lpstr>
      <vt:lpstr>基本检索 – 全面且准确获取</vt:lpstr>
      <vt:lpstr>检索结果 （兼顾全面和准确）</vt:lpstr>
      <vt:lpstr>2.3 高级检索 – 准确获取</vt:lpstr>
      <vt:lpstr>检索结果 – 分面查看 </vt:lpstr>
      <vt:lpstr>检索结果 – 分面查看 </vt:lpstr>
      <vt:lpstr>文献筛查及保存</vt:lpstr>
      <vt:lpstr>检索举例 – 查询综述内容</vt:lpstr>
      <vt:lpstr>检索结果</vt:lpstr>
      <vt:lpstr>获取新增匹配记录 – 定题</vt:lpstr>
      <vt:lpstr>PowerPoint 演示文稿</vt:lpstr>
      <vt:lpstr>检索结果 – 文献记录</vt:lpstr>
      <vt:lpstr>检索结果 – 记录详情</vt:lpstr>
      <vt:lpstr>检索结果 – 摘要/索引</vt:lpstr>
      <vt:lpstr>检索结果 – 操作选项</vt:lpstr>
      <vt:lpstr>获取ProQuest更多资讯</vt:lpstr>
      <vt:lpstr>其他资料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Boissy</dc:creator>
  <cp:lastModifiedBy>老蒋</cp:lastModifiedBy>
  <cp:revision>62</cp:revision>
  <dcterms:created xsi:type="dcterms:W3CDTF">2021-10-26T15:14:00Z</dcterms:created>
  <dcterms:modified xsi:type="dcterms:W3CDTF">2022-09-06T09:16:40Z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0x01010081F5307B948C904192ECB5497D8C5438</vt:lpwstr>
  </property>
  <property fmtid="{D5CDD505-2E9C-101B-9397-08002B2CF9AE}" pid="3" name="ArticulateGUID">
    <vt:lpwstr>D5726B60-BA6F-405A-3F3F-233F40513F3F</vt:lpwstr>
  </property>
  <property fmtid="{D5CDD505-2E9C-101B-9397-08002B2CF9AE}" pid="4" name="ArticulatePath">
    <vt:lpwstr>https://myproquest-my.sharepoint.com/personal/jim_wang_proquest_com/Documents/Desktop/PQDT B</vt:lpwstr>
  </property>
  <property fmtid="{D5CDD505-2E9C-101B-9397-08002B2CF9AE}" pid="5" name="ICV">
    <vt:lpwstr>4F41A3CA9C954096AB197E5C2CBDE710</vt:lpwstr>
  </property>
  <property fmtid="{D5CDD505-2E9C-101B-9397-08002B2CF9AE}" pid="6" name="KSOProductBuildVer">
    <vt:lpwstr>2052-11.1.0.12313</vt:lpwstr>
  </property>
</Properties>
</file>