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3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Lst>
  <p:notesMasterIdLst>
    <p:notesMasterId r:id="rId5"/>
  </p:notesMasterIdLst>
  <p:handoutMasterIdLst>
    <p:handoutMasterId r:id="rId42"/>
  </p:handoutMasterIdLst>
  <p:sldIdLst>
    <p:sldId id="267" r:id="rId4"/>
    <p:sldId id="309" r:id="rId6"/>
    <p:sldId id="258" r:id="rId7"/>
    <p:sldId id="264" r:id="rId8"/>
    <p:sldId id="280" r:id="rId9"/>
    <p:sldId id="605" r:id="rId10"/>
    <p:sldId id="274" r:id="rId11"/>
    <p:sldId id="353" r:id="rId12"/>
    <p:sldId id="256" r:id="rId13"/>
    <p:sldId id="570" r:id="rId14"/>
    <p:sldId id="497" r:id="rId15"/>
    <p:sldId id="578" r:id="rId16"/>
    <p:sldId id="576" r:id="rId17"/>
    <p:sldId id="575" r:id="rId18"/>
    <p:sldId id="454" r:id="rId19"/>
    <p:sldId id="620" r:id="rId20"/>
    <p:sldId id="268" r:id="rId21"/>
    <p:sldId id="302" r:id="rId22"/>
    <p:sldId id="278" r:id="rId23"/>
    <p:sldId id="623" r:id="rId24"/>
    <p:sldId id="627" r:id="rId25"/>
    <p:sldId id="625" r:id="rId26"/>
    <p:sldId id="628" r:id="rId27"/>
    <p:sldId id="613" r:id="rId28"/>
    <p:sldId id="607" r:id="rId29"/>
    <p:sldId id="615" r:id="rId30"/>
    <p:sldId id="629" r:id="rId31"/>
    <p:sldId id="554" r:id="rId32"/>
    <p:sldId id="556" r:id="rId33"/>
    <p:sldId id="498" r:id="rId34"/>
    <p:sldId id="562" r:id="rId35"/>
    <p:sldId id="621" r:id="rId36"/>
    <p:sldId id="499" r:id="rId37"/>
    <p:sldId id="572" r:id="rId38"/>
    <p:sldId id="630" r:id="rId39"/>
    <p:sldId id="466" r:id="rId40"/>
    <p:sldId id="262" r:id="rId41"/>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8585"/>
    <a:srgbClr val="FF7C80"/>
    <a:srgbClr val="1199FF"/>
    <a:srgbClr val="000C7D"/>
    <a:srgbClr val="0670FD"/>
    <a:srgbClr val="178AA1"/>
    <a:srgbClr val="8DD651"/>
    <a:srgbClr val="2B4B10"/>
    <a:srgbClr val="000000"/>
    <a:srgbClr val="114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3" autoAdjust="0"/>
    <p:restoredTop sz="83540" autoAdjust="0"/>
  </p:normalViewPr>
  <p:slideViewPr>
    <p:cSldViewPr snapToGrid="0" showGuides="1">
      <p:cViewPr varScale="1">
        <p:scale>
          <a:sx n="71" d="100"/>
          <a:sy n="71" d="100"/>
        </p:scale>
        <p:origin x="84" y="84"/>
      </p:cViewPr>
      <p:guideLst>
        <p:guide pos="6856"/>
        <p:guide orient="horz" pos="2432"/>
      </p:guideLst>
    </p:cSldViewPr>
  </p:slideViewPr>
  <p:outlineViewPr>
    <p:cViewPr>
      <p:scale>
        <a:sx n="33" d="100"/>
        <a:sy n="33" d="100"/>
      </p:scale>
      <p:origin x="0" y="-72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2130"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60.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36164;&#26009;\WXWork\1688853473020592\Cache\File\2022-01\&#28023;&#22806;&#26399;&#21002;&#37319;&#29992;CSMAR&#24773;&#20917;202112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0" vertOverflow="ellipsis" vert="horz" wrap="square" anchor="ctr" anchorCtr="1"/>
          <a:lstStyle/>
          <a:p>
            <a:pPr>
              <a:defRPr lang="zh-CN" sz="1800" b="1"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zh-CN">
                <a:solidFill>
                  <a:schemeClr val="bg1"/>
                </a:solidFill>
              </a:rPr>
              <a:t>使用</a:t>
            </a:r>
            <a:r>
              <a:rPr lang="en-US">
                <a:solidFill>
                  <a:schemeClr val="bg1"/>
                </a:solidFill>
              </a:rPr>
              <a:t>CSMAR</a:t>
            </a:r>
            <a:r>
              <a:rPr lang="zh-CN">
                <a:solidFill>
                  <a:schemeClr val="bg1"/>
                </a:solidFill>
              </a:rPr>
              <a:t>国际论文发表情况</a:t>
            </a:r>
            <a:endParaRPr lang="zh-CN">
              <a:solidFill>
                <a:schemeClr val="bg1"/>
              </a:solidFill>
            </a:endParaRPr>
          </a:p>
        </c:rich>
      </c:tx>
      <c:layout/>
      <c:overlay val="0"/>
    </c:title>
    <c:autoTitleDeleted val="0"/>
    <c:plotArea>
      <c:layout/>
      <c:barChart>
        <c:barDir val="col"/>
        <c:grouping val="clustered"/>
        <c:varyColors val="0"/>
        <c:ser>
          <c:idx val="1"/>
          <c:order val="0"/>
          <c:tx>
            <c:strRef>
              <c:f>论文数量趋势!$B$1</c:f>
              <c:strCache>
                <c:ptCount val="1"/>
                <c:pt idx="0">
                  <c:v>国外期刊发表论文数量（篇）</c:v>
                </c:pt>
              </c:strCache>
            </c:strRef>
          </c:tx>
          <c:spPr>
            <a:solidFill>
              <a:srgbClr val="ED7D31"/>
            </a:solidFill>
          </c:spPr>
          <c:invertIfNegative val="0"/>
          <c:dLbls>
            <c:delete val="1"/>
          </c:dLbls>
          <c:cat>
            <c:numRef>
              <c:f>论文数量趋势!$A$2:$A$15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论文数量趋势!$B$2:$B$15</c:f>
              <c:numCache>
                <c:formatCode>General</c:formatCode>
                <c:ptCount val="14"/>
                <c:pt idx="0">
                  <c:v>23</c:v>
                </c:pt>
                <c:pt idx="1">
                  <c:v>27</c:v>
                </c:pt>
                <c:pt idx="2">
                  <c:v>26</c:v>
                </c:pt>
                <c:pt idx="3">
                  <c:v>51</c:v>
                </c:pt>
                <c:pt idx="4">
                  <c:v>63</c:v>
                </c:pt>
                <c:pt idx="5">
                  <c:v>65</c:v>
                </c:pt>
                <c:pt idx="6">
                  <c:v>91</c:v>
                </c:pt>
                <c:pt idx="7">
                  <c:v>112</c:v>
                </c:pt>
                <c:pt idx="8">
                  <c:v>128</c:v>
                </c:pt>
                <c:pt idx="9">
                  <c:v>152</c:v>
                </c:pt>
                <c:pt idx="10">
                  <c:v>221</c:v>
                </c:pt>
                <c:pt idx="11">
                  <c:v>339</c:v>
                </c:pt>
                <c:pt idx="12">
                  <c:v>490</c:v>
                </c:pt>
                <c:pt idx="13">
                  <c:v>770</c:v>
                </c:pt>
              </c:numCache>
            </c:numRef>
          </c:val>
        </c:ser>
        <c:dLbls>
          <c:showLegendKey val="0"/>
          <c:showVal val="0"/>
          <c:showCatName val="0"/>
          <c:showSerName val="0"/>
          <c:showPercent val="0"/>
          <c:showBubbleSize val="0"/>
        </c:dLbls>
        <c:gapWidth val="150"/>
        <c:axId val="189042688"/>
        <c:axId val="67501376"/>
      </c:barChart>
      <c:catAx>
        <c:axId val="18904268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solidFill>
                <a:latin typeface="微软雅黑" panose="020B0503020204020204" pitchFamily="34" charset="-122"/>
                <a:ea typeface="微软雅黑" panose="020B0503020204020204" pitchFamily="34" charset="-122"/>
                <a:cs typeface="+mn-cs"/>
              </a:defRPr>
            </a:pPr>
          </a:p>
        </c:txPr>
        <c:crossAx val="67501376"/>
        <c:crosses val="autoZero"/>
        <c:auto val="1"/>
        <c:lblAlgn val="ctr"/>
        <c:lblOffset val="100"/>
        <c:noMultiLvlLbl val="0"/>
      </c:catAx>
      <c:valAx>
        <c:axId val="67501376"/>
        <c:scaling>
          <c:orientation val="minMax"/>
          <c:max val="800"/>
          <c:min val="0"/>
        </c:scaling>
        <c:delete val="0"/>
        <c:axPos val="l"/>
        <c:majorGridlines>
          <c:spPr>
            <a:ln w="6350" cap="flat" cmpd="sng" algn="ctr">
              <a:solidFill>
                <a:schemeClr val="accent1">
                  <a:lumMod val="50000"/>
                </a:schemeClr>
              </a:solidFill>
              <a:prstDash val="solid"/>
              <a:round/>
            </a:ln>
          </c:spPr>
        </c:majorGridlines>
        <c:title>
          <c:tx>
            <c:rich>
              <a:bodyPr rot="0" spcFirstLastPara="0" vertOverflow="ellipsis" vert="wordArtVertRtl" wrap="square" anchor="ctr" anchorCtr="1"/>
              <a:lstStyle/>
              <a:p>
                <a:pPr>
                  <a:defRPr lang="zh-CN" sz="1000" b="1"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zh-CN">
                    <a:solidFill>
                      <a:schemeClr val="bg1"/>
                    </a:solidFill>
                  </a:rPr>
                  <a:t>单位：篇</a:t>
                </a:r>
                <a:endParaRPr lang="zh-CN">
                  <a:solidFill>
                    <a:schemeClr val="bg1"/>
                  </a:solidFill>
                </a:endParaRPr>
              </a:p>
            </c:rich>
          </c:tx>
          <c:layout/>
          <c:overlay val="0"/>
        </c:title>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solidFill>
                <a:latin typeface="微软雅黑" panose="020B0503020204020204" pitchFamily="34" charset="-122"/>
                <a:ea typeface="微软雅黑" panose="020B0503020204020204" pitchFamily="34" charset="-122"/>
                <a:cs typeface="+mn-cs"/>
              </a:defRPr>
            </a:pPr>
          </a:p>
        </c:txPr>
        <c:crossAx val="189042688"/>
        <c:crosses val="autoZero"/>
        <c:crossBetween val="between"/>
      </c:valAx>
      <c:spPr>
        <a:solidFill>
          <a:srgbClr val="264178"/>
        </a:solidFill>
      </c:spPr>
    </c:plotArea>
    <c:plotVisOnly val="1"/>
    <c:dispBlanksAs val="gap"/>
    <c:showDLblsOverMax val="0"/>
  </c:chart>
  <c:spPr>
    <a:solidFill>
      <a:srgbClr val="264178"/>
    </a:solidFill>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19D4E6D-B4FE-4FCA-9D1A-47D3BF587699}" type="doc">
      <dgm:prSet loTypeId="urn:microsoft.com/office/officeart/2005/8/layout/chevron1" loCatId="process" qsTypeId="urn:microsoft.com/office/officeart/2005/8/quickstyle/simple1" qsCatId="simple" csTypeId="urn:microsoft.com/office/officeart/2005/8/colors/accent1_2" csCatId="accent1" phldr="1"/>
      <dgm:spPr/>
    </dgm:pt>
    <dgm:pt modelId="{1DB59181-D60F-41B4-A915-CADECA1EE8F5}">
      <dgm:prSet phldrT="[文本]" custT="1"/>
      <dgm:spPr/>
      <dgm:t>
        <a:bodyPr/>
        <a:lstStyle/>
        <a:p>
          <a:r>
            <a:rPr lang="zh-CN" altLang="en-US" sz="1400" dirty="0"/>
            <a:t>文本分析挖掘关键词</a:t>
          </a:r>
        </a:p>
      </dgm:t>
    </dgm:pt>
    <dgm:pt modelId="{DECA3274-EB56-40D6-9E3C-3BB4FD435A89}" cxnId="{2F22D124-6ECB-4138-BC37-4A2B73FFCC86}" type="parTrans">
      <dgm:prSet/>
      <dgm:spPr/>
      <dgm:t>
        <a:bodyPr/>
        <a:lstStyle/>
        <a:p>
          <a:endParaRPr lang="zh-CN" altLang="en-US" sz="1100"/>
        </a:p>
      </dgm:t>
    </dgm:pt>
    <dgm:pt modelId="{2A0D659A-8D62-4DAA-A748-7150A3D6C69E}" cxnId="{2F22D124-6ECB-4138-BC37-4A2B73FFCC86}" type="sibTrans">
      <dgm:prSet/>
      <dgm:spPr/>
      <dgm:t>
        <a:bodyPr/>
        <a:lstStyle/>
        <a:p>
          <a:endParaRPr lang="zh-CN" altLang="en-US" sz="1100"/>
        </a:p>
      </dgm:t>
    </dgm:pt>
    <dgm:pt modelId="{9C714A80-FE9E-46B9-B19F-941AC9618AE2}">
      <dgm:prSet phldrT="[文本]" custT="1"/>
      <dgm:spPr/>
      <dgm:t>
        <a:bodyPr/>
        <a:lstStyle/>
        <a:p>
          <a:r>
            <a:rPr lang="zh-CN" altLang="en-US" sz="1400" dirty="0"/>
            <a:t>词频统计</a:t>
          </a:r>
        </a:p>
      </dgm:t>
    </dgm:pt>
    <dgm:pt modelId="{0EBB619E-34DF-4327-B816-C7A668435653}" cxnId="{EA8D9E6D-6C1E-4903-B04B-1DBC57ACBA83}" type="parTrans">
      <dgm:prSet/>
      <dgm:spPr/>
      <dgm:t>
        <a:bodyPr/>
        <a:lstStyle/>
        <a:p>
          <a:endParaRPr lang="zh-CN" altLang="en-US" sz="1100"/>
        </a:p>
      </dgm:t>
    </dgm:pt>
    <dgm:pt modelId="{C36CF5E6-E062-4AE4-B8A0-60344FBF052F}" cxnId="{EA8D9E6D-6C1E-4903-B04B-1DBC57ACBA83}" type="sibTrans">
      <dgm:prSet/>
      <dgm:spPr/>
      <dgm:t>
        <a:bodyPr/>
        <a:lstStyle/>
        <a:p>
          <a:endParaRPr lang="zh-CN" altLang="en-US" sz="1100"/>
        </a:p>
      </dgm:t>
    </dgm:pt>
    <dgm:pt modelId="{2A1311CC-C4EE-4E3A-BC9C-9901F887D9F4}">
      <dgm:prSet phldrT="[文本]" custT="1"/>
      <dgm:spPr/>
      <dgm:t>
        <a:bodyPr/>
        <a:lstStyle/>
        <a:p>
          <a:r>
            <a:rPr lang="zh-CN" altLang="en-US" sz="1400" dirty="0"/>
            <a:t>平均词频表示</a:t>
          </a:r>
          <a:endParaRPr lang="en-US" altLang="zh-CN" sz="1400" dirty="0"/>
        </a:p>
        <a:p>
          <a:r>
            <a:rPr lang="zh-CN" altLang="en-US" sz="1400" dirty="0"/>
            <a:t>数字化程度</a:t>
          </a:r>
        </a:p>
      </dgm:t>
    </dgm:pt>
    <dgm:pt modelId="{177E38B5-F16B-4B0B-96F7-4AE4D0179474}" cxnId="{CD7CD550-3EB1-4D33-AE90-443C6EC76CDC}" type="parTrans">
      <dgm:prSet/>
      <dgm:spPr/>
      <dgm:t>
        <a:bodyPr/>
        <a:lstStyle/>
        <a:p>
          <a:endParaRPr lang="zh-CN" altLang="en-US" sz="1100"/>
        </a:p>
      </dgm:t>
    </dgm:pt>
    <dgm:pt modelId="{DDE05E23-A8C9-4425-ADCD-1DFAF4BB5C28}" cxnId="{CD7CD550-3EB1-4D33-AE90-443C6EC76CDC}" type="sibTrans">
      <dgm:prSet/>
      <dgm:spPr/>
      <dgm:t>
        <a:bodyPr/>
        <a:lstStyle/>
        <a:p>
          <a:endParaRPr lang="zh-CN" altLang="en-US" sz="1100"/>
        </a:p>
      </dgm:t>
    </dgm:pt>
    <dgm:pt modelId="{30536BCC-125B-42DB-B0B2-B12F3437E867}" type="pres">
      <dgm:prSet presAssocID="{D19D4E6D-B4FE-4FCA-9D1A-47D3BF587699}" presName="Name0" presStyleCnt="0">
        <dgm:presLayoutVars>
          <dgm:dir/>
          <dgm:animLvl val="lvl"/>
          <dgm:resizeHandles val="exact"/>
        </dgm:presLayoutVars>
      </dgm:prSet>
      <dgm:spPr/>
    </dgm:pt>
    <dgm:pt modelId="{C30D00D1-6A39-4461-9304-83A8CF7D6E83}" type="pres">
      <dgm:prSet presAssocID="{1DB59181-D60F-41B4-A915-CADECA1EE8F5}" presName="parTxOnly" presStyleLbl="node1" presStyleIdx="0" presStyleCnt="3">
        <dgm:presLayoutVars>
          <dgm:chMax val="0"/>
          <dgm:chPref val="0"/>
          <dgm:bulletEnabled val="1"/>
        </dgm:presLayoutVars>
      </dgm:prSet>
      <dgm:spPr/>
    </dgm:pt>
    <dgm:pt modelId="{ACEB9D6F-6BFF-4AB9-B346-098ED29BE2F8}" type="pres">
      <dgm:prSet presAssocID="{2A0D659A-8D62-4DAA-A748-7150A3D6C69E}" presName="parTxOnlySpace" presStyleCnt="0"/>
      <dgm:spPr/>
    </dgm:pt>
    <dgm:pt modelId="{8E3ABF85-6D18-4315-A1D0-00D0F94F184D}" type="pres">
      <dgm:prSet presAssocID="{9C714A80-FE9E-46B9-B19F-941AC9618AE2}" presName="parTxOnly" presStyleLbl="node1" presStyleIdx="1" presStyleCnt="3">
        <dgm:presLayoutVars>
          <dgm:chMax val="0"/>
          <dgm:chPref val="0"/>
          <dgm:bulletEnabled val="1"/>
        </dgm:presLayoutVars>
      </dgm:prSet>
      <dgm:spPr/>
    </dgm:pt>
    <dgm:pt modelId="{896BE110-0DBF-4221-9B25-318F1F09B239}" type="pres">
      <dgm:prSet presAssocID="{C36CF5E6-E062-4AE4-B8A0-60344FBF052F}" presName="parTxOnlySpace" presStyleCnt="0"/>
      <dgm:spPr/>
    </dgm:pt>
    <dgm:pt modelId="{0651288F-F37E-4CD3-9E76-1777913D0E80}" type="pres">
      <dgm:prSet presAssocID="{2A1311CC-C4EE-4E3A-BC9C-9901F887D9F4}" presName="parTxOnly" presStyleLbl="node1" presStyleIdx="2" presStyleCnt="3">
        <dgm:presLayoutVars>
          <dgm:chMax val="0"/>
          <dgm:chPref val="0"/>
          <dgm:bulletEnabled val="1"/>
        </dgm:presLayoutVars>
      </dgm:prSet>
      <dgm:spPr/>
    </dgm:pt>
  </dgm:ptLst>
  <dgm:cxnLst>
    <dgm:cxn modelId="{6A9A4510-52D2-4003-93E9-DBA8F23ED4DE}" type="presOf" srcId="{2A1311CC-C4EE-4E3A-BC9C-9901F887D9F4}" destId="{0651288F-F37E-4CD3-9E76-1777913D0E80}" srcOrd="0" destOrd="0" presId="urn:microsoft.com/office/officeart/2005/8/layout/chevron1"/>
    <dgm:cxn modelId="{2F22D124-6ECB-4138-BC37-4A2B73FFCC86}" srcId="{D19D4E6D-B4FE-4FCA-9D1A-47D3BF587699}" destId="{1DB59181-D60F-41B4-A915-CADECA1EE8F5}" srcOrd="0" destOrd="0" parTransId="{DECA3274-EB56-40D6-9E3C-3BB4FD435A89}" sibTransId="{2A0D659A-8D62-4DAA-A748-7150A3D6C69E}"/>
    <dgm:cxn modelId="{EA8D9E6D-6C1E-4903-B04B-1DBC57ACBA83}" srcId="{D19D4E6D-B4FE-4FCA-9D1A-47D3BF587699}" destId="{9C714A80-FE9E-46B9-B19F-941AC9618AE2}" srcOrd="1" destOrd="0" parTransId="{0EBB619E-34DF-4327-B816-C7A668435653}" sibTransId="{C36CF5E6-E062-4AE4-B8A0-60344FBF052F}"/>
    <dgm:cxn modelId="{CD7CD550-3EB1-4D33-AE90-443C6EC76CDC}" srcId="{D19D4E6D-B4FE-4FCA-9D1A-47D3BF587699}" destId="{2A1311CC-C4EE-4E3A-BC9C-9901F887D9F4}" srcOrd="2" destOrd="0" parTransId="{177E38B5-F16B-4B0B-96F7-4AE4D0179474}" sibTransId="{DDE05E23-A8C9-4425-ADCD-1DFAF4BB5C28}"/>
    <dgm:cxn modelId="{28CC1D87-4FA5-4423-BB5D-8B0DA989D247}" type="presOf" srcId="{9C714A80-FE9E-46B9-B19F-941AC9618AE2}" destId="{8E3ABF85-6D18-4315-A1D0-00D0F94F184D}" srcOrd="0" destOrd="0" presId="urn:microsoft.com/office/officeart/2005/8/layout/chevron1"/>
    <dgm:cxn modelId="{090C758E-9185-4E80-A3BE-F0914FE89285}" type="presOf" srcId="{1DB59181-D60F-41B4-A915-CADECA1EE8F5}" destId="{C30D00D1-6A39-4461-9304-83A8CF7D6E83}" srcOrd="0" destOrd="0" presId="urn:microsoft.com/office/officeart/2005/8/layout/chevron1"/>
    <dgm:cxn modelId="{8DA072EB-EB2D-49D2-8F95-989B62285799}" type="presOf" srcId="{D19D4E6D-B4FE-4FCA-9D1A-47D3BF587699}" destId="{30536BCC-125B-42DB-B0B2-B12F3437E867}" srcOrd="0" destOrd="0" presId="urn:microsoft.com/office/officeart/2005/8/layout/chevron1"/>
    <dgm:cxn modelId="{AB37FD7F-BB19-4907-B9B2-984EDF42E1BC}" type="presParOf" srcId="{30536BCC-125B-42DB-B0B2-B12F3437E867}" destId="{C30D00D1-6A39-4461-9304-83A8CF7D6E83}" srcOrd="0" destOrd="0" presId="urn:microsoft.com/office/officeart/2005/8/layout/chevron1"/>
    <dgm:cxn modelId="{9D6F733F-CD70-42E7-A0A2-5122226D418F}" type="presParOf" srcId="{30536BCC-125B-42DB-B0B2-B12F3437E867}" destId="{ACEB9D6F-6BFF-4AB9-B346-098ED29BE2F8}" srcOrd="1" destOrd="0" presId="urn:microsoft.com/office/officeart/2005/8/layout/chevron1"/>
    <dgm:cxn modelId="{C9DEA986-C100-48EE-859F-6CC196A93E78}" type="presParOf" srcId="{30536BCC-125B-42DB-B0B2-B12F3437E867}" destId="{8E3ABF85-6D18-4315-A1D0-00D0F94F184D}" srcOrd="2" destOrd="0" presId="urn:microsoft.com/office/officeart/2005/8/layout/chevron1"/>
    <dgm:cxn modelId="{BAFEF5FB-76FF-4374-B186-C082ABC68BA4}" type="presParOf" srcId="{30536BCC-125B-42DB-B0B2-B12F3437E867}" destId="{896BE110-0DBF-4221-9B25-318F1F09B239}" srcOrd="3" destOrd="0" presId="urn:microsoft.com/office/officeart/2005/8/layout/chevron1"/>
    <dgm:cxn modelId="{5A7A939A-870D-40DB-94F1-0F3296A2374A}" type="presParOf" srcId="{30536BCC-125B-42DB-B0B2-B12F3437E867}" destId="{0651288F-F37E-4CD3-9E76-1777913D0E80}" srcOrd="4"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524985" cy="4815871"/>
        <a:chOff x="0" y="0"/>
        <a:chExt cx="6524985" cy="4815871"/>
      </a:xfrm>
    </dsp:grpSpPr>
    <dsp:sp modelId="{C30D00D1-6A39-4461-9304-83A8CF7D6E83}">
      <dsp:nvSpPr>
        <dsp:cNvPr id="3" name="燕尾形 2"/>
        <dsp:cNvSpPr/>
      </dsp:nvSpPr>
      <dsp:spPr bwMode="white">
        <a:xfrm>
          <a:off x="0" y="1941865"/>
          <a:ext cx="2330352" cy="932141"/>
        </a:xfrm>
        <a:prstGeom prst="chevron">
          <a:avLst/>
        </a:prstGeom>
      </dsp:spPr>
      <dsp:style>
        <a:lnRef idx="2">
          <a:schemeClr val="lt1"/>
        </a:lnRef>
        <a:fillRef idx="1">
          <a:schemeClr val="accent1"/>
        </a:fillRef>
        <a:effectRef idx="0">
          <a:scrgbClr r="0" g="0" b="0"/>
        </a:effectRef>
        <a:fontRef idx="minor">
          <a:schemeClr val="lt1"/>
        </a:fontRef>
      </dsp:style>
      <dsp:txBody>
        <a:bodyPr lIns="56007" tIns="18669" rIns="18669" bIns="1866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t>文本分析挖掘关键词</a:t>
          </a:r>
        </a:p>
      </dsp:txBody>
      <dsp:txXfrm>
        <a:off x="0" y="1941865"/>
        <a:ext cx="2330352" cy="932141"/>
      </dsp:txXfrm>
    </dsp:sp>
    <dsp:sp modelId="{8E3ABF85-6D18-4315-A1D0-00D0F94F184D}">
      <dsp:nvSpPr>
        <dsp:cNvPr id="4" name="燕尾形 3"/>
        <dsp:cNvSpPr/>
      </dsp:nvSpPr>
      <dsp:spPr bwMode="white">
        <a:xfrm>
          <a:off x="2097317" y="1941865"/>
          <a:ext cx="2330352" cy="932141"/>
        </a:xfrm>
        <a:prstGeom prst="chevron">
          <a:avLst/>
        </a:prstGeom>
      </dsp:spPr>
      <dsp:style>
        <a:lnRef idx="2">
          <a:schemeClr val="lt1"/>
        </a:lnRef>
        <a:fillRef idx="1">
          <a:schemeClr val="accent1"/>
        </a:fillRef>
        <a:effectRef idx="0">
          <a:scrgbClr r="0" g="0" b="0"/>
        </a:effectRef>
        <a:fontRef idx="minor">
          <a:schemeClr val="lt1"/>
        </a:fontRef>
      </dsp:style>
      <dsp:txBody>
        <a:bodyPr lIns="56007" tIns="18669" rIns="18669" bIns="1866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t>词频统计</a:t>
          </a:r>
        </a:p>
      </dsp:txBody>
      <dsp:txXfrm>
        <a:off x="2097317" y="1941865"/>
        <a:ext cx="2330352" cy="932141"/>
      </dsp:txXfrm>
    </dsp:sp>
    <dsp:sp modelId="{0651288F-F37E-4CD3-9E76-1777913D0E80}">
      <dsp:nvSpPr>
        <dsp:cNvPr id="5" name="燕尾形 4"/>
        <dsp:cNvSpPr/>
      </dsp:nvSpPr>
      <dsp:spPr bwMode="white">
        <a:xfrm>
          <a:off x="4194633" y="1941865"/>
          <a:ext cx="2330352" cy="932141"/>
        </a:xfrm>
        <a:prstGeom prst="chevron">
          <a:avLst/>
        </a:prstGeom>
      </dsp:spPr>
      <dsp:style>
        <a:lnRef idx="2">
          <a:schemeClr val="lt1"/>
        </a:lnRef>
        <a:fillRef idx="1">
          <a:schemeClr val="accent1"/>
        </a:fillRef>
        <a:effectRef idx="0">
          <a:scrgbClr r="0" g="0" b="0"/>
        </a:effectRef>
        <a:fontRef idx="minor">
          <a:schemeClr val="lt1"/>
        </a:fontRef>
      </dsp:style>
      <dsp:txBody>
        <a:bodyPr lIns="56007" tIns="18669" rIns="18669" bIns="1866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t>平均词频表示</a:t>
          </a:r>
          <a:endParaRPr lang="en-US" altLang="zh-CN" sz="1400" dirty="0"/>
        </a:p>
        <a:p>
          <a:pPr lvl="0">
            <a:lnSpc>
              <a:spcPct val="100000"/>
            </a:lnSpc>
            <a:spcBef>
              <a:spcPct val="0"/>
            </a:spcBef>
            <a:spcAft>
              <a:spcPct val="35000"/>
            </a:spcAft>
          </a:pPr>
          <a:r>
            <a:rPr lang="zh-CN" altLang="en-US" sz="1400" dirty="0"/>
            <a:t>数字化程度</a:t>
          </a:r>
        </a:p>
      </dsp:txBody>
      <dsp:txXfrm>
        <a:off x="4194633" y="1941865"/>
        <a:ext cx="2330352" cy="9321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F0D586-13B1-4C92-B1F5-5AFCDCC4C69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67D223-7B7B-4E4A-A2F3-62B8256FF99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A3D24-6083-4546-8C6D-DEE86BAAAE49}" type="datetimeFigureOut">
              <a:rPr lang="zh-CN" altLang="en-US" smtClean="0"/>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8765-8EF3-408C-9341-152904E414E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第二点</a:t>
            </a:r>
            <a:r>
              <a:rPr lang="en-US" altLang="zh-CN" dirty="0"/>
              <a:t>-</a:t>
            </a:r>
            <a:r>
              <a:rPr lang="zh-CN" altLang="en-US" dirty="0"/>
              <a:t>实证研究比较集中。</a:t>
            </a:r>
            <a:endParaRPr lang="en-US" altLang="zh-CN" dirty="0"/>
          </a:p>
          <a:p>
            <a:r>
              <a:rPr lang="zh-CN" altLang="en-US" dirty="0"/>
              <a:t>后面分别从宏观、中观、微观层面选取范文。</a:t>
            </a:r>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第一篇范文，宏观</a:t>
            </a:r>
            <a:endParaRPr lang="en-US" altLang="zh-CN" dirty="0"/>
          </a:p>
          <a:p>
            <a:endParaRPr lang="en-US" altLang="zh-CN" dirty="0"/>
          </a:p>
          <a:p>
            <a:r>
              <a:rPr lang="zh-CN" altLang="en-US" dirty="0"/>
              <a:t>可以参照这篇文章的范式，计算不同行业的数字化程度，对行业高质量发展的影响（基于</a:t>
            </a:r>
            <a:r>
              <a:rPr lang="en-US" altLang="zh-CN" dirty="0"/>
              <a:t>CSMAR</a:t>
            </a:r>
            <a:r>
              <a:rPr lang="zh-CN" altLang="en-US" dirty="0"/>
              <a:t>行业研究系列数据）</a:t>
            </a:r>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中观层面</a:t>
            </a:r>
            <a:r>
              <a:rPr lang="en-US" altLang="zh-CN" dirty="0"/>
              <a:t>-</a:t>
            </a:r>
            <a:r>
              <a:rPr lang="zh-CN" altLang="en-US" dirty="0"/>
              <a:t>数字经济统计。关注指标体系的构建、统计方法的选择和具体指标的选取。</a:t>
            </a:r>
            <a:endParaRPr lang="en-US" altLang="zh-CN" dirty="0"/>
          </a:p>
          <a:p>
            <a:r>
              <a:rPr lang="zh-CN" altLang="en-US" dirty="0"/>
              <a:t>文献综述展现目前国内外的数字经济统计指标体系情况。许多指标可以从公开数据源获取，但是指标的选取与组合需要多参考权威文献，才能保障其科学、稳健性。</a:t>
            </a:r>
            <a:endParaRPr lang="en-US" altLang="zh-CN" dirty="0"/>
          </a:p>
          <a:p>
            <a:r>
              <a:rPr lang="zh-CN" altLang="en-US" dirty="0"/>
              <a:t>未来研究方向</a:t>
            </a:r>
            <a:r>
              <a:rPr lang="en-US" altLang="zh-CN" dirty="0"/>
              <a:t>- </a:t>
            </a:r>
            <a:r>
              <a:rPr lang="zh-CN" altLang="en-US" dirty="0"/>
              <a:t>“来源多样性”</a:t>
            </a:r>
            <a:r>
              <a:rPr lang="en-US" altLang="zh-CN" dirty="0"/>
              <a:t>-</a:t>
            </a:r>
            <a:r>
              <a:rPr lang="zh-CN" altLang="en-US" dirty="0"/>
              <a:t>采集更多非结构化数据等。</a:t>
            </a:r>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中观层面</a:t>
            </a:r>
            <a:r>
              <a:rPr lang="en-US" altLang="zh-CN" dirty="0"/>
              <a:t>-</a:t>
            </a:r>
            <a:r>
              <a:rPr lang="zh-CN" altLang="en-US" dirty="0"/>
              <a:t>数字经济统计。关注指标体系的构建、统计方法的选择和具体指标的选取。</a:t>
            </a:r>
            <a:endParaRPr lang="en-US" altLang="zh-CN" dirty="0"/>
          </a:p>
          <a:p>
            <a:r>
              <a:rPr lang="zh-CN" altLang="en-US" dirty="0"/>
              <a:t>文献综述展现目前国内外的数字经济统计指标体系情况。许多指标可以从公开数据源获取，但是指标的选取与组合需要多参考权威文献，才能保障其科学、稳健性。</a:t>
            </a:r>
            <a:endParaRPr lang="en-US" altLang="zh-CN" dirty="0"/>
          </a:p>
          <a:p>
            <a:r>
              <a:rPr lang="zh-CN" altLang="en-US" dirty="0"/>
              <a:t>未来研究方向</a:t>
            </a:r>
            <a:r>
              <a:rPr lang="en-US" altLang="zh-CN" dirty="0"/>
              <a:t>- </a:t>
            </a:r>
            <a:r>
              <a:rPr lang="zh-CN" altLang="en-US" dirty="0"/>
              <a:t>“来源多样性”</a:t>
            </a:r>
            <a:r>
              <a:rPr lang="en-US" altLang="zh-CN" dirty="0"/>
              <a:t>-</a:t>
            </a:r>
            <a:r>
              <a:rPr lang="zh-CN" altLang="en-US" dirty="0"/>
              <a:t>采集更多非结构化数据等。</a:t>
            </a:r>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3C8826-B473-4F27-8228-C10E4F81B1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3C8826-B473-4F27-8228-C10E4F81B1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中观层面</a:t>
            </a:r>
            <a:r>
              <a:rPr lang="en-US" altLang="zh-CN" dirty="0"/>
              <a:t>-</a:t>
            </a:r>
            <a:r>
              <a:rPr lang="zh-CN" altLang="en-US" dirty="0"/>
              <a:t>数字经济统计。关注指标体系的构建、统计方法的选择和具体指标的选取。</a:t>
            </a:r>
            <a:endParaRPr lang="en-US" altLang="zh-CN" dirty="0"/>
          </a:p>
          <a:p>
            <a:r>
              <a:rPr lang="zh-CN" altLang="en-US" dirty="0"/>
              <a:t>文献综述展现目前国内外的数字经济统计指标体系情况。许多指标可以从公开数据源获取，但是指标的选取与组合需要多参考权威文献，才能保障其科学、稳健性。</a:t>
            </a:r>
            <a:endParaRPr lang="en-US" altLang="zh-CN" dirty="0"/>
          </a:p>
          <a:p>
            <a:r>
              <a:rPr lang="zh-CN" altLang="en-US" dirty="0"/>
              <a:t>未来研究方向</a:t>
            </a:r>
            <a:r>
              <a:rPr lang="en-US" altLang="zh-CN" dirty="0"/>
              <a:t>- </a:t>
            </a:r>
            <a:r>
              <a:rPr lang="zh-CN" altLang="en-US" dirty="0"/>
              <a:t>“来源多样性”</a:t>
            </a:r>
            <a:r>
              <a:rPr lang="en-US" altLang="zh-CN" dirty="0"/>
              <a:t>-</a:t>
            </a:r>
            <a:r>
              <a:rPr lang="zh-CN" altLang="en-US" dirty="0"/>
              <a:t>采集更多非结构化数据等。</a:t>
            </a:r>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ED8765-8EF3-408C-9341-152904E414E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effectLst/>
                <a:latin typeface="等线" panose="02010600030101010101" pitchFamily="2" charset="-122"/>
                <a:ea typeface="微软雅黑" panose="020B0503020204020204" pitchFamily="34" charset="-122"/>
                <a:cs typeface="Times New Roman" panose="02020603050405020304" pitchFamily="18" charset="0"/>
              </a:rPr>
              <a:t>文本大数据挖掘被广泛用于获取社会文本当中的非结构化信息。该过程主要包括：语料获取、文本的预处理、文档表示以及文档的特征抽取。然后研究者再根据需要将抽取的文档特征应用到具体的分析当中。</a:t>
            </a:r>
            <a:r>
              <a:rPr lang="en-US" altLang="zh-CN" sz="1800" kern="100" dirty="0">
                <a:effectLst/>
                <a:latin typeface="等线" panose="02010600030101010101" pitchFamily="2" charset="-122"/>
                <a:ea typeface="微软雅黑" panose="020B0503020204020204" pitchFamily="34" charset="-122"/>
                <a:cs typeface="Times New Roman" panose="02020603050405020304" pitchFamily="18" charset="0"/>
              </a:rPr>
              <a:t>CSMAR</a:t>
            </a:r>
            <a:r>
              <a:rPr lang="zh-CN" altLang="en-US" sz="1800" kern="100" dirty="0">
                <a:effectLst/>
                <a:latin typeface="等线" panose="02010600030101010101" pitchFamily="2" charset="-122"/>
                <a:ea typeface="微软雅黑" panose="020B0503020204020204" pitchFamily="34" charset="-122"/>
                <a:cs typeface="Times New Roman" panose="02020603050405020304" pitchFamily="18" charset="0"/>
              </a:rPr>
              <a:t>相关数据库将已抽取好的文档特征直接提供给研究者，省去了文本挖掘的复杂过程，研究者能够直接将相关文档特征对应的指标运用到研究中。</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ED8765-8EF3-408C-9341-152904E414E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ED8765-8EF3-408C-9341-152904E414E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应用场景二：运用混频模型进行指数编制。</a:t>
            </a:r>
            <a:endParaRPr lang="en-US" altLang="zh-CN" dirty="0"/>
          </a:p>
          <a:p>
            <a:r>
              <a:rPr lang="zh-CN" altLang="en-US" dirty="0"/>
              <a:t>三篇范文分别体现了运用混频模型构建金融状况指数、金融稳定指数和电力景气指数方面。作者选取的混频数据指标见对应表格。</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3C8826-B473-4F27-8228-C10E4F81B1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CSMAR</a:t>
            </a:r>
            <a:r>
              <a:rPr lang="zh-CN" altLang="en-US" dirty="0"/>
              <a:t>当中多个数据库可以提供不同频率的统计数据，帮助学者构建混频模型。</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3C8826-B473-4F27-8228-C10E4F81B1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3C8826-B473-4F27-8228-C10E4F81B1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3C8826-B473-4F27-8228-C10E4F81B1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中国海洋大学购买了</a:t>
            </a:r>
            <a:r>
              <a:rPr lang="en-US" altLang="zh-CN" dirty="0"/>
              <a:t>29</a:t>
            </a:r>
            <a:r>
              <a:rPr lang="zh-CN" altLang="en-US" dirty="0"/>
              <a:t>个子库</a:t>
            </a:r>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框出来的是近几年上线的新库，第二部分中将选取个别结合案例进行实证研究创新的探讨</a:t>
            </a:r>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53C8826-B473-4F27-8228-C10E4F81B1A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ED8765-8EF3-408C-9341-152904E414E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3.jpe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2A31A3"/>
        </a:solidFill>
        <a:effectLst/>
      </p:bgPr>
    </p:bg>
    <p:spTree>
      <p:nvGrpSpPr>
        <p:cNvPr id="1" name=""/>
        <p:cNvGrpSpPr/>
        <p:nvPr/>
      </p:nvGrpSpPr>
      <p:grpSpPr>
        <a:xfrm>
          <a:off x="0" y="0"/>
          <a:ext cx="0" cy="0"/>
          <a:chOff x="0" y="0"/>
          <a:chExt cx="0" cy="0"/>
        </a:xfrm>
      </p:grpSpPr>
      <p:grpSp>
        <p:nvGrpSpPr>
          <p:cNvPr id="4" name="组合 3"/>
          <p:cNvGrpSpPr/>
          <p:nvPr userDrawn="1"/>
        </p:nvGrpSpPr>
        <p:grpSpPr>
          <a:xfrm>
            <a:off x="1111488" y="323850"/>
            <a:ext cx="11091408" cy="6609320"/>
            <a:chOff x="1111488" y="323850"/>
            <a:chExt cx="11091408" cy="6609320"/>
          </a:xfrm>
        </p:grpSpPr>
        <p:sp>
          <p:nvSpPr>
            <p:cNvPr id="21" name="isḻïḓê"/>
            <p:cNvSpPr/>
            <p:nvPr/>
          </p:nvSpPr>
          <p:spPr>
            <a:xfrm>
              <a:off x="1111488" y="2013495"/>
              <a:ext cx="11091408" cy="4858566"/>
            </a:xfrm>
            <a:custGeom>
              <a:avLst/>
              <a:gdLst>
                <a:gd name="connsiteX0" fmla="*/ 1438320 w 11091408"/>
                <a:gd name="connsiteY0" fmla="*/ 4751244 h 4858566"/>
                <a:gd name="connsiteX1" fmla="*/ 4845163 w 11091408"/>
                <a:gd name="connsiteY1" fmla="*/ 3593786 h 4858566"/>
                <a:gd name="connsiteX2" fmla="*/ 8182243 w 11091408"/>
                <a:gd name="connsiteY2" fmla="*/ 2550929 h 4858566"/>
                <a:gd name="connsiteX3" fmla="*/ 9311011 w 11091408"/>
                <a:gd name="connsiteY3" fmla="*/ 1225879 h 4858566"/>
                <a:gd name="connsiteX4" fmla="*/ 9949081 w 11091408"/>
                <a:gd name="connsiteY4" fmla="*/ 1201421 h 4858566"/>
                <a:gd name="connsiteX5" fmla="*/ 10672902 w 11091408"/>
                <a:gd name="connsiteY5" fmla="*/ 514284 h 4858566"/>
                <a:gd name="connsiteX6" fmla="*/ 11090076 w 11091408"/>
                <a:gd name="connsiteY6" fmla="*/ -1030 h 4858566"/>
                <a:gd name="connsiteX7" fmla="*/ 11090076 w 11091408"/>
                <a:gd name="connsiteY7" fmla="*/ 4833079 h 4858566"/>
                <a:gd name="connsiteX8" fmla="*/ -1332 w 11091408"/>
                <a:gd name="connsiteY8" fmla="*/ 4857537 h 4858566"/>
                <a:gd name="connsiteX9" fmla="*/ 1438320 w 11091408"/>
                <a:gd name="connsiteY9" fmla="*/ 4751244 h 485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1408" h="4858566">
                  <a:moveTo>
                    <a:pt x="1438320" y="4751244"/>
                  </a:moveTo>
                  <a:cubicBezTo>
                    <a:pt x="1438320" y="4751244"/>
                    <a:pt x="3814534" y="4649027"/>
                    <a:pt x="4845163" y="3593786"/>
                  </a:cubicBezTo>
                  <a:cubicBezTo>
                    <a:pt x="5409548" y="3103084"/>
                    <a:pt x="6317423" y="1483614"/>
                    <a:pt x="8182243" y="2550929"/>
                  </a:cubicBezTo>
                  <a:cubicBezTo>
                    <a:pt x="8635318" y="2740153"/>
                    <a:pt x="8893994" y="2502015"/>
                    <a:pt x="9311011" y="1225879"/>
                  </a:cubicBezTo>
                  <a:cubicBezTo>
                    <a:pt x="9393004" y="1009062"/>
                    <a:pt x="9654660" y="944783"/>
                    <a:pt x="9949081" y="1201421"/>
                  </a:cubicBezTo>
                  <a:cubicBezTo>
                    <a:pt x="10112751" y="1329192"/>
                    <a:pt x="10390710" y="1532684"/>
                    <a:pt x="10672902" y="514284"/>
                  </a:cubicBezTo>
                  <a:cubicBezTo>
                    <a:pt x="10795657" y="109496"/>
                    <a:pt x="11090076" y="-1030"/>
                    <a:pt x="11090076" y="-1030"/>
                  </a:cubicBezTo>
                  <a:lnTo>
                    <a:pt x="11090076" y="4833079"/>
                  </a:lnTo>
                  <a:lnTo>
                    <a:pt x="-1332" y="4857537"/>
                  </a:lnTo>
                  <a:cubicBezTo>
                    <a:pt x="-1332" y="4857537"/>
                    <a:pt x="1060337" y="4773663"/>
                    <a:pt x="1438320" y="4751244"/>
                  </a:cubicBezTo>
                  <a:close/>
                </a:path>
              </a:pathLst>
            </a:custGeom>
            <a:gradFill>
              <a:gsLst>
                <a:gs pos="0">
                  <a:schemeClr val="accent5">
                    <a:alpha val="36000"/>
                  </a:schemeClr>
                </a:gs>
                <a:gs pos="100000">
                  <a:srgbClr val="383FD5"/>
                </a:gs>
              </a:gsLst>
              <a:lin ang="5400000" scaled="1"/>
            </a:gradFill>
            <a:ln w="15673" cap="flat">
              <a:noFill/>
              <a:prstDash val="solid"/>
              <a:miter/>
            </a:ln>
          </p:spPr>
          <p:txBody>
            <a:bodyPr rtlCol="0" anchor="ctr"/>
            <a:lstStyle/>
            <a:p>
              <a:endParaRPr lang="zh-CN" altLang="en-US"/>
            </a:p>
          </p:txBody>
        </p:sp>
        <p:sp>
          <p:nvSpPr>
            <p:cNvPr id="26" name="íṥḷïďè"/>
            <p:cNvSpPr/>
            <p:nvPr/>
          </p:nvSpPr>
          <p:spPr>
            <a:xfrm rot="21540000">
              <a:off x="2944339" y="5303072"/>
              <a:ext cx="9243687" cy="1630098"/>
            </a:xfrm>
            <a:custGeom>
              <a:avLst/>
              <a:gdLst>
                <a:gd name="connsiteX0" fmla="*/ -1349 w 9243687"/>
                <a:gd name="connsiteY0" fmla="*/ 1509291 h 1630098"/>
                <a:gd name="connsiteX1" fmla="*/ 3273409 w 9243687"/>
                <a:gd name="connsiteY1" fmla="*/ 1066344 h 1630098"/>
                <a:gd name="connsiteX2" fmla="*/ 6398826 w 9243687"/>
                <a:gd name="connsiteY2" fmla="*/ 38037 h 1630098"/>
                <a:gd name="connsiteX3" fmla="*/ 9242338 w 9243687"/>
                <a:gd name="connsiteY3" fmla="*/ 604459 h 1630098"/>
                <a:gd name="connsiteX4" fmla="*/ 9242338 w 9243687"/>
                <a:gd name="connsiteY4" fmla="*/ 1628611 h 163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3687" h="1630098">
                  <a:moveTo>
                    <a:pt x="-1349" y="1509291"/>
                  </a:moveTo>
                  <a:cubicBezTo>
                    <a:pt x="523196" y="1468953"/>
                    <a:pt x="2306531" y="1627995"/>
                    <a:pt x="3273409" y="1066344"/>
                  </a:cubicBezTo>
                  <a:cubicBezTo>
                    <a:pt x="3514359" y="921774"/>
                    <a:pt x="4622882" y="-226932"/>
                    <a:pt x="6398826" y="38037"/>
                  </a:cubicBezTo>
                  <a:cubicBezTo>
                    <a:pt x="6937691" y="86227"/>
                    <a:pt x="8063611" y="604459"/>
                    <a:pt x="9242338" y="604459"/>
                  </a:cubicBezTo>
                  <a:lnTo>
                    <a:pt x="9242338" y="1628611"/>
                  </a:lnTo>
                </a:path>
              </a:pathLst>
            </a:custGeom>
            <a:gradFill>
              <a:gsLst>
                <a:gs pos="100000">
                  <a:srgbClr val="2E38BE">
                    <a:alpha val="39000"/>
                  </a:srgbClr>
                </a:gs>
                <a:gs pos="0">
                  <a:srgbClr val="383FD5"/>
                </a:gs>
              </a:gsLst>
              <a:lin ang="5400000" scaled="1"/>
            </a:gradFill>
            <a:ln w="1567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a:p>
          </p:txBody>
        </p:sp>
        <p:sp>
          <p:nvSpPr>
            <p:cNvPr id="28" name="ís1îḓè"/>
            <p:cNvSpPr/>
            <p:nvPr userDrawn="1"/>
          </p:nvSpPr>
          <p:spPr>
            <a:xfrm>
              <a:off x="8886915" y="323850"/>
              <a:ext cx="1543050" cy="6534150"/>
            </a:xfrm>
            <a:prstGeom prst="rect">
              <a:avLst/>
            </a:prstGeom>
            <a:gradFill>
              <a:gsLst>
                <a:gs pos="15000">
                  <a:schemeClr val="accent6">
                    <a:alpha val="0"/>
                  </a:schemeClr>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îsḻiḓé"/>
            <p:cNvSpPr/>
            <p:nvPr/>
          </p:nvSpPr>
          <p:spPr>
            <a:xfrm>
              <a:off x="4984420" y="2014190"/>
              <a:ext cx="7218476" cy="4223634"/>
            </a:xfrm>
            <a:custGeom>
              <a:avLst/>
              <a:gdLst>
                <a:gd name="connsiteX0" fmla="*/ -1332 w 7218476"/>
                <a:gd name="connsiteY0" fmla="*/ 4222604 h 4223634"/>
                <a:gd name="connsiteX1" fmla="*/ 972231 w 7218476"/>
                <a:gd name="connsiteY1" fmla="*/ 3593786 h 4223634"/>
                <a:gd name="connsiteX2" fmla="*/ 4309311 w 7218476"/>
                <a:gd name="connsiteY2" fmla="*/ 2550929 h 4223634"/>
                <a:gd name="connsiteX3" fmla="*/ 5438080 w 7218476"/>
                <a:gd name="connsiteY3" fmla="*/ 1225879 h 4223634"/>
                <a:gd name="connsiteX4" fmla="*/ 6076149 w 7218476"/>
                <a:gd name="connsiteY4" fmla="*/ 1201266 h 4223634"/>
                <a:gd name="connsiteX5" fmla="*/ 6799970 w 7218476"/>
                <a:gd name="connsiteY5" fmla="*/ 514284 h 4223634"/>
                <a:gd name="connsiteX6" fmla="*/ 7217144 w 7218476"/>
                <a:gd name="connsiteY6" fmla="*/ -1030 h 422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476" h="4223634">
                  <a:moveTo>
                    <a:pt x="-1332" y="4222604"/>
                  </a:moveTo>
                  <a:cubicBezTo>
                    <a:pt x="368810" y="4064263"/>
                    <a:pt x="713084" y="3859202"/>
                    <a:pt x="972231" y="3593786"/>
                  </a:cubicBezTo>
                  <a:cubicBezTo>
                    <a:pt x="1536615" y="3103084"/>
                    <a:pt x="2444491" y="1483616"/>
                    <a:pt x="4309311" y="2550929"/>
                  </a:cubicBezTo>
                  <a:cubicBezTo>
                    <a:pt x="4762386" y="2740153"/>
                    <a:pt x="5021062" y="2501859"/>
                    <a:pt x="5438080" y="1225879"/>
                  </a:cubicBezTo>
                  <a:cubicBezTo>
                    <a:pt x="5520072" y="1009062"/>
                    <a:pt x="5781728" y="944628"/>
                    <a:pt x="6076149" y="1201266"/>
                  </a:cubicBezTo>
                  <a:cubicBezTo>
                    <a:pt x="6239819" y="1329192"/>
                    <a:pt x="6517778" y="1532686"/>
                    <a:pt x="6799970" y="514284"/>
                  </a:cubicBezTo>
                  <a:cubicBezTo>
                    <a:pt x="6922725" y="109339"/>
                    <a:pt x="7217144" y="-1030"/>
                    <a:pt x="7217144" y="-1030"/>
                  </a:cubicBezTo>
                </a:path>
              </a:pathLst>
            </a:custGeom>
            <a:noFill/>
            <a:ln w="38100" cap="rnd">
              <a:solidFill>
                <a:schemeClr val="accent3"/>
              </a:solidFill>
              <a:prstDash val="solid"/>
              <a:miter/>
            </a:ln>
          </p:spPr>
          <p:txBody>
            <a:bodyPr rtlCol="0" anchor="ctr"/>
            <a:lstStyle/>
            <a:p>
              <a:endParaRPr lang="zh-CN" altLang="en-US"/>
            </a:p>
          </p:txBody>
        </p:sp>
        <p:sp>
          <p:nvSpPr>
            <p:cNvPr id="27" name="ïṡľíďê"/>
            <p:cNvSpPr/>
            <p:nvPr/>
          </p:nvSpPr>
          <p:spPr>
            <a:xfrm rot="21540000">
              <a:off x="4958386" y="5298126"/>
              <a:ext cx="7240035" cy="1437228"/>
            </a:xfrm>
            <a:custGeom>
              <a:avLst/>
              <a:gdLst>
                <a:gd name="connsiteX0" fmla="*/ -1349 w 7240035"/>
                <a:gd name="connsiteY0" fmla="*/ 1435741 h 1437228"/>
                <a:gd name="connsiteX1" fmla="*/ 1269757 w 7240035"/>
                <a:gd name="connsiteY1" fmla="*/ 1066234 h 1437228"/>
                <a:gd name="connsiteX2" fmla="*/ 4395174 w 7240035"/>
                <a:gd name="connsiteY2" fmla="*/ 38079 h 1437228"/>
                <a:gd name="connsiteX3" fmla="*/ 7238686 w 7240035"/>
                <a:gd name="connsiteY3" fmla="*/ 604349 h 1437228"/>
              </a:gdLst>
              <a:ahLst/>
              <a:cxnLst>
                <a:cxn ang="0">
                  <a:pos x="connsiteX0" y="connsiteY0"/>
                </a:cxn>
                <a:cxn ang="0">
                  <a:pos x="connsiteX1" y="connsiteY1"/>
                </a:cxn>
                <a:cxn ang="0">
                  <a:pos x="connsiteX2" y="connsiteY2"/>
                </a:cxn>
                <a:cxn ang="0">
                  <a:pos x="connsiteX3" y="connsiteY3"/>
                </a:cxn>
              </a:cxnLst>
              <a:rect l="l" t="t" r="r" b="b"/>
              <a:pathLst>
                <a:path w="7240035" h="1437228">
                  <a:moveTo>
                    <a:pt x="-1349" y="1435741"/>
                  </a:moveTo>
                  <a:cubicBezTo>
                    <a:pt x="463769" y="1377543"/>
                    <a:pt x="920109" y="1268693"/>
                    <a:pt x="1269757" y="1066234"/>
                  </a:cubicBezTo>
                  <a:cubicBezTo>
                    <a:pt x="1510707" y="921664"/>
                    <a:pt x="2619229" y="-227042"/>
                    <a:pt x="4395174" y="38079"/>
                  </a:cubicBezTo>
                  <a:cubicBezTo>
                    <a:pt x="4934039" y="86269"/>
                    <a:pt x="6059959" y="604349"/>
                    <a:pt x="7238686" y="604349"/>
                  </a:cubicBezTo>
                </a:path>
              </a:pathLst>
            </a:custGeom>
            <a:noFill/>
            <a:ln w="38100" cap="rnd">
              <a:solidFill>
                <a:schemeClr val="accent2"/>
              </a:solidFill>
              <a:prstDash val="solid"/>
              <a:round/>
            </a:ln>
          </p:spPr>
          <p:txBody>
            <a:bodyPr rtlCol="0" anchor="ctr"/>
            <a:lstStyle/>
            <a:p>
              <a:endParaRPr lang="zh-CN" altLang="en-US"/>
            </a:p>
          </p:txBody>
        </p:sp>
      </p:grpSp>
      <p:sp>
        <p:nvSpPr>
          <p:cNvPr id="9" name="文本占位符 8"/>
          <p:cNvSpPr>
            <a:spLocks noGrp="1"/>
          </p:cNvSpPr>
          <p:nvPr>
            <p:ph type="body" sz="quarter" idx="14" hasCustomPrompt="1"/>
          </p:nvPr>
        </p:nvSpPr>
        <p:spPr>
          <a:xfrm>
            <a:off x="660400" y="5999640"/>
            <a:ext cx="2787650" cy="345367"/>
          </a:xfrm>
        </p:spPr>
        <p:txBody>
          <a:bodyPr vert="horz" lIns="91440" tIns="45720" rIns="91440" bIns="45720" rtlCol="0" anchor="ctr">
            <a:normAutofit/>
          </a:bodyPr>
          <a:lstStyle>
            <a:lvl1pPr marL="0" indent="0" algn="l">
              <a:buNone/>
              <a:defRPr lang="en-US" altLang="zh-CN" sz="1200" b="0" smtClean="0">
                <a:solidFill>
                  <a:schemeClr val="bg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www.islide.cc</a:t>
            </a:r>
            <a:endParaRPr lang="en-US" altLang="en-US" dirty="0"/>
          </a:p>
        </p:txBody>
      </p:sp>
      <p:sp>
        <p:nvSpPr>
          <p:cNvPr id="12" name="文本占位符 11"/>
          <p:cNvSpPr>
            <a:spLocks noGrp="1"/>
          </p:cNvSpPr>
          <p:nvPr>
            <p:ph type="body" sz="quarter" idx="15" hasCustomPrompt="1"/>
          </p:nvPr>
        </p:nvSpPr>
        <p:spPr>
          <a:xfrm>
            <a:off x="660400" y="723900"/>
            <a:ext cx="1039091" cy="296271"/>
          </a:xfrm>
        </p:spPr>
        <p:txBody>
          <a:bodyPr vert="horz" wrap="none" lIns="91440" tIns="45720" rIns="91440" bIns="45720" rtlCol="0" anchor="ctr">
            <a:normAutofit/>
          </a:bodyPr>
          <a:lstStyle>
            <a:lvl1pPr marL="0" indent="0">
              <a:buNone/>
              <a:defRPr lang="en-US" altLang="zh-CN" sz="1200" b="0" smtClean="0">
                <a:solidFill>
                  <a:schemeClr val="bg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LGOO HERE</a:t>
            </a:r>
            <a:endParaRPr lang="en-US" altLang="zh-CN" dirty="0"/>
          </a:p>
        </p:txBody>
      </p:sp>
      <p:sp>
        <p:nvSpPr>
          <p:cNvPr id="2" name="标题 1"/>
          <p:cNvSpPr>
            <a:spLocks noGrp="1"/>
          </p:cNvSpPr>
          <p:nvPr>
            <p:ph type="ctrTitle" hasCustomPrompt="1"/>
          </p:nvPr>
        </p:nvSpPr>
        <p:spPr>
          <a:xfrm>
            <a:off x="660400" y="1596378"/>
            <a:ext cx="10871200" cy="923330"/>
          </a:xfrm>
          <a:ln>
            <a:noFill/>
          </a:ln>
        </p:spPr>
        <p:txBody>
          <a:bodyPr vert="horz" lIns="91440" tIns="45720" rIns="91440" bIns="45720" rtlCol="0" anchor="ctr">
            <a:spAutoFit/>
          </a:bodyPr>
          <a:lstStyle>
            <a:lvl1pPr>
              <a:defRPr lang="zh-CN" altLang="en-US" sz="6000" dirty="0">
                <a:solidFill>
                  <a:schemeClr val="bg1"/>
                </a:solidFill>
              </a:defRPr>
            </a:lvl1pPr>
          </a:lstStyle>
          <a:p>
            <a:pPr marL="0" lvl="0"/>
            <a:r>
              <a:rPr lang="en-US" altLang="zh-CN" dirty="0"/>
              <a:t>Click to edit </a:t>
            </a:r>
            <a:endParaRPr lang="zh-CN" altLang="en-US" dirty="0"/>
          </a:p>
        </p:txBody>
      </p:sp>
      <p:sp>
        <p:nvSpPr>
          <p:cNvPr id="3" name="副标题 2"/>
          <p:cNvSpPr>
            <a:spLocks noGrp="1"/>
          </p:cNvSpPr>
          <p:nvPr>
            <p:ph type="subTitle" idx="1" hasCustomPrompt="1"/>
          </p:nvPr>
        </p:nvSpPr>
        <p:spPr>
          <a:xfrm>
            <a:off x="1699491" y="3802440"/>
            <a:ext cx="3615512" cy="535853"/>
          </a:xfrm>
          <a:noFill/>
          <a:ln>
            <a:noFill/>
          </a:ln>
        </p:spPr>
        <p:txBody>
          <a:bodyPr vert="horz" lIns="91440" tIns="45720" rIns="91440" bIns="45720" rtlCol="0" anchor="ctr">
            <a:normAutofit/>
          </a:bodyPr>
          <a:lstStyle>
            <a:lvl1pPr marL="0" indent="0" algn="l">
              <a:spcBef>
                <a:spcPts val="0"/>
              </a:spcBef>
              <a:buNone/>
              <a:defRPr lang="zh-CN" altLang="en-US" sz="1600" b="1">
                <a:solidFill>
                  <a:schemeClr val="bg1"/>
                </a:solidFill>
              </a:defRPr>
            </a:lvl1pPr>
          </a:lstStyle>
          <a:p>
            <a:pPr marL="228600" lvl="0" indent="-228600" defTabSz="914400"/>
            <a:r>
              <a:rPr lang="en-US" altLang="zh-CN" dirty="0"/>
              <a:t>Click to edit Master subtitle </a:t>
            </a:r>
            <a:endParaRPr lang="zh-CN" altLang="en-US" dirty="0"/>
          </a:p>
        </p:txBody>
      </p:sp>
      <p:sp>
        <p:nvSpPr>
          <p:cNvPr id="8" name="文本占位符 7"/>
          <p:cNvSpPr>
            <a:spLocks noGrp="1"/>
          </p:cNvSpPr>
          <p:nvPr>
            <p:ph type="body" sz="quarter" idx="13" hasCustomPrompt="1"/>
          </p:nvPr>
        </p:nvSpPr>
        <p:spPr>
          <a:xfrm>
            <a:off x="8686800" y="5999640"/>
            <a:ext cx="2787650" cy="345367"/>
          </a:xfrm>
        </p:spPr>
        <p:txBody>
          <a:bodyPr vert="horz" lIns="91440" tIns="45720" rIns="91440" bIns="45720" rtlCol="0" anchor="ctr">
            <a:normAutofit/>
          </a:bodyPr>
          <a:lstStyle>
            <a:lvl1pPr marL="0" indent="0" algn="r">
              <a:buNone/>
              <a:defRPr lang="en-US" altLang="zh-CN" sz="1200" b="0" smtClean="0">
                <a:solidFill>
                  <a:schemeClr val="bg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Speaker name and title</a:t>
            </a:r>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Layout">
    <p:spTree>
      <p:nvGrpSpPr>
        <p:cNvPr id="1" name=""/>
        <p:cNvGrpSpPr/>
        <p:nvPr/>
      </p:nvGrpSpPr>
      <p:grpSpPr>
        <a:xfrm>
          <a:off x="0" y="0"/>
          <a:ext cx="0" cy="0"/>
          <a:chOff x="0" y="0"/>
          <a:chExt cx="0" cy="0"/>
        </a:xfrm>
      </p:grpSpPr>
      <p:sp>
        <p:nvSpPr>
          <p:cNvPr id="9" name="文本占位符 8"/>
          <p:cNvSpPr>
            <a:spLocks noGrp="1"/>
          </p:cNvSpPr>
          <p:nvPr>
            <p:ph type="body" sz="quarter" idx="14" hasCustomPrompt="1"/>
          </p:nvPr>
        </p:nvSpPr>
        <p:spPr>
          <a:xfrm>
            <a:off x="660400" y="1500188"/>
            <a:ext cx="2836562" cy="594626"/>
          </a:xfrm>
        </p:spPr>
        <p:txBody>
          <a:bodyPr>
            <a:normAutofit/>
          </a:bodyPr>
          <a:lstStyle>
            <a:lvl1pPr marL="0" indent="0" algn="r">
              <a:buFont typeface="+mj-lt"/>
              <a:buNone/>
              <a:defRPr sz="2400" b="1"/>
            </a:lvl1pPr>
            <a:lvl2pPr marL="457200" indent="0">
              <a:buFont typeface="+mj-ea"/>
              <a:buNone/>
              <a:defRPr/>
            </a:lvl2pPr>
            <a:lvl3pPr marL="1257300" indent="-342900">
              <a:buFont typeface="+mj-lt"/>
              <a:buAutoNum type="alphaLcParenR"/>
              <a:defRPr/>
            </a:lvl3pPr>
          </a:lstStyle>
          <a:p>
            <a:pPr lvl="0"/>
            <a:r>
              <a:rPr lang="en-US" altLang="zh-CN" dirty="0"/>
              <a:t>CONTENTS</a:t>
            </a:r>
            <a:endParaRPr lang="zh-CN" altLang="en-US" dirty="0"/>
          </a:p>
        </p:txBody>
      </p:sp>
      <p:sp>
        <p:nvSpPr>
          <p:cNvPr id="7" name="文本占位符 6"/>
          <p:cNvSpPr>
            <a:spLocks noGrp="1"/>
          </p:cNvSpPr>
          <p:nvPr>
            <p:ph type="body" sz="quarter" idx="13"/>
          </p:nvPr>
        </p:nvSpPr>
        <p:spPr>
          <a:xfrm>
            <a:off x="3647836" y="1500187"/>
            <a:ext cx="7871045" cy="4633913"/>
          </a:xfrm>
        </p:spPr>
        <p:txBody>
          <a:bodyPr/>
          <a:lstStyle>
            <a:lvl1pPr marL="342900" indent="-342900">
              <a:buFont typeface="+mj-lt"/>
              <a:buAutoNum type="arabicPeriod"/>
              <a:defRPr/>
            </a:lvl1pPr>
            <a:lvl2pPr marL="800100" indent="-342900">
              <a:buFont typeface="+mj-ea"/>
              <a:buAutoNum type="circleNumDbPlain"/>
              <a:defRPr/>
            </a:lvl2pPr>
            <a:lvl3pPr marL="1257300" indent="-342900">
              <a:buFont typeface="+mj-lt"/>
              <a:buAutoNum type="alphaLcParenR"/>
              <a:defRPr/>
            </a:lvl3p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3" name="页脚占位符 2"/>
          <p:cNvSpPr>
            <a:spLocks noGrp="1"/>
          </p:cNvSpPr>
          <p:nvPr>
            <p:ph type="ftr" sz="quarter" idx="10"/>
          </p:nvPr>
        </p:nvSpPr>
        <p:spPr/>
        <p:txBody>
          <a:bodyPr/>
          <a:lstStyle/>
          <a:p>
            <a:endParaRPr lang="zh-CN" altLang="en-US" dirty="0"/>
          </a:p>
        </p:txBody>
      </p:sp>
      <p:sp>
        <p:nvSpPr>
          <p:cNvPr id="4" name="日期占位符 3"/>
          <p:cNvSpPr>
            <a:spLocks noGrp="1"/>
          </p:cNvSpPr>
          <p:nvPr>
            <p:ph type="dt" sz="half" idx="11"/>
          </p:nvPr>
        </p:nvSpPr>
        <p:spPr/>
        <p:txBody>
          <a:bodyPr/>
          <a:lstStyle/>
          <a:p>
            <a:fld id="{AC4CC43B-9EB6-4465-8B1A-3F7180DAD0DF}" type="datetime1">
              <a:rPr lang="zh-CN" altLang="en-US" smtClean="0"/>
            </a:fld>
            <a:endParaRPr lang="en-US" altLang="zh-CN"/>
          </a:p>
        </p:txBody>
      </p:sp>
      <p:sp>
        <p:nvSpPr>
          <p:cNvPr id="5" name="灯片编号占位符 4"/>
          <p:cNvSpPr>
            <a:spLocks noGrp="1"/>
          </p:cNvSpPr>
          <p:nvPr>
            <p:ph type="sldNum" sz="quarter" idx="12"/>
          </p:nvPr>
        </p:nvSpPr>
        <p:spPr/>
        <p:txBody>
          <a:bodyPr/>
          <a:lstStyle/>
          <a:p>
            <a:fld id="{7F65B630-C7FF-41C0-9923-C5E5E29EED81}" type="slidenum">
              <a:rPr lang="en-US" altLang="zh-CN" smtClean="0"/>
            </a:fld>
            <a:endParaRPr lang="en-US" altLang="zh-CN"/>
          </a:p>
        </p:txBody>
      </p:sp>
      <p:cxnSp>
        <p:nvCxnSpPr>
          <p:cNvPr id="10" name="î$ļíďé"/>
          <p:cNvCxnSpPr/>
          <p:nvPr userDrawn="1"/>
        </p:nvCxnSpPr>
        <p:spPr>
          <a:xfrm>
            <a:off x="3621019" y="1500188"/>
            <a:ext cx="0" cy="4633913"/>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1" name="išḷîḑè"/>
          <p:cNvSpPr>
            <a:spLocks noChangeAspect="1"/>
          </p:cNvSpPr>
          <p:nvPr userDrawn="1"/>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grayscl/>
            <a:extLst>
              <a:ext uri="{BEBA8EAE-BF5A-486C-A8C5-ECC9F3942E4B}">
                <a14:imgProps xmlns:a14="http://schemas.microsoft.com/office/drawing/2010/main">
                  <a14:imgLayer r:embed="rId3">
                    <a14:imgEffect>
                      <a14:colorTemperature colorTemp="6832"/>
                    </a14:imgEffect>
                  </a14:imgLayer>
                </a14:imgProps>
              </a:ext>
            </a:extLst>
          </a:blip>
          <a:srcRect b="47004"/>
          <a:stretch>
            <a:fillRect/>
          </a:stretch>
        </p:blipFill>
        <p:spPr>
          <a:xfrm>
            <a:off x="0" y="0"/>
            <a:ext cx="12251564" cy="6858000"/>
          </a:xfrm>
          <a:prstGeom prst="rect">
            <a:avLst/>
          </a:prstGeom>
        </p:spPr>
      </p:pic>
      <p:sp>
        <p:nvSpPr>
          <p:cNvPr id="8" name="îṡliďè"/>
          <p:cNvSpPr/>
          <p:nvPr userDrawn="1"/>
        </p:nvSpPr>
        <p:spPr>
          <a:xfrm>
            <a:off x="0" y="0"/>
            <a:ext cx="12251564" cy="6880044"/>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p:nvPr>
        </p:nvSpPr>
        <p:spPr>
          <a:xfrm>
            <a:off x="6568068" y="2842297"/>
            <a:ext cx="4950832" cy="951057"/>
          </a:xfrm>
        </p:spPr>
        <p:txBody>
          <a:bodyPr vert="horz" lIns="91440" tIns="45720" rIns="91440" bIns="45720" rtlCol="0" anchor="b">
            <a:normAutofit/>
          </a:bodyPr>
          <a:lstStyle>
            <a:lvl1pPr>
              <a:defRPr lang="zh-CN" altLang="en-US" sz="2400"/>
            </a:lvl1pPr>
          </a:lstStyle>
          <a:p>
            <a:pPr lvl="0" defTabSz="914400"/>
            <a:r>
              <a:rPr lang="en-US" altLang="zh-CN" dirty="0"/>
              <a:t>Click to edit Master title style</a:t>
            </a:r>
            <a:endParaRPr lang="zh-CN" altLang="en-US" dirty="0"/>
          </a:p>
        </p:txBody>
      </p:sp>
      <p:sp>
        <p:nvSpPr>
          <p:cNvPr id="3" name="文本占位符 2"/>
          <p:cNvSpPr>
            <a:spLocks noGrp="1"/>
          </p:cNvSpPr>
          <p:nvPr>
            <p:ph type="body" idx="1"/>
          </p:nvPr>
        </p:nvSpPr>
        <p:spPr>
          <a:xfrm>
            <a:off x="6568068" y="3793354"/>
            <a:ext cx="4950832" cy="253556"/>
          </a:xfrm>
        </p:spPr>
        <p:txBody>
          <a:bodyPr/>
          <a:lstStyle>
            <a:lvl1pPr marL="0" indent="0">
              <a:buNone/>
              <a:defRPr lang="en-US" altLang="zh-CN" sz="1200" kern="120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text styles</a:t>
            </a:r>
            <a:endParaRPr lang="en-US" altLang="zh-CN" dirty="0"/>
          </a:p>
        </p:txBody>
      </p:sp>
      <p:sp>
        <p:nvSpPr>
          <p:cNvPr id="4" name="日期占位符 3"/>
          <p:cNvSpPr>
            <a:spLocks noGrp="1"/>
          </p:cNvSpPr>
          <p:nvPr>
            <p:ph type="dt" sz="half" idx="10"/>
          </p:nvPr>
        </p:nvSpPr>
        <p:spPr/>
        <p:txBody>
          <a:bodyPr/>
          <a:lstStyle/>
          <a:p>
            <a:fld id="{6834F10D-3A58-4285-A9DB-D9098A7BEDDD}"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748B5987-9647-4253-899C-3B9819D6D8A0}"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0ECBEB-8597-4EA4-9D29-E1D7025CFAA0}"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email">
            <a:grayscl/>
            <a:extLst>
              <a:ext uri="{BEBA8EAE-BF5A-486C-A8C5-ECC9F3942E4B}">
                <a14:imgProps xmlns:a14="http://schemas.microsoft.com/office/drawing/2010/main">
                  <a14:imgLayer r:embed="rId3">
                    <a14:imgEffect>
                      <a14:colorTemperature colorTemp="6832"/>
                    </a14:imgEffect>
                  </a14:imgLayer>
                </a14:imgProps>
              </a:ext>
            </a:extLst>
          </a:blip>
          <a:srcRect b="47004"/>
          <a:stretch>
            <a:fillRect/>
          </a:stretch>
        </p:blipFill>
        <p:spPr>
          <a:xfrm>
            <a:off x="0" y="0"/>
            <a:ext cx="12251564" cy="6858000"/>
          </a:xfrm>
          <a:prstGeom prst="rect">
            <a:avLst/>
          </a:prstGeom>
        </p:spPr>
      </p:pic>
      <p:sp>
        <p:nvSpPr>
          <p:cNvPr id="6" name="ïSḷïde"/>
          <p:cNvSpPr/>
          <p:nvPr userDrawn="1"/>
        </p:nvSpPr>
        <p:spPr>
          <a:xfrm>
            <a:off x="0" y="0"/>
            <a:ext cx="12251564" cy="6880044"/>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文本占位符 6"/>
          <p:cNvSpPr>
            <a:spLocks noGrp="1"/>
          </p:cNvSpPr>
          <p:nvPr>
            <p:ph type="body" sz="quarter" idx="13"/>
          </p:nvPr>
        </p:nvSpPr>
        <p:spPr>
          <a:xfrm>
            <a:off x="660400" y="2798956"/>
            <a:ext cx="6208751" cy="740087"/>
          </a:xfrm>
        </p:spPr>
        <p:txBody>
          <a:bodyPr vert="horz" lIns="91440" tIns="45720" rIns="91440" bIns="45720" rtlCol="0" anchor="b">
            <a:normAutofit/>
          </a:bodyPr>
          <a:lstStyle>
            <a:lvl1pPr marL="0" indent="0">
              <a:buNone/>
              <a:defRPr lang="en-US" altLang="zh-CN" sz="3200" b="1" baseline="0" smtClean="0">
                <a:latin typeface="+mj-lt"/>
                <a:ea typeface="+mj-ea"/>
                <a:cs typeface="+mj-cs"/>
              </a:defRPr>
            </a:lvl1pPr>
            <a:lvl2pPr marL="457200" indent="0">
              <a:buNone/>
              <a:defRPr lang="en-US" altLang="zh-CN" smtClean="0"/>
            </a:lvl2pPr>
            <a:lvl3pPr>
              <a:defRPr lang="en-US" altLang="zh-CN" smtClean="0"/>
            </a:lvl3pPr>
            <a:lvl4pPr>
              <a:defRPr lang="en-US" altLang="zh-CN" smtClean="0"/>
            </a:lvl4pPr>
            <a:lvl5pPr>
              <a:defRPr lang="zh-CN" altLang="en-US"/>
            </a:lvl5pPr>
          </a:lstStyle>
          <a:p>
            <a:pPr marL="228600" lvl="0" indent="-228600" defTabSz="914400">
              <a:spcBef>
                <a:spcPct val="0"/>
              </a:spcBef>
            </a:pPr>
            <a:r>
              <a:rPr lang="en-US" altLang="zh-CN" dirty="0"/>
              <a:t>Click to edit Master text styles</a:t>
            </a:r>
            <a:endParaRPr lang="en-US" altLang="zh-CN" dirty="0"/>
          </a:p>
        </p:txBody>
      </p:sp>
      <p:sp>
        <p:nvSpPr>
          <p:cNvPr id="10" name="文本占位符 9"/>
          <p:cNvSpPr>
            <a:spLocks noGrp="1"/>
          </p:cNvSpPr>
          <p:nvPr>
            <p:ph type="body" sz="quarter" idx="14" hasCustomPrompt="1"/>
          </p:nvPr>
        </p:nvSpPr>
        <p:spPr>
          <a:xfrm>
            <a:off x="9567746" y="5837828"/>
            <a:ext cx="1951154" cy="296271"/>
          </a:xfrm>
        </p:spPr>
        <p:txBody>
          <a:bodyPr vert="horz" lIns="91440" tIns="45720" rIns="91440" bIns="45720" rtlCol="0" anchor="ctr">
            <a:normAutofit/>
          </a:bodyPr>
          <a:lstStyle>
            <a:lvl1pPr marL="0" indent="0" algn="r">
              <a:buNone/>
              <a:defRPr lang="en-US" altLang="zh-CN" sz="1200" b="0" smtClean="0"/>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Speaker name and title</a:t>
            </a:r>
            <a:endParaRPr lang="en-US" altLang="zh-CN" dirty="0"/>
          </a:p>
        </p:txBody>
      </p:sp>
      <p:sp>
        <p:nvSpPr>
          <p:cNvPr id="11" name="文本占位符 10"/>
          <p:cNvSpPr>
            <a:spLocks noGrp="1"/>
          </p:cNvSpPr>
          <p:nvPr>
            <p:ph type="body" sz="quarter" idx="15" hasCustomPrompt="1"/>
          </p:nvPr>
        </p:nvSpPr>
        <p:spPr>
          <a:xfrm>
            <a:off x="660400" y="5837829"/>
            <a:ext cx="5568950" cy="296271"/>
          </a:xfrm>
        </p:spPr>
        <p:txBody>
          <a:bodyPr vert="horz" lIns="91440" tIns="45720" rIns="91440" bIns="45720" rtlCol="0" anchor="ctr">
            <a:normAutofit/>
          </a:bodyPr>
          <a:lstStyle>
            <a:lvl1pPr marL="0" indent="0">
              <a:buNone/>
              <a:defRPr lang="en-US" altLang="zh-CN" sz="1200" b="0" smtClean="0"/>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www.islide.cc</a:t>
            </a:r>
            <a:endParaRPr lang="en-US" altLang="en-US" dirty="0"/>
          </a:p>
        </p:txBody>
      </p:sp>
      <p:sp>
        <p:nvSpPr>
          <p:cNvPr id="12" name="文本占位符 11"/>
          <p:cNvSpPr>
            <a:spLocks noGrp="1"/>
          </p:cNvSpPr>
          <p:nvPr>
            <p:ph type="body" sz="quarter" idx="16" hasCustomPrompt="1"/>
          </p:nvPr>
        </p:nvSpPr>
        <p:spPr>
          <a:xfrm>
            <a:off x="660400" y="723900"/>
            <a:ext cx="1039091" cy="296271"/>
          </a:xfrm>
        </p:spPr>
        <p:txBody>
          <a:bodyPr vert="horz" wrap="none" lIns="91440" tIns="45720" rIns="91440" bIns="45720" rtlCol="0" anchor="ctr">
            <a:normAutofit/>
          </a:bodyPr>
          <a:lstStyle>
            <a:lvl1pPr marL="0" indent="0">
              <a:buNone/>
              <a:defRPr lang="en-US" altLang="zh-CN" sz="1200" b="0" smtClean="0"/>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LOGO HERE</a:t>
            </a:r>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4" name="日期占位符 3"/>
          <p:cNvSpPr>
            <a:spLocks noGrp="1"/>
          </p:cNvSpPr>
          <p:nvPr>
            <p:ph type="dt" sz="half" idx="10"/>
          </p:nvPr>
        </p:nvSpPr>
        <p:spPr/>
        <p:txBody>
          <a:bodyPr/>
          <a:lstStyle/>
          <a:p>
            <a:fld id="{3BC5AEBE-086C-4980-A4E1-E89EE17EFFB9}"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Layout">
    <p:spTree>
      <p:nvGrpSpPr>
        <p:cNvPr id="1" name=""/>
        <p:cNvGrpSpPr/>
        <p:nvPr/>
      </p:nvGrpSpPr>
      <p:grpSpPr>
        <a:xfrm>
          <a:off x="0" y="0"/>
          <a:ext cx="0" cy="0"/>
          <a:chOff x="0" y="0"/>
          <a:chExt cx="0" cy="0"/>
        </a:xfrm>
      </p:grpSpPr>
      <p:sp>
        <p:nvSpPr>
          <p:cNvPr id="9" name="文本占位符 8"/>
          <p:cNvSpPr>
            <a:spLocks noGrp="1"/>
          </p:cNvSpPr>
          <p:nvPr>
            <p:ph type="body" sz="quarter" idx="14" hasCustomPrompt="1"/>
          </p:nvPr>
        </p:nvSpPr>
        <p:spPr>
          <a:xfrm>
            <a:off x="660400" y="1500188"/>
            <a:ext cx="2836562" cy="594626"/>
          </a:xfrm>
        </p:spPr>
        <p:txBody>
          <a:bodyPr>
            <a:normAutofit/>
          </a:bodyPr>
          <a:lstStyle>
            <a:lvl1pPr marL="0" indent="0" algn="r">
              <a:buFont typeface="+mj-lt"/>
              <a:buNone/>
              <a:defRPr sz="2400" b="1"/>
            </a:lvl1pPr>
            <a:lvl2pPr marL="457200" indent="0">
              <a:buFont typeface="+mj-ea"/>
              <a:buNone/>
              <a:defRPr/>
            </a:lvl2pPr>
            <a:lvl3pPr marL="1257300" indent="-342900">
              <a:buFont typeface="+mj-lt"/>
              <a:buAutoNum type="alphaLcParenR"/>
              <a:defRPr/>
            </a:lvl3pPr>
          </a:lstStyle>
          <a:p>
            <a:pPr lvl="0"/>
            <a:r>
              <a:rPr lang="en-US" altLang="zh-CN" dirty="0"/>
              <a:t>CONTENTS</a:t>
            </a:r>
            <a:endParaRPr lang="zh-CN" altLang="en-US" dirty="0"/>
          </a:p>
        </p:txBody>
      </p:sp>
      <p:sp>
        <p:nvSpPr>
          <p:cNvPr id="7" name="文本占位符 6"/>
          <p:cNvSpPr>
            <a:spLocks noGrp="1"/>
          </p:cNvSpPr>
          <p:nvPr>
            <p:ph type="body" sz="quarter" idx="13"/>
          </p:nvPr>
        </p:nvSpPr>
        <p:spPr>
          <a:xfrm>
            <a:off x="3647836" y="1500187"/>
            <a:ext cx="7871045" cy="4633913"/>
          </a:xfrm>
        </p:spPr>
        <p:txBody>
          <a:bodyPr/>
          <a:lstStyle>
            <a:lvl1pPr marL="342900" indent="-342900">
              <a:buFont typeface="+mj-lt"/>
              <a:buAutoNum type="arabicPeriod"/>
              <a:defRPr/>
            </a:lvl1pPr>
            <a:lvl2pPr marL="800100" indent="-342900">
              <a:buFont typeface="+mj-ea"/>
              <a:buAutoNum type="circleNumDbPlain"/>
              <a:defRPr/>
            </a:lvl2pPr>
            <a:lvl3pPr marL="1257300" indent="-342900">
              <a:buFont typeface="+mj-lt"/>
              <a:buAutoNum type="alphaLcParenR"/>
              <a:defRPr/>
            </a:lvl3p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3" name="页脚占位符 2"/>
          <p:cNvSpPr>
            <a:spLocks noGrp="1"/>
          </p:cNvSpPr>
          <p:nvPr>
            <p:ph type="ftr" sz="quarter" idx="10"/>
          </p:nvPr>
        </p:nvSpPr>
        <p:spPr/>
        <p:txBody>
          <a:bodyPr/>
          <a:lstStyle/>
          <a:p>
            <a:endParaRPr lang="zh-CN" altLang="en-US" dirty="0"/>
          </a:p>
        </p:txBody>
      </p:sp>
      <p:sp>
        <p:nvSpPr>
          <p:cNvPr id="4" name="日期占位符 3"/>
          <p:cNvSpPr>
            <a:spLocks noGrp="1"/>
          </p:cNvSpPr>
          <p:nvPr>
            <p:ph type="dt" sz="half" idx="11"/>
          </p:nvPr>
        </p:nvSpPr>
        <p:spPr/>
        <p:txBody>
          <a:bodyPr/>
          <a:lstStyle/>
          <a:p>
            <a:fld id="{AC4CC43B-9EB6-4465-8B1A-3F7180DAD0DF}" type="datetime1">
              <a:rPr lang="zh-CN" altLang="en-US" smtClean="0"/>
            </a:fld>
            <a:endParaRPr lang="en-US" altLang="zh-CN"/>
          </a:p>
        </p:txBody>
      </p:sp>
      <p:sp>
        <p:nvSpPr>
          <p:cNvPr id="5" name="灯片编号占位符 4"/>
          <p:cNvSpPr>
            <a:spLocks noGrp="1"/>
          </p:cNvSpPr>
          <p:nvPr>
            <p:ph type="sldNum" sz="quarter" idx="12"/>
          </p:nvPr>
        </p:nvSpPr>
        <p:spPr/>
        <p:txBody>
          <a:bodyPr/>
          <a:lstStyle/>
          <a:p>
            <a:fld id="{7F65B630-C7FF-41C0-9923-C5E5E29EED81}" type="slidenum">
              <a:rPr lang="en-US" altLang="zh-CN" smtClean="0"/>
            </a:fld>
            <a:endParaRPr lang="en-US" altLang="zh-CN"/>
          </a:p>
        </p:txBody>
      </p:sp>
      <p:cxnSp>
        <p:nvCxnSpPr>
          <p:cNvPr id="10" name="î$ļíďé"/>
          <p:cNvCxnSpPr/>
          <p:nvPr userDrawn="1"/>
        </p:nvCxnSpPr>
        <p:spPr>
          <a:xfrm>
            <a:off x="3621019" y="1500188"/>
            <a:ext cx="0" cy="4633913"/>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1" name="íšlidê"/>
          <p:cNvSpPr>
            <a:spLocks noChangeAspect="1"/>
          </p:cNvSpPr>
          <p:nvPr userDrawn="1"/>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grpSp>
        <p:nvGrpSpPr>
          <p:cNvPr id="14" name="组合 13"/>
          <p:cNvGrpSpPr/>
          <p:nvPr userDrawn="1"/>
        </p:nvGrpSpPr>
        <p:grpSpPr>
          <a:xfrm>
            <a:off x="-19844" y="1346200"/>
            <a:ext cx="12216703" cy="5511800"/>
            <a:chOff x="-19844" y="-2579994"/>
            <a:chExt cx="12216703" cy="5511800"/>
          </a:xfrm>
        </p:grpSpPr>
        <p:sp>
          <p:nvSpPr>
            <p:cNvPr id="15" name="ïşḻîḍé"/>
            <p:cNvSpPr/>
            <p:nvPr userDrawn="1"/>
          </p:nvSpPr>
          <p:spPr>
            <a:xfrm>
              <a:off x="-4391" y="-2568693"/>
              <a:ext cx="12201250" cy="5500499"/>
            </a:xfrm>
            <a:custGeom>
              <a:avLst/>
              <a:gdLst>
                <a:gd name="connsiteX0" fmla="*/ -224 w 10610850"/>
                <a:gd name="connsiteY0" fmla="*/ 5076903 h 5076825"/>
                <a:gd name="connsiteX1" fmla="*/ 4009801 w 10610850"/>
                <a:gd name="connsiteY1" fmla="*/ 1828878 h 5076825"/>
                <a:gd name="connsiteX2" fmla="*/ 7362601 w 10610850"/>
                <a:gd name="connsiteY2" fmla="*/ 2362278 h 5076825"/>
                <a:gd name="connsiteX3" fmla="*/ 10610626 w 10610850"/>
                <a:gd name="connsiteY3" fmla="*/ 78 h 5076825"/>
                <a:gd name="connsiteX4" fmla="*/ 10610626 w 10610850"/>
                <a:gd name="connsiteY4" fmla="*/ 5076903 h 5076825"/>
                <a:gd name="connsiteX0-1" fmla="*/ 0 w 10610850"/>
                <a:gd name="connsiteY0-2" fmla="*/ 5076825 h 5076825"/>
                <a:gd name="connsiteX1-3" fmla="*/ 3997325 w 10610850"/>
                <a:gd name="connsiteY1-4" fmla="*/ 2095500 h 5076825"/>
                <a:gd name="connsiteX2-5" fmla="*/ 7362825 w 10610850"/>
                <a:gd name="connsiteY2-6" fmla="*/ 2362200 h 5076825"/>
                <a:gd name="connsiteX3-7" fmla="*/ 10610850 w 10610850"/>
                <a:gd name="connsiteY3-8" fmla="*/ 0 h 5076825"/>
                <a:gd name="connsiteX4-9" fmla="*/ 10610850 w 10610850"/>
                <a:gd name="connsiteY4-10" fmla="*/ 5076825 h 5076825"/>
                <a:gd name="connsiteX5" fmla="*/ 0 w 10610850"/>
                <a:gd name="connsiteY5" fmla="*/ 5076825 h 50768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0610850" h="5076825">
                  <a:moveTo>
                    <a:pt x="0" y="5076825"/>
                  </a:moveTo>
                  <a:cubicBezTo>
                    <a:pt x="0" y="5076825"/>
                    <a:pt x="2454275" y="1905000"/>
                    <a:pt x="3997325" y="2095500"/>
                  </a:cubicBezTo>
                  <a:cubicBezTo>
                    <a:pt x="5111750" y="2233136"/>
                    <a:pt x="6153150" y="3200400"/>
                    <a:pt x="7362825" y="2362200"/>
                  </a:cubicBezTo>
                  <a:cubicBezTo>
                    <a:pt x="8572500" y="1524000"/>
                    <a:pt x="10029825" y="47625"/>
                    <a:pt x="10610850" y="0"/>
                  </a:cubicBezTo>
                  <a:lnTo>
                    <a:pt x="10610850" y="5076825"/>
                  </a:lnTo>
                  <a:lnTo>
                    <a:pt x="0" y="5076825"/>
                  </a:lnTo>
                  <a:close/>
                </a:path>
              </a:pathLst>
            </a:custGeom>
            <a:gradFill>
              <a:gsLst>
                <a:gs pos="0">
                  <a:schemeClr val="accent5">
                    <a:alpha val="36000"/>
                  </a:schemeClr>
                </a:gs>
                <a:gs pos="100000">
                  <a:srgbClr val="383FD5"/>
                </a:gs>
              </a:gsLst>
              <a:lin ang="5400000" scaled="1"/>
            </a:gradFill>
            <a:ln w="15673" cap="flat">
              <a:noFill/>
              <a:prstDash val="solid"/>
              <a:miter/>
            </a:ln>
          </p:spPr>
          <p:txBody>
            <a:bodyPr rtlCol="0" anchor="ctr"/>
            <a:lstStyle/>
            <a:p>
              <a:pPr lvl="0"/>
              <a:endParaRPr lang="zh-CN" altLang="en-US">
                <a:solidFill>
                  <a:schemeClr val="tx1"/>
                </a:solidFill>
                <a:sym typeface="Arial" panose="020B0604020202020204" pitchFamily="34" charset="0"/>
              </a:endParaRPr>
            </a:p>
          </p:txBody>
        </p:sp>
        <p:sp>
          <p:nvSpPr>
            <p:cNvPr id="16" name="iślîḋè"/>
            <p:cNvSpPr/>
            <p:nvPr userDrawn="1"/>
          </p:nvSpPr>
          <p:spPr>
            <a:xfrm>
              <a:off x="-19844" y="-2579994"/>
              <a:ext cx="12201250" cy="5500499"/>
            </a:xfrm>
            <a:custGeom>
              <a:avLst/>
              <a:gdLst>
                <a:gd name="connsiteX0" fmla="*/ -407 w 10610850"/>
                <a:gd name="connsiteY0" fmla="*/ 5076863 h 5076825"/>
                <a:gd name="connsiteX1" fmla="*/ 4009618 w 10610850"/>
                <a:gd name="connsiteY1" fmla="*/ 1828838 h 5076825"/>
                <a:gd name="connsiteX2" fmla="*/ 7362418 w 10610850"/>
                <a:gd name="connsiteY2" fmla="*/ 2362238 h 5076825"/>
                <a:gd name="connsiteX3" fmla="*/ 10610443 w 10610850"/>
                <a:gd name="connsiteY3" fmla="*/ 38 h 5076825"/>
                <a:gd name="connsiteX0-1" fmla="*/ 0 w 10610850"/>
                <a:gd name="connsiteY0-2" fmla="*/ 5076825 h 5076825"/>
                <a:gd name="connsiteX1-3" fmla="*/ 4010025 w 10610850"/>
                <a:gd name="connsiteY1-4" fmla="*/ 2102069 h 5076825"/>
                <a:gd name="connsiteX2-5" fmla="*/ 7362825 w 10610850"/>
                <a:gd name="connsiteY2-6" fmla="*/ 2362200 h 5076825"/>
                <a:gd name="connsiteX3-7" fmla="*/ 10610850 w 10610850"/>
                <a:gd name="connsiteY3-8" fmla="*/ 0 h 5076825"/>
              </a:gdLst>
              <a:ahLst/>
              <a:cxnLst>
                <a:cxn ang="0">
                  <a:pos x="connsiteX0-1" y="connsiteY0-2"/>
                </a:cxn>
                <a:cxn ang="0">
                  <a:pos x="connsiteX1-3" y="connsiteY1-4"/>
                </a:cxn>
                <a:cxn ang="0">
                  <a:pos x="connsiteX2-5" y="connsiteY2-6"/>
                </a:cxn>
                <a:cxn ang="0">
                  <a:pos x="connsiteX3-7" y="connsiteY3-8"/>
                </a:cxn>
              </a:cxnLst>
              <a:rect l="l" t="t" r="r" b="b"/>
              <a:pathLst>
                <a:path w="10610850" h="5076825">
                  <a:moveTo>
                    <a:pt x="0" y="5076825"/>
                  </a:moveTo>
                  <a:cubicBezTo>
                    <a:pt x="0" y="5076825"/>
                    <a:pt x="2466975" y="1911569"/>
                    <a:pt x="4010025" y="2102069"/>
                  </a:cubicBezTo>
                  <a:cubicBezTo>
                    <a:pt x="5124450" y="2239705"/>
                    <a:pt x="6153150" y="3200400"/>
                    <a:pt x="7362825" y="2362200"/>
                  </a:cubicBezTo>
                  <a:cubicBezTo>
                    <a:pt x="8572500" y="1524000"/>
                    <a:pt x="10029825" y="47625"/>
                    <a:pt x="10610850" y="0"/>
                  </a:cubicBezTo>
                </a:path>
              </a:pathLst>
            </a:custGeom>
            <a:noFill/>
            <a:ln w="38100" cap="rnd">
              <a:solidFill>
                <a:schemeClr val="accent3"/>
              </a:solidFill>
              <a:prstDash val="solid"/>
              <a:miter/>
            </a:ln>
          </p:spPr>
          <p:txBody>
            <a:bodyPr rtlCol="0" anchor="ct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userDrawn="1"/>
        </p:nvGrpSpPr>
        <p:grpSpPr>
          <a:xfrm>
            <a:off x="3026432" y="3200400"/>
            <a:ext cx="8080512" cy="3657601"/>
            <a:chOff x="3026432" y="3200400"/>
            <a:chExt cx="8080512" cy="3657601"/>
          </a:xfrm>
        </p:grpSpPr>
        <p:sp>
          <p:nvSpPr>
            <p:cNvPr id="18" name="iṥliḓè"/>
            <p:cNvSpPr/>
            <p:nvPr/>
          </p:nvSpPr>
          <p:spPr>
            <a:xfrm>
              <a:off x="7323965" y="4572883"/>
              <a:ext cx="917955" cy="228511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ïŝľîḓê"/>
            <p:cNvSpPr/>
            <p:nvPr/>
          </p:nvSpPr>
          <p:spPr>
            <a:xfrm>
              <a:off x="8756476" y="4140200"/>
              <a:ext cx="917955" cy="27178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îšľídè"/>
            <p:cNvSpPr/>
            <p:nvPr/>
          </p:nvSpPr>
          <p:spPr>
            <a:xfrm>
              <a:off x="10188989" y="3200400"/>
              <a:ext cx="917955" cy="36576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íşḷïďê"/>
            <p:cNvSpPr/>
            <p:nvPr/>
          </p:nvSpPr>
          <p:spPr>
            <a:xfrm>
              <a:off x="3026432" y="5565776"/>
              <a:ext cx="917955" cy="129222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íŝḷîḓè"/>
            <p:cNvSpPr/>
            <p:nvPr/>
          </p:nvSpPr>
          <p:spPr>
            <a:xfrm>
              <a:off x="4458943" y="4614863"/>
              <a:ext cx="917955" cy="224313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işḻídè"/>
            <p:cNvSpPr/>
            <p:nvPr/>
          </p:nvSpPr>
          <p:spPr>
            <a:xfrm>
              <a:off x="5891454" y="4929045"/>
              <a:ext cx="917955" cy="192895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íšḷiḍe"/>
          <p:cNvSpPr/>
          <p:nvPr userDrawn="1"/>
        </p:nvSpPr>
        <p:spPr>
          <a:xfrm flipV="1">
            <a:off x="1444935" y="0"/>
            <a:ext cx="1934658" cy="5734957"/>
          </a:xfrm>
          <a:prstGeom prst="rect">
            <a:avLst/>
          </a:prstGeom>
          <a:gradFill>
            <a:gsLst>
              <a:gs pos="15000">
                <a:schemeClr val="accent6">
                  <a:alpha val="0"/>
                </a:schemeClr>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713040" y="1637909"/>
            <a:ext cx="6453584" cy="951057"/>
          </a:xfrm>
        </p:spPr>
        <p:txBody>
          <a:bodyPr vert="horz" lIns="91440" tIns="45720" rIns="91440" bIns="45720" rtlCol="0" anchor="b">
            <a:noAutofit/>
          </a:bodyPr>
          <a:lstStyle>
            <a:lvl1pPr>
              <a:defRPr lang="zh-CN" altLang="en-US" sz="3200">
                <a:solidFill>
                  <a:schemeClr val="bg1"/>
                </a:solidFill>
              </a:defRPr>
            </a:lvl1pPr>
          </a:lstStyle>
          <a:p>
            <a:pPr lvl="0" defTabSz="914400"/>
            <a:r>
              <a:rPr lang="en-US" altLang="zh-CN" dirty="0"/>
              <a:t>Click to edit Master title style</a:t>
            </a:r>
            <a:endParaRPr lang="zh-CN" altLang="en-US" dirty="0"/>
          </a:p>
        </p:txBody>
      </p:sp>
      <p:sp>
        <p:nvSpPr>
          <p:cNvPr id="3" name="文本占位符 2"/>
          <p:cNvSpPr>
            <a:spLocks noGrp="1"/>
          </p:cNvSpPr>
          <p:nvPr>
            <p:ph type="body" idx="1"/>
          </p:nvPr>
        </p:nvSpPr>
        <p:spPr>
          <a:xfrm>
            <a:off x="3713040" y="2588966"/>
            <a:ext cx="6453584" cy="2383991"/>
          </a:xfrm>
        </p:spPr>
        <p:txBody>
          <a:bodyPr/>
          <a:lstStyle>
            <a:lvl1pPr marL="0" indent="0">
              <a:buNone/>
              <a:defRPr lang="en-US" altLang="zh-CN" sz="1200" kern="120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text styles</a:t>
            </a:r>
            <a:endParaRPr lang="en-US" altLang="zh-CN" dirty="0"/>
          </a:p>
        </p:txBody>
      </p:sp>
      <p:sp>
        <p:nvSpPr>
          <p:cNvPr id="4" name="日期占位符 3"/>
          <p:cNvSpPr>
            <a:spLocks noGrp="1"/>
          </p:cNvSpPr>
          <p:nvPr>
            <p:ph type="dt" sz="half" idx="10"/>
          </p:nvPr>
        </p:nvSpPr>
        <p:spPr/>
        <p:txBody>
          <a:bodyPr/>
          <a:lstStyle/>
          <a:p>
            <a:fld id="{6834F10D-3A58-4285-A9DB-D9098A7BEDDD}"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748B5987-9647-4253-899C-3B9819D6D8A0}"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0ECBEB-8597-4EA4-9D29-E1D7025CFAA0}"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accent1"/>
        </a:solidFill>
        <a:effectLst/>
      </p:bgPr>
    </p:bg>
    <p:spTree>
      <p:nvGrpSpPr>
        <p:cNvPr id="1" name=""/>
        <p:cNvGrpSpPr/>
        <p:nvPr/>
      </p:nvGrpSpPr>
      <p:grpSpPr>
        <a:xfrm>
          <a:off x="0" y="0"/>
          <a:ext cx="0" cy="0"/>
          <a:chOff x="0" y="0"/>
          <a:chExt cx="0" cy="0"/>
        </a:xfrm>
      </p:grpSpPr>
      <p:grpSp>
        <p:nvGrpSpPr>
          <p:cNvPr id="5" name="组合 4"/>
          <p:cNvGrpSpPr/>
          <p:nvPr userDrawn="1"/>
        </p:nvGrpSpPr>
        <p:grpSpPr>
          <a:xfrm flipH="1">
            <a:off x="0" y="2013495"/>
            <a:ext cx="11091408" cy="4919675"/>
            <a:chOff x="1111488" y="2013495"/>
            <a:chExt cx="11091408" cy="4919675"/>
          </a:xfrm>
        </p:grpSpPr>
        <p:sp>
          <p:nvSpPr>
            <p:cNvPr id="6" name="íSlíḓê"/>
            <p:cNvSpPr/>
            <p:nvPr/>
          </p:nvSpPr>
          <p:spPr>
            <a:xfrm>
              <a:off x="1111488" y="2013495"/>
              <a:ext cx="11091408" cy="4858566"/>
            </a:xfrm>
            <a:custGeom>
              <a:avLst/>
              <a:gdLst>
                <a:gd name="connsiteX0" fmla="*/ 1438320 w 11091408"/>
                <a:gd name="connsiteY0" fmla="*/ 4751244 h 4858566"/>
                <a:gd name="connsiteX1" fmla="*/ 4845163 w 11091408"/>
                <a:gd name="connsiteY1" fmla="*/ 3593786 h 4858566"/>
                <a:gd name="connsiteX2" fmla="*/ 8182243 w 11091408"/>
                <a:gd name="connsiteY2" fmla="*/ 2550929 h 4858566"/>
                <a:gd name="connsiteX3" fmla="*/ 9311011 w 11091408"/>
                <a:gd name="connsiteY3" fmla="*/ 1225879 h 4858566"/>
                <a:gd name="connsiteX4" fmla="*/ 9949081 w 11091408"/>
                <a:gd name="connsiteY4" fmla="*/ 1201421 h 4858566"/>
                <a:gd name="connsiteX5" fmla="*/ 10672902 w 11091408"/>
                <a:gd name="connsiteY5" fmla="*/ 514284 h 4858566"/>
                <a:gd name="connsiteX6" fmla="*/ 11090076 w 11091408"/>
                <a:gd name="connsiteY6" fmla="*/ -1030 h 4858566"/>
                <a:gd name="connsiteX7" fmla="*/ 11090076 w 11091408"/>
                <a:gd name="connsiteY7" fmla="*/ 4833079 h 4858566"/>
                <a:gd name="connsiteX8" fmla="*/ -1332 w 11091408"/>
                <a:gd name="connsiteY8" fmla="*/ 4857537 h 4858566"/>
                <a:gd name="connsiteX9" fmla="*/ 1438320 w 11091408"/>
                <a:gd name="connsiteY9" fmla="*/ 4751244 h 485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1408" h="4858566">
                  <a:moveTo>
                    <a:pt x="1438320" y="4751244"/>
                  </a:moveTo>
                  <a:cubicBezTo>
                    <a:pt x="1438320" y="4751244"/>
                    <a:pt x="3814534" y="4649027"/>
                    <a:pt x="4845163" y="3593786"/>
                  </a:cubicBezTo>
                  <a:cubicBezTo>
                    <a:pt x="5409548" y="3103084"/>
                    <a:pt x="6317423" y="1483614"/>
                    <a:pt x="8182243" y="2550929"/>
                  </a:cubicBezTo>
                  <a:cubicBezTo>
                    <a:pt x="8635318" y="2740153"/>
                    <a:pt x="8893994" y="2502015"/>
                    <a:pt x="9311011" y="1225879"/>
                  </a:cubicBezTo>
                  <a:cubicBezTo>
                    <a:pt x="9393004" y="1009062"/>
                    <a:pt x="9654660" y="944783"/>
                    <a:pt x="9949081" y="1201421"/>
                  </a:cubicBezTo>
                  <a:cubicBezTo>
                    <a:pt x="10112751" y="1329192"/>
                    <a:pt x="10390710" y="1532684"/>
                    <a:pt x="10672902" y="514284"/>
                  </a:cubicBezTo>
                  <a:cubicBezTo>
                    <a:pt x="10795657" y="109496"/>
                    <a:pt x="11090076" y="-1030"/>
                    <a:pt x="11090076" y="-1030"/>
                  </a:cubicBezTo>
                  <a:lnTo>
                    <a:pt x="11090076" y="4833079"/>
                  </a:lnTo>
                  <a:lnTo>
                    <a:pt x="-1332" y="4857537"/>
                  </a:lnTo>
                  <a:cubicBezTo>
                    <a:pt x="-1332" y="4857537"/>
                    <a:pt x="1060337" y="4773663"/>
                    <a:pt x="1438320" y="4751244"/>
                  </a:cubicBezTo>
                  <a:close/>
                </a:path>
              </a:pathLst>
            </a:custGeom>
            <a:gradFill>
              <a:gsLst>
                <a:gs pos="0">
                  <a:schemeClr val="accent5">
                    <a:alpha val="36000"/>
                  </a:schemeClr>
                </a:gs>
                <a:gs pos="100000">
                  <a:srgbClr val="383FD5"/>
                </a:gs>
              </a:gsLst>
              <a:lin ang="5400000" scaled="1"/>
            </a:gradFill>
            <a:ln w="15673" cap="flat">
              <a:noFill/>
              <a:prstDash val="solid"/>
              <a:miter/>
            </a:ln>
          </p:spPr>
          <p:txBody>
            <a:bodyPr rtlCol="0" anchor="ctr"/>
            <a:lstStyle/>
            <a:p>
              <a:endParaRPr lang="zh-CN" altLang="en-US"/>
            </a:p>
          </p:txBody>
        </p:sp>
        <p:sp>
          <p:nvSpPr>
            <p:cNvPr id="10" name="íSļîďê"/>
            <p:cNvSpPr/>
            <p:nvPr/>
          </p:nvSpPr>
          <p:spPr>
            <a:xfrm rot="21540000">
              <a:off x="2944339" y="5303072"/>
              <a:ext cx="9243687" cy="1630098"/>
            </a:xfrm>
            <a:custGeom>
              <a:avLst/>
              <a:gdLst>
                <a:gd name="connsiteX0" fmla="*/ -1349 w 9243687"/>
                <a:gd name="connsiteY0" fmla="*/ 1509291 h 1630098"/>
                <a:gd name="connsiteX1" fmla="*/ 3273409 w 9243687"/>
                <a:gd name="connsiteY1" fmla="*/ 1066344 h 1630098"/>
                <a:gd name="connsiteX2" fmla="*/ 6398826 w 9243687"/>
                <a:gd name="connsiteY2" fmla="*/ 38037 h 1630098"/>
                <a:gd name="connsiteX3" fmla="*/ 9242338 w 9243687"/>
                <a:gd name="connsiteY3" fmla="*/ 604459 h 1630098"/>
                <a:gd name="connsiteX4" fmla="*/ 9242338 w 9243687"/>
                <a:gd name="connsiteY4" fmla="*/ 1628611 h 163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3687" h="1630098">
                  <a:moveTo>
                    <a:pt x="-1349" y="1509291"/>
                  </a:moveTo>
                  <a:cubicBezTo>
                    <a:pt x="523196" y="1468953"/>
                    <a:pt x="2306531" y="1627995"/>
                    <a:pt x="3273409" y="1066344"/>
                  </a:cubicBezTo>
                  <a:cubicBezTo>
                    <a:pt x="3514359" y="921774"/>
                    <a:pt x="4622882" y="-226932"/>
                    <a:pt x="6398826" y="38037"/>
                  </a:cubicBezTo>
                  <a:cubicBezTo>
                    <a:pt x="6937691" y="86227"/>
                    <a:pt x="8063611" y="604459"/>
                    <a:pt x="9242338" y="604459"/>
                  </a:cubicBezTo>
                  <a:lnTo>
                    <a:pt x="9242338" y="1628611"/>
                  </a:lnTo>
                </a:path>
              </a:pathLst>
            </a:custGeom>
            <a:gradFill>
              <a:gsLst>
                <a:gs pos="100000">
                  <a:srgbClr val="2E38BE">
                    <a:alpha val="39000"/>
                  </a:srgbClr>
                </a:gs>
                <a:gs pos="0">
                  <a:srgbClr val="383FD5"/>
                </a:gs>
              </a:gsLst>
              <a:lin ang="5400000" scaled="1"/>
            </a:gradFill>
            <a:ln w="1567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a:p>
          </p:txBody>
        </p:sp>
        <p:sp>
          <p:nvSpPr>
            <p:cNvPr id="12" name="í$ľiḍê"/>
            <p:cNvSpPr/>
            <p:nvPr/>
          </p:nvSpPr>
          <p:spPr>
            <a:xfrm>
              <a:off x="4984420" y="2014190"/>
              <a:ext cx="7218476" cy="4223634"/>
            </a:xfrm>
            <a:custGeom>
              <a:avLst/>
              <a:gdLst>
                <a:gd name="connsiteX0" fmla="*/ -1332 w 7218476"/>
                <a:gd name="connsiteY0" fmla="*/ 4222604 h 4223634"/>
                <a:gd name="connsiteX1" fmla="*/ 972231 w 7218476"/>
                <a:gd name="connsiteY1" fmla="*/ 3593786 h 4223634"/>
                <a:gd name="connsiteX2" fmla="*/ 4309311 w 7218476"/>
                <a:gd name="connsiteY2" fmla="*/ 2550929 h 4223634"/>
                <a:gd name="connsiteX3" fmla="*/ 5438080 w 7218476"/>
                <a:gd name="connsiteY3" fmla="*/ 1225879 h 4223634"/>
                <a:gd name="connsiteX4" fmla="*/ 6076149 w 7218476"/>
                <a:gd name="connsiteY4" fmla="*/ 1201266 h 4223634"/>
                <a:gd name="connsiteX5" fmla="*/ 6799970 w 7218476"/>
                <a:gd name="connsiteY5" fmla="*/ 514284 h 4223634"/>
                <a:gd name="connsiteX6" fmla="*/ 7217144 w 7218476"/>
                <a:gd name="connsiteY6" fmla="*/ -1030 h 422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476" h="4223634">
                  <a:moveTo>
                    <a:pt x="-1332" y="4222604"/>
                  </a:moveTo>
                  <a:cubicBezTo>
                    <a:pt x="368810" y="4064263"/>
                    <a:pt x="713084" y="3859202"/>
                    <a:pt x="972231" y="3593786"/>
                  </a:cubicBezTo>
                  <a:cubicBezTo>
                    <a:pt x="1536615" y="3103084"/>
                    <a:pt x="2444491" y="1483616"/>
                    <a:pt x="4309311" y="2550929"/>
                  </a:cubicBezTo>
                  <a:cubicBezTo>
                    <a:pt x="4762386" y="2740153"/>
                    <a:pt x="5021062" y="2501859"/>
                    <a:pt x="5438080" y="1225879"/>
                  </a:cubicBezTo>
                  <a:cubicBezTo>
                    <a:pt x="5520072" y="1009062"/>
                    <a:pt x="5781728" y="944628"/>
                    <a:pt x="6076149" y="1201266"/>
                  </a:cubicBezTo>
                  <a:cubicBezTo>
                    <a:pt x="6239819" y="1329192"/>
                    <a:pt x="6517778" y="1532686"/>
                    <a:pt x="6799970" y="514284"/>
                  </a:cubicBezTo>
                  <a:cubicBezTo>
                    <a:pt x="6922725" y="109339"/>
                    <a:pt x="7217144" y="-1030"/>
                    <a:pt x="7217144" y="-1030"/>
                  </a:cubicBezTo>
                </a:path>
              </a:pathLst>
            </a:custGeom>
            <a:noFill/>
            <a:ln w="38100" cap="rnd">
              <a:solidFill>
                <a:schemeClr val="accent3"/>
              </a:solidFill>
              <a:prstDash val="solid"/>
              <a:miter/>
            </a:ln>
          </p:spPr>
          <p:txBody>
            <a:bodyPr rtlCol="0" anchor="ctr"/>
            <a:lstStyle/>
            <a:p>
              <a:endParaRPr lang="zh-CN" altLang="en-US"/>
            </a:p>
          </p:txBody>
        </p:sp>
        <p:sp>
          <p:nvSpPr>
            <p:cNvPr id="13" name="ís1ídé"/>
            <p:cNvSpPr/>
            <p:nvPr/>
          </p:nvSpPr>
          <p:spPr>
            <a:xfrm rot="21540000">
              <a:off x="4958386" y="5298126"/>
              <a:ext cx="7240035" cy="1437228"/>
            </a:xfrm>
            <a:custGeom>
              <a:avLst/>
              <a:gdLst>
                <a:gd name="connsiteX0" fmla="*/ -1349 w 7240035"/>
                <a:gd name="connsiteY0" fmla="*/ 1435741 h 1437228"/>
                <a:gd name="connsiteX1" fmla="*/ 1269757 w 7240035"/>
                <a:gd name="connsiteY1" fmla="*/ 1066234 h 1437228"/>
                <a:gd name="connsiteX2" fmla="*/ 4395174 w 7240035"/>
                <a:gd name="connsiteY2" fmla="*/ 38079 h 1437228"/>
                <a:gd name="connsiteX3" fmla="*/ 7238686 w 7240035"/>
                <a:gd name="connsiteY3" fmla="*/ 604349 h 1437228"/>
              </a:gdLst>
              <a:ahLst/>
              <a:cxnLst>
                <a:cxn ang="0">
                  <a:pos x="connsiteX0" y="connsiteY0"/>
                </a:cxn>
                <a:cxn ang="0">
                  <a:pos x="connsiteX1" y="connsiteY1"/>
                </a:cxn>
                <a:cxn ang="0">
                  <a:pos x="connsiteX2" y="connsiteY2"/>
                </a:cxn>
                <a:cxn ang="0">
                  <a:pos x="connsiteX3" y="connsiteY3"/>
                </a:cxn>
              </a:cxnLst>
              <a:rect l="l" t="t" r="r" b="b"/>
              <a:pathLst>
                <a:path w="7240035" h="1437228">
                  <a:moveTo>
                    <a:pt x="-1349" y="1435741"/>
                  </a:moveTo>
                  <a:cubicBezTo>
                    <a:pt x="463769" y="1377543"/>
                    <a:pt x="920109" y="1268693"/>
                    <a:pt x="1269757" y="1066234"/>
                  </a:cubicBezTo>
                  <a:cubicBezTo>
                    <a:pt x="1510707" y="921664"/>
                    <a:pt x="2619229" y="-227042"/>
                    <a:pt x="4395174" y="38079"/>
                  </a:cubicBezTo>
                  <a:cubicBezTo>
                    <a:pt x="4934039" y="86269"/>
                    <a:pt x="6059959" y="604349"/>
                    <a:pt x="7238686" y="604349"/>
                  </a:cubicBezTo>
                </a:path>
              </a:pathLst>
            </a:custGeom>
            <a:noFill/>
            <a:ln w="38100" cap="rnd">
              <a:solidFill>
                <a:schemeClr val="accent2"/>
              </a:solidFill>
              <a:prstDash val="solid"/>
              <a:round/>
            </a:ln>
          </p:spPr>
          <p:txBody>
            <a:bodyPr rtlCol="0" anchor="ctr"/>
            <a:lstStyle/>
            <a:p>
              <a:endParaRPr lang="zh-CN" altLang="en-US"/>
            </a:p>
          </p:txBody>
        </p:sp>
      </p:grpSp>
      <p:sp>
        <p:nvSpPr>
          <p:cNvPr id="7" name="文本占位符 6"/>
          <p:cNvSpPr>
            <a:spLocks noGrp="1"/>
          </p:cNvSpPr>
          <p:nvPr>
            <p:ph type="body" sz="quarter" idx="13" hasCustomPrompt="1"/>
          </p:nvPr>
        </p:nvSpPr>
        <p:spPr>
          <a:xfrm>
            <a:off x="4539262" y="2241961"/>
            <a:ext cx="6885781" cy="1643062"/>
          </a:xfrm>
        </p:spPr>
        <p:txBody>
          <a:bodyPr vert="horz" lIns="91440" tIns="45720" rIns="91440" bIns="45720" rtlCol="0" anchor="b">
            <a:noAutofit/>
          </a:bodyPr>
          <a:lstStyle>
            <a:lvl1pPr marL="0" indent="0" algn="r">
              <a:buNone/>
              <a:defRPr lang="en-US" altLang="zh-CN" sz="4800" b="1" smtClean="0">
                <a:solidFill>
                  <a:schemeClr val="bg1"/>
                </a:solidFill>
                <a:latin typeface="+mj-lt"/>
                <a:ea typeface="+mj-ea"/>
                <a:cs typeface="+mj-cs"/>
              </a:defRPr>
            </a:lvl1pPr>
            <a:lvl2pPr marL="457200" indent="0">
              <a:buNone/>
              <a:defRPr lang="en-US" altLang="zh-CN" smtClean="0"/>
            </a:lvl2pPr>
            <a:lvl3pPr>
              <a:defRPr lang="en-US" altLang="zh-CN" smtClean="0"/>
            </a:lvl3pPr>
            <a:lvl4pPr>
              <a:defRPr lang="en-US" altLang="zh-CN" smtClean="0"/>
            </a:lvl4pPr>
            <a:lvl5pPr>
              <a:defRPr lang="zh-CN" altLang="en-US"/>
            </a:lvl5pPr>
          </a:lstStyle>
          <a:p>
            <a:pPr marL="228600" lvl="0" indent="-228600" defTabSz="914400">
              <a:spcBef>
                <a:spcPct val="0"/>
              </a:spcBef>
            </a:pPr>
            <a:r>
              <a:rPr lang="en-US" altLang="zh-CN" dirty="0"/>
              <a:t>Click to edit Master</a:t>
            </a:r>
            <a:endParaRPr lang="en-US" altLang="zh-CN" dirty="0"/>
          </a:p>
          <a:p>
            <a:pPr marL="228600" lvl="0" indent="-228600" defTabSz="914400">
              <a:spcBef>
                <a:spcPct val="0"/>
              </a:spcBef>
            </a:pPr>
            <a:r>
              <a:rPr lang="en-US" altLang="zh-CN" dirty="0"/>
              <a:t>text styles</a:t>
            </a:r>
            <a:endParaRPr lang="en-US" altLang="zh-CN" dirty="0"/>
          </a:p>
        </p:txBody>
      </p:sp>
      <p:sp>
        <p:nvSpPr>
          <p:cNvPr id="8" name="文本占位符 7"/>
          <p:cNvSpPr>
            <a:spLocks noGrp="1"/>
          </p:cNvSpPr>
          <p:nvPr>
            <p:ph type="body" sz="quarter" idx="14" hasCustomPrompt="1"/>
          </p:nvPr>
        </p:nvSpPr>
        <p:spPr>
          <a:xfrm>
            <a:off x="8186300" y="6049196"/>
            <a:ext cx="3312886" cy="296271"/>
          </a:xfrm>
        </p:spPr>
        <p:txBody>
          <a:bodyPr vert="horz" lIns="91440" tIns="45720" rIns="91440" bIns="45720" rtlCol="0" anchor="ctr">
            <a:normAutofit/>
          </a:bodyPr>
          <a:lstStyle>
            <a:lvl1pPr marL="0" indent="0" algn="r">
              <a:buNone/>
              <a:defRPr lang="en-US" altLang="zh-CN" sz="1200" b="0" smtClean="0">
                <a:solidFill>
                  <a:schemeClr val="bg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Speaker name and title</a:t>
            </a:r>
            <a:endParaRPr lang="en-US" altLang="zh-CN" dirty="0"/>
          </a:p>
        </p:txBody>
      </p:sp>
      <p:sp>
        <p:nvSpPr>
          <p:cNvPr id="9" name="文本占位符 8"/>
          <p:cNvSpPr>
            <a:spLocks noGrp="1"/>
          </p:cNvSpPr>
          <p:nvPr>
            <p:ph type="body" sz="quarter" idx="15" hasCustomPrompt="1"/>
          </p:nvPr>
        </p:nvSpPr>
        <p:spPr>
          <a:xfrm>
            <a:off x="660400" y="6049196"/>
            <a:ext cx="3312886" cy="296271"/>
          </a:xfrm>
        </p:spPr>
        <p:txBody>
          <a:bodyPr vert="horz" lIns="91440" tIns="45720" rIns="91440" bIns="45720" rtlCol="0" anchor="ctr">
            <a:normAutofit/>
          </a:bodyPr>
          <a:lstStyle>
            <a:lvl1pPr marL="0" indent="0">
              <a:buNone/>
              <a:defRPr lang="en-US" altLang="zh-CN" sz="1200" b="0" smtClean="0">
                <a:solidFill>
                  <a:schemeClr val="bg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www.islide.cc</a:t>
            </a:r>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grayscl/>
            <a:extLst>
              <a:ext uri="{BEBA8EAE-BF5A-486C-A8C5-ECC9F3942E4B}">
                <a14:imgProps xmlns:a14="http://schemas.microsoft.com/office/drawing/2010/main">
                  <a14:imgLayer r:embed="rId3">
                    <a14:imgEffect>
                      <a14:colorTemperature colorTemp="6832"/>
                    </a14:imgEffect>
                  </a14:imgLayer>
                </a14:imgProps>
              </a:ext>
            </a:extLst>
          </a:blip>
          <a:srcRect b="47004"/>
          <a:stretch>
            <a:fillRect/>
          </a:stretch>
        </p:blipFill>
        <p:spPr>
          <a:xfrm>
            <a:off x="0" y="0"/>
            <a:ext cx="12251564" cy="6858000"/>
          </a:xfrm>
          <a:prstGeom prst="rect">
            <a:avLst/>
          </a:prstGeom>
        </p:spPr>
      </p:pic>
      <p:sp>
        <p:nvSpPr>
          <p:cNvPr id="10" name="íṥḷîḑè"/>
          <p:cNvSpPr/>
          <p:nvPr userDrawn="1"/>
        </p:nvSpPr>
        <p:spPr>
          <a:xfrm>
            <a:off x="0" y="-22044"/>
            <a:ext cx="12251564" cy="6880044"/>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ctrTitle" hasCustomPrompt="1"/>
          </p:nvPr>
        </p:nvSpPr>
        <p:spPr>
          <a:xfrm>
            <a:off x="690181" y="2848148"/>
            <a:ext cx="10858500" cy="1173162"/>
          </a:xfrm>
        </p:spPr>
        <p:txBody>
          <a:bodyPr vert="horz" lIns="91440" tIns="45720" rIns="91440" bIns="45720" rtlCol="0" anchor="b">
            <a:normAutofit/>
          </a:bodyPr>
          <a:lstStyle>
            <a:lvl1pPr>
              <a:defRPr lang="zh-CN" altLang="en-US" sz="4000" b="1" dirty="0"/>
            </a:lvl1pPr>
          </a:lstStyle>
          <a:p>
            <a:pPr lvl="0" defTabSz="914400"/>
            <a:r>
              <a:rPr lang="en-US" altLang="zh-CN" dirty="0"/>
              <a:t>Click to edit </a:t>
            </a:r>
            <a:br>
              <a:rPr lang="en-US" altLang="zh-CN" dirty="0"/>
            </a:br>
            <a:r>
              <a:rPr lang="en-US" altLang="zh-CN" dirty="0"/>
              <a:t>Master title style</a:t>
            </a:r>
            <a:endParaRPr lang="zh-CN" altLang="en-US" dirty="0"/>
          </a:p>
        </p:txBody>
      </p:sp>
      <p:sp>
        <p:nvSpPr>
          <p:cNvPr id="3" name="副标题 2"/>
          <p:cNvSpPr>
            <a:spLocks noGrp="1"/>
          </p:cNvSpPr>
          <p:nvPr>
            <p:ph type="subTitle" idx="1"/>
          </p:nvPr>
        </p:nvSpPr>
        <p:spPr>
          <a:xfrm>
            <a:off x="660400" y="4193446"/>
            <a:ext cx="3688576" cy="535853"/>
          </a:xfrm>
        </p:spPr>
        <p:txBody>
          <a:bodyPr vert="horz" lIns="91440" tIns="45720" rIns="91440" bIns="45720" rtlCol="0" anchor="t">
            <a:noAutofit/>
          </a:bodyPr>
          <a:lstStyle>
            <a:lvl1pPr marL="0" indent="0">
              <a:spcBef>
                <a:spcPts val="0"/>
              </a:spcBef>
              <a:buNone/>
              <a:defRPr lang="zh-CN" altLang="en-US" sz="1800"/>
            </a:lvl1pPr>
          </a:lstStyle>
          <a:p>
            <a:pPr marL="228600" lvl="0" indent="-228600" defTabSz="914400"/>
            <a:r>
              <a:rPr lang="en-US" altLang="zh-CN" dirty="0"/>
              <a:t>Click to edit Master subtitle style</a:t>
            </a:r>
            <a:endParaRPr lang="zh-CN" altLang="en-US" dirty="0"/>
          </a:p>
        </p:txBody>
      </p:sp>
      <p:sp>
        <p:nvSpPr>
          <p:cNvPr id="8" name="文本占位符 7"/>
          <p:cNvSpPr>
            <a:spLocks noGrp="1"/>
          </p:cNvSpPr>
          <p:nvPr>
            <p:ph type="body" sz="quarter" idx="13" hasCustomPrompt="1"/>
          </p:nvPr>
        </p:nvSpPr>
        <p:spPr>
          <a:xfrm>
            <a:off x="9567746" y="5837828"/>
            <a:ext cx="1951154" cy="296271"/>
          </a:xfrm>
        </p:spPr>
        <p:txBody>
          <a:bodyPr vert="horz" lIns="91440" tIns="45720" rIns="91440" bIns="45720" rtlCol="0" anchor="ctr">
            <a:normAutofit/>
          </a:bodyPr>
          <a:lstStyle>
            <a:lvl1pPr marL="0" indent="0" algn="r">
              <a:buNone/>
              <a:defRPr lang="en-US" altLang="zh-CN" sz="1200" b="0" smtClean="0"/>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Speaker name and title</a:t>
            </a:r>
            <a:endParaRPr lang="en-US" altLang="zh-CN" dirty="0"/>
          </a:p>
        </p:txBody>
      </p:sp>
      <p:sp>
        <p:nvSpPr>
          <p:cNvPr id="9" name="文本占位符 8"/>
          <p:cNvSpPr>
            <a:spLocks noGrp="1"/>
          </p:cNvSpPr>
          <p:nvPr>
            <p:ph type="body" sz="quarter" idx="14" hasCustomPrompt="1"/>
          </p:nvPr>
        </p:nvSpPr>
        <p:spPr>
          <a:xfrm>
            <a:off x="660400" y="5837829"/>
            <a:ext cx="5568950" cy="296271"/>
          </a:xfrm>
        </p:spPr>
        <p:txBody>
          <a:bodyPr vert="horz" lIns="91440" tIns="45720" rIns="91440" bIns="45720" rtlCol="0" anchor="ctr">
            <a:normAutofit/>
          </a:bodyPr>
          <a:lstStyle>
            <a:lvl1pPr marL="0" indent="0">
              <a:buNone/>
              <a:defRPr lang="en-US" altLang="zh-CN" sz="1200" b="0" smtClean="0"/>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www.islide.cc</a:t>
            </a:r>
            <a:endParaRPr lang="en-US" altLang="en-US" dirty="0"/>
          </a:p>
        </p:txBody>
      </p:sp>
      <p:sp>
        <p:nvSpPr>
          <p:cNvPr id="12" name="文本占位符 11"/>
          <p:cNvSpPr>
            <a:spLocks noGrp="1"/>
          </p:cNvSpPr>
          <p:nvPr>
            <p:ph type="body" sz="quarter" idx="15" hasCustomPrompt="1"/>
          </p:nvPr>
        </p:nvSpPr>
        <p:spPr>
          <a:xfrm>
            <a:off x="660400" y="723900"/>
            <a:ext cx="1039091" cy="296271"/>
          </a:xfrm>
        </p:spPr>
        <p:txBody>
          <a:bodyPr vert="horz" wrap="none" lIns="91440" tIns="45720" rIns="91440" bIns="45720" rtlCol="0" anchor="ctr">
            <a:normAutofit/>
          </a:bodyPr>
          <a:lstStyle>
            <a:lvl1pPr marL="0" indent="0">
              <a:buNone/>
              <a:defRPr lang="en-US" altLang="zh-CN" sz="1200" b="0" smtClean="0"/>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LOGO HERE</a:t>
            </a:r>
            <a:endParaRPr lang="en-US" altLang="zh-CN" dirty="0"/>
          </a:p>
        </p:txBody>
      </p:sp>
      <p:sp>
        <p:nvSpPr>
          <p:cNvPr id="11" name="íśļiḓè"/>
          <p:cNvSpPr/>
          <p:nvPr userDrawn="1"/>
        </p:nvSpPr>
        <p:spPr>
          <a:xfrm>
            <a:off x="-1" y="6441994"/>
            <a:ext cx="12192001" cy="449095"/>
          </a:xfrm>
          <a:prstGeom prst="rect">
            <a:avLst/>
          </a:prstGeom>
          <a:gradFill flip="none" rotWithShape="1">
            <a:gsLst>
              <a:gs pos="0">
                <a:schemeClr val="accent2">
                  <a:lumMod val="75000"/>
                  <a:alpha val="0"/>
                </a:schemeClr>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iş1ïḑê"/>
          <p:cNvSpPr/>
          <p:nvPr userDrawn="1"/>
        </p:nvSpPr>
        <p:spPr>
          <a:xfrm>
            <a:off x="7940826" y="1032647"/>
            <a:ext cx="3477718" cy="4223025"/>
          </a:xfrm>
          <a:prstGeom prst="rect">
            <a:avLst/>
          </a:prstGeom>
          <a:gradFill flip="none" rotWithShape="1">
            <a:gsLst>
              <a:gs pos="0">
                <a:schemeClr val="accent2">
                  <a:lumMod val="75000"/>
                  <a:alpha val="0"/>
                </a:schemeClr>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4" name="图片 13"/>
          <p:cNvPicPr>
            <a:picLocks noChangeAspect="1"/>
          </p:cNvPicPr>
          <p:nvPr userDrawn="1"/>
        </p:nvPicPr>
        <p:blipFill>
          <a:blip r:embed="rId4" cstate="email"/>
          <a:stretch>
            <a:fillRect/>
          </a:stretch>
        </p:blipFill>
        <p:spPr>
          <a:xfrm>
            <a:off x="8221505" y="-33088"/>
            <a:ext cx="3356957" cy="501376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dirty="0"/>
          </a:p>
        </p:txBody>
      </p:sp>
      <p:sp>
        <p:nvSpPr>
          <p:cNvPr id="4" name="日期占位符 3"/>
          <p:cNvSpPr>
            <a:spLocks noGrp="1"/>
          </p:cNvSpPr>
          <p:nvPr>
            <p:ph type="dt" sz="half" idx="10"/>
          </p:nvPr>
        </p:nvSpPr>
        <p:spPr/>
        <p:txBody>
          <a:bodyPr/>
          <a:lstStyle/>
          <a:p>
            <a:fld id="{3BC5AEBE-086C-4980-A4E1-E89EE17EFFB9}"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0"/>
            <a:ext cx="10858500" cy="1028700"/>
          </a:xfrm>
          <a:prstGeom prst="rect">
            <a:avLst/>
          </a:prstGeom>
        </p:spPr>
        <p:txBody>
          <a:bodyPr vert="horz" lIns="91440" tIns="45720" rIns="91440" bIns="45720" rtlCol="0" anchor="b">
            <a:normAutofit/>
          </a:bodyPr>
          <a:lstStyle/>
          <a:p>
            <a:pPr lvl="0" defTabSz="914400"/>
            <a:r>
              <a:rPr lang="en-US" altLang="zh-CN"/>
              <a:t>Click to edit Master title style</a:t>
            </a:r>
            <a:endParaRPr lang="zh-CN" altLang="en-US" dirty="0"/>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dirty="0"/>
          </a:p>
        </p:txBody>
      </p:sp>
      <p:sp>
        <p:nvSpPr>
          <p:cNvPr id="5" name="页脚占位符 4"/>
          <p:cNvSpPr>
            <a:spLocks noGrp="1"/>
          </p:cNvSpPr>
          <p:nvPr>
            <p:ph type="ftr" sz="quarter" idx="3"/>
          </p:nvPr>
        </p:nvSpPr>
        <p:spPr>
          <a:xfrm>
            <a:off x="660401" y="6438900"/>
            <a:ext cx="3992171" cy="215900"/>
          </a:xfrm>
          <a:prstGeom prst="rect">
            <a:avLst/>
          </a:prstGeom>
        </p:spPr>
        <p:txBody>
          <a:bodyPr vert="horz" lIns="91440" tIns="45720" rIns="91440" bIns="45720" rtlCol="0" anchor="ctr"/>
          <a:lstStyle>
            <a:lvl1pPr>
              <a:defRPr lang="zh-CN" altLang="en-US" sz="1000">
                <a:solidFill>
                  <a:schemeClr val="tx1">
                    <a:lumMod val="50000"/>
                    <a:lumOff val="50000"/>
                  </a:schemeClr>
                </a:solidFill>
              </a:defRPr>
            </a:lvl1pPr>
          </a:lstStyle>
          <a:p>
            <a:endParaRPr lang="zh-CN" altLang="en-US" dirty="0"/>
          </a:p>
        </p:txBody>
      </p:sp>
      <p:sp>
        <p:nvSpPr>
          <p:cNvPr id="4" name="日期占位符 3"/>
          <p:cNvSpPr>
            <a:spLocks noGrp="1"/>
          </p:cNvSpPr>
          <p:nvPr>
            <p:ph type="dt" sz="half" idx="2"/>
          </p:nvPr>
        </p:nvSpPr>
        <p:spPr>
          <a:xfrm>
            <a:off x="5504656" y="6438900"/>
            <a:ext cx="1802924" cy="215900"/>
          </a:xfrm>
          <a:prstGeom prst="rect">
            <a:avLst/>
          </a:prstGeom>
        </p:spPr>
        <p:txBody>
          <a:bodyPr vert="horz" lIns="91440" tIns="45720" rIns="91440" bIns="45720" rtlCol="0" anchor="ctr"/>
          <a:lstStyle>
            <a:lvl1pPr algn="ctr">
              <a:defRPr lang="zh-CN" altLang="en-US" sz="1000" smtClean="0">
                <a:solidFill>
                  <a:schemeClr val="tx1">
                    <a:lumMod val="50000"/>
                    <a:lumOff val="50000"/>
                  </a:schemeClr>
                </a:solidFill>
              </a:defRPr>
            </a:lvl1pPr>
          </a:lstStyle>
          <a:p>
            <a:fld id="{3EBAC152-C384-4126-A41C-02F34DED3069}" type="datetime1">
              <a:rPr lang="zh-CN" altLang="en-US" smtClean="0"/>
            </a:fld>
            <a:endParaRPr lang="en-US" altLang="zh-CN"/>
          </a:p>
        </p:txBody>
      </p:sp>
      <p:sp>
        <p:nvSpPr>
          <p:cNvPr id="6" name="灯片编号占位符 5"/>
          <p:cNvSpPr>
            <a:spLocks noGrp="1"/>
          </p:cNvSpPr>
          <p:nvPr>
            <p:ph type="sldNum" sz="quarter" idx="4"/>
          </p:nvPr>
        </p:nvSpPr>
        <p:spPr>
          <a:xfrm>
            <a:off x="8857452" y="6438900"/>
            <a:ext cx="2661448" cy="215900"/>
          </a:xfrm>
          <a:prstGeom prst="rect">
            <a:avLst/>
          </a:prstGeom>
        </p:spPr>
        <p:txBody>
          <a:bodyPr vert="horz" lIns="91440" tIns="45720" rIns="91440" bIns="45720" rtlCol="0" anchor="ctr"/>
          <a:lstStyle>
            <a:lvl1pPr algn="r">
              <a:defRPr lang="zh-CN" altLang="en-US" sz="1000" smtClean="0">
                <a:solidFill>
                  <a:schemeClr val="tx1">
                    <a:lumMod val="50000"/>
                    <a:lumOff val="50000"/>
                  </a:schemeClr>
                </a:solidFill>
              </a:defRPr>
            </a:lvl1pPr>
          </a:lstStyle>
          <a:p>
            <a:fld id="{7F65B630-C7FF-41C0-9923-C5E5E29EED81}"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0"/>
            <a:ext cx="10858500" cy="1028700"/>
          </a:xfrm>
          <a:prstGeom prst="rect">
            <a:avLst/>
          </a:prstGeom>
        </p:spPr>
        <p:txBody>
          <a:bodyPr vert="horz" lIns="91440" tIns="45720" rIns="91440" bIns="45720" rtlCol="0" anchor="b">
            <a:normAutofit/>
          </a:bodyPr>
          <a:lstStyle/>
          <a:p>
            <a:pPr lvl="0" defTabSz="914400"/>
            <a:r>
              <a:rPr lang="en-US" altLang="zh-CN"/>
              <a:t>Click to edit Master title style</a:t>
            </a:r>
            <a:endParaRPr lang="zh-CN" altLang="en-US" dirty="0"/>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dirty="0"/>
          </a:p>
        </p:txBody>
      </p:sp>
      <p:sp>
        <p:nvSpPr>
          <p:cNvPr id="5" name="页脚占位符 4"/>
          <p:cNvSpPr>
            <a:spLocks noGrp="1"/>
          </p:cNvSpPr>
          <p:nvPr>
            <p:ph type="ftr" sz="quarter" idx="3"/>
          </p:nvPr>
        </p:nvSpPr>
        <p:spPr>
          <a:xfrm>
            <a:off x="660401" y="6438900"/>
            <a:ext cx="3992171" cy="215900"/>
          </a:xfrm>
          <a:prstGeom prst="rect">
            <a:avLst/>
          </a:prstGeom>
        </p:spPr>
        <p:txBody>
          <a:bodyPr vert="horz" lIns="91440" tIns="45720" rIns="91440" bIns="45720" rtlCol="0" anchor="ctr"/>
          <a:lstStyle>
            <a:lvl1pPr>
              <a:defRPr lang="zh-CN" altLang="en-US" sz="1000">
                <a:solidFill>
                  <a:schemeClr val="tx1">
                    <a:lumMod val="50000"/>
                    <a:lumOff val="50000"/>
                  </a:schemeClr>
                </a:solidFill>
              </a:defRPr>
            </a:lvl1pPr>
          </a:lstStyle>
          <a:p>
            <a:endParaRPr lang="zh-CN" altLang="en-US" dirty="0"/>
          </a:p>
        </p:txBody>
      </p:sp>
      <p:sp>
        <p:nvSpPr>
          <p:cNvPr id="4" name="日期占位符 3"/>
          <p:cNvSpPr>
            <a:spLocks noGrp="1"/>
          </p:cNvSpPr>
          <p:nvPr>
            <p:ph type="dt" sz="half" idx="2"/>
          </p:nvPr>
        </p:nvSpPr>
        <p:spPr>
          <a:xfrm>
            <a:off x="5504656" y="6438900"/>
            <a:ext cx="1802924" cy="215900"/>
          </a:xfrm>
          <a:prstGeom prst="rect">
            <a:avLst/>
          </a:prstGeom>
        </p:spPr>
        <p:txBody>
          <a:bodyPr vert="horz" lIns="91440" tIns="45720" rIns="91440" bIns="45720" rtlCol="0" anchor="ctr"/>
          <a:lstStyle>
            <a:lvl1pPr algn="ctr">
              <a:defRPr lang="zh-CN" altLang="en-US" sz="1000" smtClean="0">
                <a:solidFill>
                  <a:schemeClr val="tx1">
                    <a:lumMod val="50000"/>
                    <a:lumOff val="50000"/>
                  </a:schemeClr>
                </a:solidFill>
              </a:defRPr>
            </a:lvl1pPr>
          </a:lstStyle>
          <a:p>
            <a:fld id="{3EBAC152-C384-4126-A41C-02F34DED3069}" type="datetime1">
              <a:rPr lang="zh-CN" altLang="en-US" smtClean="0"/>
            </a:fld>
            <a:endParaRPr lang="en-US" altLang="zh-CN"/>
          </a:p>
        </p:txBody>
      </p:sp>
      <p:sp>
        <p:nvSpPr>
          <p:cNvPr id="6" name="灯片编号占位符 5"/>
          <p:cNvSpPr>
            <a:spLocks noGrp="1"/>
          </p:cNvSpPr>
          <p:nvPr>
            <p:ph type="sldNum" sz="quarter" idx="4"/>
          </p:nvPr>
        </p:nvSpPr>
        <p:spPr>
          <a:xfrm>
            <a:off x="8857452" y="6438900"/>
            <a:ext cx="2661448" cy="215900"/>
          </a:xfrm>
          <a:prstGeom prst="rect">
            <a:avLst/>
          </a:prstGeom>
        </p:spPr>
        <p:txBody>
          <a:bodyPr vert="horz" lIns="91440" tIns="45720" rIns="91440" bIns="45720" rtlCol="0" anchor="ctr"/>
          <a:lstStyle>
            <a:lvl1pPr algn="r">
              <a:defRPr lang="zh-CN" altLang="en-US" sz="1000" smtClean="0">
                <a:solidFill>
                  <a:schemeClr val="tx1">
                    <a:lumMod val="50000"/>
                    <a:lumOff val="50000"/>
                  </a:schemeClr>
                </a:solidFill>
              </a:defRPr>
            </a:lvl1pPr>
          </a:lstStyle>
          <a:p>
            <a:fld id="{7F65B630-C7FF-41C0-9923-C5E5E29EED81}"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hyperlink" Target="https://cn.gtadata.com/" TargetMode="External"/><Relationship Id="rId1"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tags" Target="../tags/tag47.xml"/><Relationship Id="rId1"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5.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21.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48.png"/><Relationship Id="rId7" Type="http://schemas.openxmlformats.org/officeDocument/2006/relationships/image" Target="../media/image47.png"/><Relationship Id="rId6" Type="http://schemas.openxmlformats.org/officeDocument/2006/relationships/image" Target="../media/image46.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notesSlide" Target="../notesSlides/notesSlide19.xml"/><Relationship Id="rId10" Type="http://schemas.openxmlformats.org/officeDocument/2006/relationships/slideLayout" Target="../slideLayouts/slideLayout5.xml"/><Relationship Id="rId1"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tags" Target="../tags/tag49.xml"/><Relationship Id="rId1"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5.xml"/><Relationship Id="rId2" Type="http://schemas.openxmlformats.org/officeDocument/2006/relationships/image" Target="../media/image54.png"/><Relationship Id="rId1"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3.xml"/><Relationship Id="rId2" Type="http://schemas.openxmlformats.org/officeDocument/2006/relationships/tags" Target="../tags/tag51.xml"/><Relationship Id="rId1"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5.xml"/><Relationship Id="rId3" Type="http://schemas.openxmlformats.org/officeDocument/2006/relationships/tags" Target="../tags/tag55.xml"/><Relationship Id="rId2" Type="http://schemas.openxmlformats.org/officeDocument/2006/relationships/image" Target="../media/image57.png"/><Relationship Id="rId1"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5.xml"/><Relationship Id="rId2" Type="http://schemas.openxmlformats.org/officeDocument/2006/relationships/tags" Target="../tags/tag58.xml"/><Relationship Id="rId1" Type="http://schemas.openxmlformats.org/officeDocument/2006/relationships/image" Target="../media/image58.jpe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hemeOverride" Target="../theme/themeOverride3.xml"/><Relationship Id="rId2" Type="http://schemas.openxmlformats.org/officeDocument/2006/relationships/tags" Target="../tags/tag59.xml"/><Relationship Id="rId1" Type="http://schemas.openxmlformats.org/officeDocument/2006/relationships/image" Target="../media/image58.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6" Type="http://schemas.openxmlformats.org/officeDocument/2006/relationships/notesSlide" Target="../notesSlides/notesSlide4.xml"/><Relationship Id="rId55" Type="http://schemas.openxmlformats.org/officeDocument/2006/relationships/slideLayout" Target="../slideLayouts/slideLayout5.xml"/><Relationship Id="rId54" Type="http://schemas.openxmlformats.org/officeDocument/2006/relationships/tags" Target="../tags/tag43.xml"/><Relationship Id="rId53" Type="http://schemas.openxmlformats.org/officeDocument/2006/relationships/tags" Target="../tags/tag42.xml"/><Relationship Id="rId52" Type="http://schemas.openxmlformats.org/officeDocument/2006/relationships/tags" Target="../tags/tag41.xml"/><Relationship Id="rId51" Type="http://schemas.openxmlformats.org/officeDocument/2006/relationships/tags" Target="../tags/tag40.xml"/><Relationship Id="rId50" Type="http://schemas.openxmlformats.org/officeDocument/2006/relationships/tags" Target="../tags/tag39.xml"/><Relationship Id="rId5" Type="http://schemas.openxmlformats.org/officeDocument/2006/relationships/tags" Target="../tags/tag8.xml"/><Relationship Id="rId49" Type="http://schemas.openxmlformats.org/officeDocument/2006/relationships/image" Target="../media/image20.png"/><Relationship Id="rId48" Type="http://schemas.openxmlformats.org/officeDocument/2006/relationships/tags" Target="../tags/tag38.xml"/><Relationship Id="rId47" Type="http://schemas.openxmlformats.org/officeDocument/2006/relationships/tags" Target="../tags/tag37.xml"/><Relationship Id="rId46" Type="http://schemas.openxmlformats.org/officeDocument/2006/relationships/tags" Target="../tags/tag36.xml"/><Relationship Id="rId45" Type="http://schemas.openxmlformats.org/officeDocument/2006/relationships/tags" Target="../tags/tag35.xml"/><Relationship Id="rId44" Type="http://schemas.openxmlformats.org/officeDocument/2006/relationships/image" Target="../media/image19.png"/><Relationship Id="rId43" Type="http://schemas.openxmlformats.org/officeDocument/2006/relationships/tags" Target="../tags/tag34.xml"/><Relationship Id="rId42" Type="http://schemas.openxmlformats.org/officeDocument/2006/relationships/tags" Target="../tags/tag33.xml"/><Relationship Id="rId41" Type="http://schemas.openxmlformats.org/officeDocument/2006/relationships/tags" Target="../tags/tag32.xml"/><Relationship Id="rId40" Type="http://schemas.openxmlformats.org/officeDocument/2006/relationships/tags" Target="../tags/tag31.xml"/><Relationship Id="rId4" Type="http://schemas.openxmlformats.org/officeDocument/2006/relationships/tags" Target="../tags/tag7.xml"/><Relationship Id="rId39" Type="http://schemas.openxmlformats.org/officeDocument/2006/relationships/tags" Target="../tags/tag30.xml"/><Relationship Id="rId38" Type="http://schemas.openxmlformats.org/officeDocument/2006/relationships/image" Target="../media/image18.png"/><Relationship Id="rId37" Type="http://schemas.openxmlformats.org/officeDocument/2006/relationships/tags" Target="../tags/tag29.xml"/><Relationship Id="rId36" Type="http://schemas.openxmlformats.org/officeDocument/2006/relationships/image" Target="../media/image17.png"/><Relationship Id="rId35" Type="http://schemas.openxmlformats.org/officeDocument/2006/relationships/tags" Target="../tags/tag28.xml"/><Relationship Id="rId34" Type="http://schemas.openxmlformats.org/officeDocument/2006/relationships/tags" Target="../tags/tag27.xml"/><Relationship Id="rId33" Type="http://schemas.openxmlformats.org/officeDocument/2006/relationships/image" Target="../media/image16.png"/><Relationship Id="rId32" Type="http://schemas.openxmlformats.org/officeDocument/2006/relationships/tags" Target="../tags/tag26.xml"/><Relationship Id="rId31" Type="http://schemas.microsoft.com/office/2007/relationships/hdphoto" Target="../media/image15.wdp"/><Relationship Id="rId30" Type="http://schemas.openxmlformats.org/officeDocument/2006/relationships/image" Target="../media/image14.png"/><Relationship Id="rId3" Type="http://schemas.openxmlformats.org/officeDocument/2006/relationships/tags" Target="../tags/tag6.xml"/><Relationship Id="rId29" Type="http://schemas.openxmlformats.org/officeDocument/2006/relationships/tags" Target="../tags/tag25.xml"/><Relationship Id="rId28" Type="http://schemas.microsoft.com/office/2007/relationships/hdphoto" Target="../media/image13.wdp"/><Relationship Id="rId27" Type="http://schemas.openxmlformats.org/officeDocument/2006/relationships/image" Target="../media/image12.png"/><Relationship Id="rId26" Type="http://schemas.openxmlformats.org/officeDocument/2006/relationships/tags" Target="../tags/tag24.xml"/><Relationship Id="rId25" Type="http://schemas.openxmlformats.org/officeDocument/2006/relationships/image" Target="../media/image11.png"/><Relationship Id="rId24" Type="http://schemas.openxmlformats.org/officeDocument/2006/relationships/tags" Target="../tags/tag23.xml"/><Relationship Id="rId23" Type="http://schemas.openxmlformats.org/officeDocument/2006/relationships/image" Target="../media/image10.wmf"/><Relationship Id="rId22" Type="http://schemas.openxmlformats.org/officeDocument/2006/relationships/tags" Target="../tags/tag22.xml"/><Relationship Id="rId21" Type="http://schemas.openxmlformats.org/officeDocument/2006/relationships/image" Target="../media/image9.wmf"/><Relationship Id="rId20" Type="http://schemas.openxmlformats.org/officeDocument/2006/relationships/tags" Target="../tags/tag21.xml"/><Relationship Id="rId2" Type="http://schemas.openxmlformats.org/officeDocument/2006/relationships/tags" Target="../tags/tag5.xml"/><Relationship Id="rId19" Type="http://schemas.openxmlformats.org/officeDocument/2006/relationships/tags" Target="../tags/tag20.xml"/><Relationship Id="rId18" Type="http://schemas.openxmlformats.org/officeDocument/2006/relationships/image" Target="../media/image8.png"/><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image" Target="../media/image7.png"/><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9" Type="http://schemas.openxmlformats.org/officeDocument/2006/relationships/image" Target="../media/image31.jpeg"/><Relationship Id="rId8" Type="http://schemas.openxmlformats.org/officeDocument/2006/relationships/image" Target="../media/image30.jpeg"/><Relationship Id="rId7" Type="http://schemas.openxmlformats.org/officeDocument/2006/relationships/image" Target="../media/image29.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5" Type="http://schemas.openxmlformats.org/officeDocument/2006/relationships/notesSlide" Target="../notesSlides/notesSlide7.xml"/><Relationship Id="rId14" Type="http://schemas.openxmlformats.org/officeDocument/2006/relationships/slideLayout" Target="../slideLayouts/slideLayout5.xml"/><Relationship Id="rId13" Type="http://schemas.openxmlformats.org/officeDocument/2006/relationships/image" Target="../media/image35.jpeg"/><Relationship Id="rId12" Type="http://schemas.openxmlformats.org/officeDocument/2006/relationships/image" Target="../media/image34.GIF"/><Relationship Id="rId11" Type="http://schemas.openxmlformats.org/officeDocument/2006/relationships/image" Target="../media/image33.GIF"/><Relationship Id="rId10" Type="http://schemas.openxmlformats.org/officeDocument/2006/relationships/image" Target="../media/image32.GIF"/><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5.xml"/><Relationship Id="rId3" Type="http://schemas.openxmlformats.org/officeDocument/2006/relationships/tags" Target="../tags/tag45.xml"/><Relationship Id="rId2" Type="http://schemas.openxmlformats.org/officeDocument/2006/relationships/image" Target="../media/image37.svg"/><Relationship Id="rId1"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îṣliḋè"/>
        <p:cNvGrpSpPr/>
        <p:nvPr/>
      </p:nvGrpSpPr>
      <p:grpSpPr>
        <a:xfrm>
          <a:off x="0" y="0"/>
          <a:ext cx="0" cy="0"/>
          <a:chOff x="0" y="0"/>
          <a:chExt cx="0" cy="0"/>
        </a:xfrm>
      </p:grpSpPr>
      <p:sp>
        <p:nvSpPr>
          <p:cNvPr id="11" name="iṩḻiḓe"/>
          <p:cNvSpPr>
            <a:spLocks noGrp="1"/>
          </p:cNvSpPr>
          <p:nvPr>
            <p:ph type="body" sz="quarter" idx="13"/>
          </p:nvPr>
        </p:nvSpPr>
        <p:spPr>
          <a:xfrm>
            <a:off x="8686800" y="5999640"/>
            <a:ext cx="2787650" cy="345367"/>
          </a:xfrm>
        </p:spPr>
        <p:txBody>
          <a:bodyPr/>
          <a:lstStyle/>
          <a:p>
            <a:r>
              <a:rPr lang="zh-CN" altLang="en-US" dirty="0"/>
              <a:t>深圳希施玛数据科技有限公司</a:t>
            </a:r>
            <a:endParaRPr lang="en-GB" altLang="zh-CN" dirty="0"/>
          </a:p>
        </p:txBody>
      </p:sp>
      <p:sp>
        <p:nvSpPr>
          <p:cNvPr id="12" name="í$ľíḍê"/>
          <p:cNvSpPr>
            <a:spLocks noGrp="1"/>
          </p:cNvSpPr>
          <p:nvPr>
            <p:ph type="body" sz="quarter" idx="14"/>
          </p:nvPr>
        </p:nvSpPr>
        <p:spPr>
          <a:xfrm>
            <a:off x="660400" y="5999640"/>
            <a:ext cx="2787650" cy="345367"/>
          </a:xfrm>
        </p:spPr>
        <p:txBody>
          <a:bodyPr/>
          <a:lstStyle/>
          <a:p>
            <a:r>
              <a:rPr lang="en-GB" altLang="zh-CN" dirty="0"/>
              <a:t>www.csmar.com</a:t>
            </a:r>
            <a:endParaRPr lang="en-GB" altLang="zh-CN" dirty="0"/>
          </a:p>
        </p:txBody>
      </p:sp>
      <p:sp>
        <p:nvSpPr>
          <p:cNvPr id="9" name="íS1ïďé"/>
          <p:cNvSpPr>
            <a:spLocks noGrp="1"/>
          </p:cNvSpPr>
          <p:nvPr>
            <p:ph type="ctrTitle"/>
          </p:nvPr>
        </p:nvSpPr>
        <p:spPr>
          <a:xfrm>
            <a:off x="660399" y="1597025"/>
            <a:ext cx="9181413" cy="922338"/>
          </a:xfrm>
        </p:spPr>
        <p:txBody>
          <a:bodyPr>
            <a:normAutofit/>
          </a:bodyPr>
          <a:lstStyle/>
          <a:p>
            <a:r>
              <a:rPr lang="zh-CN" altLang="en-US" dirty="0"/>
              <a:t>新数据 新科研</a:t>
            </a:r>
            <a:endParaRPr lang="zh-CN" altLang="en-US" dirty="0"/>
          </a:p>
        </p:txBody>
      </p:sp>
      <p:sp>
        <p:nvSpPr>
          <p:cNvPr id="10" name="iṧḷîḍé"/>
          <p:cNvSpPr>
            <a:spLocks noGrp="1"/>
          </p:cNvSpPr>
          <p:nvPr>
            <p:ph type="subTitle" idx="1"/>
          </p:nvPr>
        </p:nvSpPr>
        <p:spPr>
          <a:xfrm>
            <a:off x="862524" y="4269401"/>
            <a:ext cx="3615512" cy="535853"/>
          </a:xfrm>
          <a:noFill/>
          <a:ln>
            <a:noFill/>
          </a:ln>
        </p:spPr>
        <p:txBody>
          <a:bodyPr anchor="ctr">
            <a:normAutofit/>
          </a:bodyPr>
          <a:lstStyle/>
          <a:p>
            <a:r>
              <a:rPr lang="zh-CN" altLang="en-US" sz="2800" dirty="0"/>
              <a:t>主讲人：杨曼莎</a:t>
            </a:r>
            <a:endParaRPr lang="en-GB" altLang="zh-CN" sz="2800" dirty="0"/>
          </a:p>
        </p:txBody>
      </p:sp>
      <p:sp>
        <p:nvSpPr>
          <p:cNvPr id="14" name="îşľíďe"/>
          <p:cNvSpPr txBox="1"/>
          <p:nvPr/>
        </p:nvSpPr>
        <p:spPr>
          <a:xfrm>
            <a:off x="660400" y="2933213"/>
            <a:ext cx="7054850" cy="922338"/>
          </a:xfrm>
          <a:prstGeom prst="rect">
            <a:avLst/>
          </a:prstGeom>
          <a:ln>
            <a:no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lang="zh-CN" altLang="en-US" sz="6000" b="1" kern="1200" dirty="0">
                <a:solidFill>
                  <a:schemeClr val="bg1"/>
                </a:solidFill>
                <a:latin typeface="+mj-lt"/>
                <a:ea typeface="+mj-ea"/>
                <a:cs typeface="+mj-cs"/>
              </a:defRPr>
            </a:lvl1pPr>
          </a:lstStyle>
          <a:p>
            <a:r>
              <a:rPr lang="en-US" altLang="zh-CN" dirty="0"/>
              <a:t>——CSMAR</a:t>
            </a:r>
            <a:r>
              <a:rPr lang="zh-CN" altLang="en-US" dirty="0"/>
              <a:t>数据库的创新应用</a:t>
            </a:r>
            <a:endParaRPr lang="en-GB" dirty="0"/>
          </a:p>
        </p:txBody>
      </p:sp>
      <p:sp>
        <p:nvSpPr>
          <p:cNvPr id="45" name="iṣļiḓe"/>
          <p:cNvSpPr/>
          <p:nvPr/>
        </p:nvSpPr>
        <p:spPr>
          <a:xfrm>
            <a:off x="660400" y="4429532"/>
            <a:ext cx="202124" cy="201340"/>
          </a:xfrm>
          <a:custGeom>
            <a:avLst/>
            <a:gdLst>
              <a:gd name="T0" fmla="*/ 539 w 10742"/>
              <a:gd name="T1" fmla="*/ 7067 h 10699"/>
              <a:gd name="T2" fmla="*/ 43 w 10742"/>
              <a:gd name="T3" fmla="*/ 6171 h 10699"/>
              <a:gd name="T4" fmla="*/ 331 w 10742"/>
              <a:gd name="T5" fmla="*/ 5195 h 10699"/>
              <a:gd name="T6" fmla="*/ 3003 w 10742"/>
              <a:gd name="T7" fmla="*/ 1867 h 10699"/>
              <a:gd name="T8" fmla="*/ 3875 w 10742"/>
              <a:gd name="T9" fmla="*/ 1379 h 10699"/>
              <a:gd name="T10" fmla="*/ 4843 w 10742"/>
              <a:gd name="T11" fmla="*/ 1627 h 10699"/>
              <a:gd name="T12" fmla="*/ 6475 w 10742"/>
              <a:gd name="T13" fmla="*/ 2859 h 10699"/>
              <a:gd name="T14" fmla="*/ 8331 w 10742"/>
              <a:gd name="T15" fmla="*/ 539 h 10699"/>
              <a:gd name="T16" fmla="*/ 9227 w 10742"/>
              <a:gd name="T17" fmla="*/ 43 h 10699"/>
              <a:gd name="T18" fmla="*/ 10203 w 10742"/>
              <a:gd name="T19" fmla="*/ 331 h 10699"/>
              <a:gd name="T20" fmla="*/ 10699 w 10742"/>
              <a:gd name="T21" fmla="*/ 1227 h 10699"/>
              <a:gd name="T22" fmla="*/ 10411 w 10742"/>
              <a:gd name="T23" fmla="*/ 2203 h 10699"/>
              <a:gd name="T24" fmla="*/ 7755 w 10742"/>
              <a:gd name="T25" fmla="*/ 5531 h 10699"/>
              <a:gd name="T26" fmla="*/ 6883 w 10742"/>
              <a:gd name="T27" fmla="*/ 6019 h 10699"/>
              <a:gd name="T28" fmla="*/ 5915 w 10742"/>
              <a:gd name="T29" fmla="*/ 5771 h 10699"/>
              <a:gd name="T30" fmla="*/ 4283 w 10742"/>
              <a:gd name="T31" fmla="*/ 4539 h 10699"/>
              <a:gd name="T32" fmla="*/ 2411 w 10742"/>
              <a:gd name="T33" fmla="*/ 6859 h 10699"/>
              <a:gd name="T34" fmla="*/ 1371 w 10742"/>
              <a:gd name="T35" fmla="*/ 7371 h 10699"/>
              <a:gd name="T36" fmla="*/ 539 w 10742"/>
              <a:gd name="T37" fmla="*/ 7067 h 10699"/>
              <a:gd name="T38" fmla="*/ 715 w 10742"/>
              <a:gd name="T39" fmla="*/ 10699 h 10699"/>
              <a:gd name="T40" fmla="*/ 243 w 10742"/>
              <a:gd name="T41" fmla="*/ 10499 h 10699"/>
              <a:gd name="T42" fmla="*/ 43 w 10742"/>
              <a:gd name="T43" fmla="*/ 10027 h 10699"/>
              <a:gd name="T44" fmla="*/ 243 w 10742"/>
              <a:gd name="T45" fmla="*/ 9563 h 10699"/>
              <a:gd name="T46" fmla="*/ 715 w 10742"/>
              <a:gd name="T47" fmla="*/ 9371 h 10699"/>
              <a:gd name="T48" fmla="*/ 10043 w 10742"/>
              <a:gd name="T49" fmla="*/ 9371 h 10699"/>
              <a:gd name="T50" fmla="*/ 10515 w 10742"/>
              <a:gd name="T51" fmla="*/ 9563 h 10699"/>
              <a:gd name="T52" fmla="*/ 10715 w 10742"/>
              <a:gd name="T53" fmla="*/ 10027 h 10699"/>
              <a:gd name="T54" fmla="*/ 10515 w 10742"/>
              <a:gd name="T55" fmla="*/ 10499 h 10699"/>
              <a:gd name="T56" fmla="*/ 10043 w 10742"/>
              <a:gd name="T57" fmla="*/ 10699 h 10699"/>
              <a:gd name="T58" fmla="*/ 715 w 10742"/>
              <a:gd name="T59" fmla="*/ 10699 h 10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42" h="10699">
                <a:moveTo>
                  <a:pt x="539" y="7067"/>
                </a:moveTo>
                <a:cubicBezTo>
                  <a:pt x="251" y="6832"/>
                  <a:pt x="86" y="6533"/>
                  <a:pt x="43" y="6171"/>
                </a:cubicBezTo>
                <a:cubicBezTo>
                  <a:pt x="0" y="5808"/>
                  <a:pt x="96" y="5483"/>
                  <a:pt x="331" y="5195"/>
                </a:cubicBezTo>
                <a:lnTo>
                  <a:pt x="3003" y="1867"/>
                </a:lnTo>
                <a:cubicBezTo>
                  <a:pt x="3227" y="1589"/>
                  <a:pt x="3518" y="1427"/>
                  <a:pt x="3875" y="1379"/>
                </a:cubicBezTo>
                <a:cubicBezTo>
                  <a:pt x="4232" y="1331"/>
                  <a:pt x="4555" y="1413"/>
                  <a:pt x="4843" y="1627"/>
                </a:cubicBezTo>
                <a:lnTo>
                  <a:pt x="6475" y="2859"/>
                </a:lnTo>
                <a:lnTo>
                  <a:pt x="8331" y="539"/>
                </a:lnTo>
                <a:cubicBezTo>
                  <a:pt x="8566" y="251"/>
                  <a:pt x="8864" y="85"/>
                  <a:pt x="9227" y="43"/>
                </a:cubicBezTo>
                <a:cubicBezTo>
                  <a:pt x="9590" y="0"/>
                  <a:pt x="9915" y="96"/>
                  <a:pt x="10203" y="331"/>
                </a:cubicBezTo>
                <a:cubicBezTo>
                  <a:pt x="10491" y="565"/>
                  <a:pt x="10656" y="864"/>
                  <a:pt x="10699" y="1227"/>
                </a:cubicBezTo>
                <a:cubicBezTo>
                  <a:pt x="10742" y="1589"/>
                  <a:pt x="10646" y="1915"/>
                  <a:pt x="10411" y="2203"/>
                </a:cubicBezTo>
                <a:lnTo>
                  <a:pt x="7755" y="5531"/>
                </a:lnTo>
                <a:cubicBezTo>
                  <a:pt x="7531" y="5808"/>
                  <a:pt x="7240" y="5971"/>
                  <a:pt x="6883" y="6019"/>
                </a:cubicBezTo>
                <a:cubicBezTo>
                  <a:pt x="6526" y="6067"/>
                  <a:pt x="6203" y="5984"/>
                  <a:pt x="5915" y="5771"/>
                </a:cubicBezTo>
                <a:lnTo>
                  <a:pt x="4283" y="4539"/>
                </a:lnTo>
                <a:lnTo>
                  <a:pt x="2411" y="6859"/>
                </a:lnTo>
                <a:cubicBezTo>
                  <a:pt x="2155" y="7200"/>
                  <a:pt x="1808" y="7371"/>
                  <a:pt x="1371" y="7371"/>
                </a:cubicBezTo>
                <a:cubicBezTo>
                  <a:pt x="1072" y="7371"/>
                  <a:pt x="795" y="7269"/>
                  <a:pt x="539" y="7067"/>
                </a:cubicBezTo>
                <a:close/>
                <a:moveTo>
                  <a:pt x="715" y="10699"/>
                </a:moveTo>
                <a:cubicBezTo>
                  <a:pt x="534" y="10699"/>
                  <a:pt x="376" y="10632"/>
                  <a:pt x="243" y="10499"/>
                </a:cubicBezTo>
                <a:cubicBezTo>
                  <a:pt x="110" y="10365"/>
                  <a:pt x="43" y="10208"/>
                  <a:pt x="43" y="10027"/>
                </a:cubicBezTo>
                <a:cubicBezTo>
                  <a:pt x="43" y="9845"/>
                  <a:pt x="110" y="9691"/>
                  <a:pt x="243" y="9563"/>
                </a:cubicBezTo>
                <a:cubicBezTo>
                  <a:pt x="376" y="9435"/>
                  <a:pt x="534" y="9371"/>
                  <a:pt x="715" y="9371"/>
                </a:cubicBezTo>
                <a:lnTo>
                  <a:pt x="10043" y="9371"/>
                </a:lnTo>
                <a:cubicBezTo>
                  <a:pt x="10224" y="9371"/>
                  <a:pt x="10382" y="9435"/>
                  <a:pt x="10515" y="9563"/>
                </a:cubicBezTo>
                <a:cubicBezTo>
                  <a:pt x="10648" y="9691"/>
                  <a:pt x="10715" y="9845"/>
                  <a:pt x="10715" y="10027"/>
                </a:cubicBezTo>
                <a:cubicBezTo>
                  <a:pt x="10715" y="10208"/>
                  <a:pt x="10648" y="10365"/>
                  <a:pt x="10515" y="10499"/>
                </a:cubicBezTo>
                <a:cubicBezTo>
                  <a:pt x="10382" y="10632"/>
                  <a:pt x="10224" y="10699"/>
                  <a:pt x="10043" y="10699"/>
                </a:cubicBezTo>
                <a:lnTo>
                  <a:pt x="715" y="106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ṡļíďê"/>
          <p:cNvSpPr/>
          <p:nvPr/>
        </p:nvSpPr>
        <p:spPr>
          <a:xfrm>
            <a:off x="12732545" y="1871207"/>
            <a:ext cx="55223" cy="55223"/>
          </a:xfrm>
          <a:prstGeom prst="ellipse">
            <a:avLst/>
          </a:prstGeom>
          <a:solidFill>
            <a:srgbClr val="40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íšḻïḓè"/>
          <p:cNvGrpSpPr/>
          <p:nvPr/>
        </p:nvGrpSpPr>
        <p:grpSpPr>
          <a:xfrm>
            <a:off x="1498089" y="5543550"/>
            <a:ext cx="1052512" cy="0"/>
            <a:chOff x="1423988" y="5543550"/>
            <a:chExt cx="1322820" cy="0"/>
          </a:xfrm>
        </p:grpSpPr>
        <p:cxnSp>
          <p:nvCxnSpPr>
            <p:cNvPr id="49" name="îślîḋe"/>
            <p:cNvCxnSpPr/>
            <p:nvPr/>
          </p:nvCxnSpPr>
          <p:spPr>
            <a:xfrm>
              <a:off x="2194358" y="5543550"/>
              <a:ext cx="552450" cy="0"/>
            </a:xfrm>
            <a:prstGeom prst="straightConnector1">
              <a:avLst/>
            </a:prstGeom>
            <a:ln>
              <a:solidFill>
                <a:schemeClr val="accent2">
                  <a:alpha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îS1iḍe"/>
            <p:cNvCxnSpPr/>
            <p:nvPr/>
          </p:nvCxnSpPr>
          <p:spPr>
            <a:xfrm flipH="1">
              <a:off x="1423988" y="5543550"/>
              <a:ext cx="552450" cy="0"/>
            </a:xfrm>
            <a:prstGeom prst="straightConnector1">
              <a:avLst/>
            </a:prstGeom>
            <a:ln>
              <a:solidFill>
                <a:srgbClr val="4973D3">
                  <a:alpha val="50000"/>
                </a:srgbClr>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l="14540" t="37888" r="12428" b="41075"/>
          <a:stretch>
            <a:fillRect/>
          </a:stretch>
        </p:blipFill>
        <p:spPr>
          <a:xfrm>
            <a:off x="663438" y="690631"/>
            <a:ext cx="1450640" cy="449093"/>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基础操作指引</a:t>
            </a:r>
            <a:endParaRPr lang="zh-CN" altLang="en-US" dirty="0"/>
          </a:p>
        </p:txBody>
      </p:sp>
      <p:sp>
        <p:nvSpPr>
          <p:cNvPr id="4" name="直角三角形 3"/>
          <p:cNvSpPr/>
          <p:nvPr/>
        </p:nvSpPr>
        <p:spPr>
          <a:xfrm rot="5400000">
            <a:off x="35560" y="-35560"/>
            <a:ext cx="1219200" cy="129032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直角三角形 5"/>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24138"/>
          <a:stretch>
            <a:fillRect/>
          </a:stretch>
        </p:blipFill>
        <p:spPr>
          <a:xfrm>
            <a:off x="1279664" y="1963747"/>
            <a:ext cx="9812425" cy="4636345"/>
          </a:xfrm>
          <a:prstGeom prst="rect">
            <a:avLst/>
          </a:prstGeom>
        </p:spPr>
      </p:pic>
      <p:sp>
        <p:nvSpPr>
          <p:cNvPr id="8" name="文本框 7"/>
          <p:cNvSpPr txBox="1"/>
          <p:nvPr/>
        </p:nvSpPr>
        <p:spPr>
          <a:xfrm>
            <a:off x="660400" y="1173058"/>
            <a:ext cx="11050954" cy="646331"/>
          </a:xfrm>
          <a:prstGeom prst="rect">
            <a:avLst/>
          </a:prstGeom>
          <a:noFill/>
        </p:spPr>
        <p:txBody>
          <a:bodyPr wrap="square" rtlCol="0">
            <a:spAutoFit/>
          </a:bodyPr>
          <a:lstStyle/>
          <a:p>
            <a:r>
              <a:rPr lang="zh-CN" altLang="en-US" sz="1800" kern="100" dirty="0">
                <a:effectLst/>
                <a:latin typeface="+mn-ea"/>
                <a:cs typeface="Times New Roman" panose="02020603050405020304" pitchFamily="18" charset="0"/>
              </a:rPr>
              <a:t>访问</a:t>
            </a:r>
            <a:r>
              <a:rPr lang="en-US" altLang="zh-CN" sz="1800" kern="100" dirty="0">
                <a:effectLst/>
                <a:latin typeface="+mn-ea"/>
                <a:cs typeface="Times New Roman" panose="02020603050405020304" pitchFamily="18" charset="0"/>
              </a:rPr>
              <a:t>CSMAR</a:t>
            </a:r>
            <a:r>
              <a:rPr lang="zh-CN" altLang="en-US" sz="1800" kern="100" dirty="0">
                <a:effectLst/>
                <a:latin typeface="+mn-ea"/>
                <a:cs typeface="Times New Roman" panose="02020603050405020304" pitchFamily="18" charset="0"/>
              </a:rPr>
              <a:t>数据库主页（</a:t>
            </a:r>
            <a:r>
              <a:rPr lang="en-US" altLang="zh-CN" sz="1800" kern="100" dirty="0">
                <a:effectLst/>
                <a:latin typeface="+mn-ea"/>
                <a:cs typeface="Times New Roman" panose="02020603050405020304" pitchFamily="18" charset="0"/>
                <a:hlinkClick r:id="rId2"/>
              </a:rPr>
              <a:t>https://cn.gtadata.com/</a:t>
            </a:r>
            <a:r>
              <a:rPr lang="zh-CN" altLang="en-US" sz="1800" kern="100" dirty="0">
                <a:effectLst/>
                <a:latin typeface="+mn-ea"/>
                <a:cs typeface="Times New Roman" panose="02020603050405020304" pitchFamily="18" charset="0"/>
              </a:rPr>
              <a:t>），在“服务与支持</a:t>
            </a:r>
            <a:r>
              <a:rPr lang="en-US" altLang="zh-CN" sz="1800" kern="100" dirty="0">
                <a:effectLst/>
                <a:latin typeface="+mn-ea"/>
                <a:cs typeface="Times New Roman" panose="02020603050405020304" pitchFamily="18" charset="0"/>
              </a:rPr>
              <a:t>-</a:t>
            </a:r>
            <a:r>
              <a:rPr lang="zh-CN" altLang="en-US" sz="1800" kern="100" dirty="0">
                <a:effectLst/>
                <a:latin typeface="+mn-ea"/>
                <a:cs typeface="Times New Roman" panose="02020603050405020304" pitchFamily="18" charset="0"/>
              </a:rPr>
              <a:t>操作演示”模块可获取</a:t>
            </a:r>
            <a:r>
              <a:rPr lang="en-US" altLang="zh-CN" sz="1800" kern="100" dirty="0">
                <a:effectLst/>
                <a:latin typeface="+mn-ea"/>
                <a:cs typeface="Times New Roman" panose="02020603050405020304" pitchFamily="18" charset="0"/>
              </a:rPr>
              <a:t>PDF</a:t>
            </a:r>
            <a:r>
              <a:rPr lang="zh-CN" altLang="en-US" sz="1800" kern="100" dirty="0">
                <a:effectLst/>
                <a:latin typeface="+mn-ea"/>
                <a:cs typeface="Times New Roman" panose="02020603050405020304" pitchFamily="18" charset="0"/>
              </a:rPr>
              <a:t>及视频版的操作指引。</a:t>
            </a:r>
            <a:endParaRPr lang="zh-CN" alt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íṣlîḑê"/>
        <p:cNvGrpSpPr/>
        <p:nvPr/>
      </p:nvGrpSpPr>
      <p:grpSpPr>
        <a:xfrm>
          <a:off x="0" y="0"/>
          <a:ext cx="0" cy="0"/>
          <a:chOff x="0" y="0"/>
          <a:chExt cx="0" cy="0"/>
        </a:xfrm>
      </p:grpSpPr>
      <p:sp>
        <p:nvSpPr>
          <p:cNvPr id="4" name="iSḻíde"/>
          <p:cNvSpPr>
            <a:spLocks noGrp="1"/>
          </p:cNvSpPr>
          <p:nvPr>
            <p:ph type="title"/>
          </p:nvPr>
        </p:nvSpPr>
        <p:spPr>
          <a:xfrm>
            <a:off x="3713040" y="1637909"/>
            <a:ext cx="6453584" cy="951057"/>
          </a:xfrm>
        </p:spPr>
        <p:txBody>
          <a:bodyPr/>
          <a:lstStyle/>
          <a:p>
            <a:r>
              <a:rPr lang="en-US" altLang="zh-CN" sz="3200" b="1" dirty="0"/>
              <a:t>CSMAR</a:t>
            </a:r>
            <a:r>
              <a:rPr lang="zh-CN" altLang="en-US" sz="3200" b="1" dirty="0"/>
              <a:t>与实证研究创新</a:t>
            </a:r>
            <a:endParaRPr lang="zh-CN" altLang="en-US" sz="3200" b="1" dirty="0"/>
          </a:p>
        </p:txBody>
      </p:sp>
      <p:sp>
        <p:nvSpPr>
          <p:cNvPr id="5" name="isļiďè"/>
          <p:cNvSpPr>
            <a:spLocks noGrp="1"/>
          </p:cNvSpPr>
          <p:nvPr>
            <p:ph type="body" idx="1"/>
          </p:nvPr>
        </p:nvSpPr>
        <p:spPr>
          <a:xfrm>
            <a:off x="3713040" y="2588966"/>
            <a:ext cx="6453584" cy="2383991"/>
          </a:xfrm>
        </p:spPr>
        <p:txBody>
          <a:bodyPr/>
          <a:lstStyle/>
          <a:p>
            <a:pPr marL="285750" indent="-285750">
              <a:lnSpc>
                <a:spcPct val="160000"/>
              </a:lnSpc>
              <a:buFont typeface="Wingdings" panose="05000000000000000000" pitchFamily="2" charset="2"/>
              <a:buChar char="p"/>
            </a:pPr>
            <a:r>
              <a:rPr lang="en-US" altLang="zh-CN" dirty="0"/>
              <a:t>CSMAR</a:t>
            </a:r>
            <a:r>
              <a:rPr lang="zh-CN" altLang="en-US" dirty="0"/>
              <a:t>数据库与热门</a:t>
            </a:r>
            <a:r>
              <a:rPr lang="zh-CN" altLang="en-US" sz="1200" dirty="0"/>
              <a:t>主题</a:t>
            </a:r>
            <a:endParaRPr lang="en-US" altLang="zh-CN" sz="1200" dirty="0"/>
          </a:p>
          <a:p>
            <a:pPr marL="285750" indent="-285750">
              <a:lnSpc>
                <a:spcPct val="160000"/>
              </a:lnSpc>
              <a:buFont typeface="Wingdings" panose="05000000000000000000" pitchFamily="2" charset="2"/>
              <a:buChar char="p"/>
            </a:pPr>
            <a:r>
              <a:rPr lang="en-US" altLang="zh-CN" dirty="0"/>
              <a:t>CSMAR</a:t>
            </a:r>
            <a:r>
              <a:rPr lang="zh-CN" altLang="en-US" dirty="0"/>
              <a:t>数据库与</a:t>
            </a:r>
            <a:r>
              <a:rPr lang="zh-CN" altLang="en-US" sz="1200" dirty="0"/>
              <a:t>前沿主题</a:t>
            </a:r>
            <a:endParaRPr lang="en-US" altLang="zh-CN" sz="1200" dirty="0"/>
          </a:p>
        </p:txBody>
      </p:sp>
      <p:sp>
        <p:nvSpPr>
          <p:cNvPr id="2" name="ïṥľïḋe"/>
          <p:cNvSpPr>
            <a:spLocks noGrp="1"/>
          </p:cNvSpPr>
          <p:nvPr>
            <p:ph type="sldNum" sz="quarter" idx="12"/>
          </p:nvPr>
        </p:nvSpPr>
        <p:spPr>
          <a:xfrm>
            <a:off x="8857452" y="6438900"/>
            <a:ext cx="2661448" cy="215900"/>
          </a:xfrm>
        </p:spPr>
        <p:txBody>
          <a:bodyPr/>
          <a:lstStyle/>
          <a:p>
            <a:fld id="{7F65B630-C7FF-41C0-9923-C5E5E29EED81}" type="slidenum">
              <a:rPr lang="zh-CN" altLang="en-US" smtClean="0"/>
            </a:fld>
            <a:endParaRPr lang="zh-CN" altLang="en-US"/>
          </a:p>
        </p:txBody>
      </p:sp>
      <p:sp>
        <p:nvSpPr>
          <p:cNvPr id="14" name="iSḻiďê"/>
          <p:cNvSpPr txBox="1"/>
          <p:nvPr/>
        </p:nvSpPr>
        <p:spPr>
          <a:xfrm>
            <a:off x="1602922" y="2113756"/>
            <a:ext cx="1716542" cy="950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3200" b="1" kern="1200">
                <a:solidFill>
                  <a:schemeClr val="bg1"/>
                </a:solidFill>
                <a:latin typeface="+mj-lt"/>
                <a:ea typeface="+mj-ea"/>
                <a:cs typeface="+mj-cs"/>
              </a:defRPr>
            </a:lvl1pPr>
          </a:lstStyle>
          <a:p>
            <a:pPr algn="ctr"/>
            <a:r>
              <a:rPr lang="en-GB" altLang="zh-CN" sz="9600" dirty="0"/>
              <a:t>0</a:t>
            </a:r>
            <a:r>
              <a:rPr lang="en-GB" altLang="zh-CN" sz="100" dirty="0"/>
              <a:t> </a:t>
            </a:r>
            <a:r>
              <a:rPr lang="en-GB" altLang="zh-CN" sz="9600" dirty="0"/>
              <a:t>2</a:t>
            </a:r>
            <a:endParaRPr lang="en-GB" sz="9600"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sp>
        <p:nvSpPr>
          <p:cNvPr id="27" name="直角三角形 26"/>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9" name="组合 38"/>
          <p:cNvGrpSpPr/>
          <p:nvPr/>
        </p:nvGrpSpPr>
        <p:grpSpPr>
          <a:xfrm>
            <a:off x="412089" y="1492613"/>
            <a:ext cx="11391603" cy="5002530"/>
            <a:chOff x="412089" y="1492613"/>
            <a:chExt cx="11391603" cy="5002530"/>
          </a:xfrm>
        </p:grpSpPr>
        <p:grpSp>
          <p:nvGrpSpPr>
            <p:cNvPr id="10" name="ísḷíḑ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436854" y="1492613"/>
              <a:ext cx="11318291" cy="5002530"/>
              <a:chOff x="669925" y="1652270"/>
              <a:chExt cx="11318291" cy="5002530"/>
            </a:xfrm>
          </p:grpSpPr>
          <p:grpSp>
            <p:nvGrpSpPr>
              <p:cNvPr id="11" name="iŝľíḓè"/>
              <p:cNvGrpSpPr/>
              <p:nvPr/>
            </p:nvGrpSpPr>
            <p:grpSpPr>
              <a:xfrm>
                <a:off x="669925" y="2010184"/>
                <a:ext cx="4056743" cy="3407137"/>
                <a:chOff x="669925" y="2316299"/>
                <a:chExt cx="4056743" cy="3407137"/>
              </a:xfrm>
            </p:grpSpPr>
            <p:sp>
              <p:nvSpPr>
                <p:cNvPr id="17" name="îsliḋê"/>
                <p:cNvSpPr/>
                <p:nvPr/>
              </p:nvSpPr>
              <p:spPr bwMode="auto">
                <a:xfrm>
                  <a:off x="1963489" y="5701782"/>
                  <a:ext cx="1490328" cy="21654"/>
                </a:xfrm>
                <a:custGeom>
                  <a:avLst/>
                  <a:gdLst>
                    <a:gd name="T0" fmla="*/ 6776 w 6981"/>
                    <a:gd name="T1" fmla="*/ 0 h 103"/>
                    <a:gd name="T2" fmla="*/ 6776 w 6981"/>
                    <a:gd name="T3" fmla="*/ 0 h 103"/>
                    <a:gd name="T4" fmla="*/ 203 w 6981"/>
                    <a:gd name="T5" fmla="*/ 0 h 103"/>
                    <a:gd name="T6" fmla="*/ 0 w 6981"/>
                    <a:gd name="T7" fmla="*/ 46 h 103"/>
                    <a:gd name="T8" fmla="*/ 0 w 6981"/>
                    <a:gd name="T9" fmla="*/ 55 h 103"/>
                    <a:gd name="T10" fmla="*/ 203 w 6981"/>
                    <a:gd name="T11" fmla="*/ 102 h 103"/>
                    <a:gd name="T12" fmla="*/ 6776 w 6981"/>
                    <a:gd name="T13" fmla="*/ 102 h 103"/>
                    <a:gd name="T14" fmla="*/ 6980 w 6981"/>
                    <a:gd name="T15" fmla="*/ 55 h 103"/>
                    <a:gd name="T16" fmla="*/ 6980 w 6981"/>
                    <a:gd name="T17" fmla="*/ 46 h 103"/>
                    <a:gd name="T18" fmla="*/ 6776 w 6981"/>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03">
                      <a:moveTo>
                        <a:pt x="6776" y="0"/>
                      </a:moveTo>
                      <a:lnTo>
                        <a:pt x="6776" y="0"/>
                      </a:lnTo>
                      <a:cubicBezTo>
                        <a:pt x="203" y="0"/>
                        <a:pt x="203" y="0"/>
                        <a:pt x="203" y="0"/>
                      </a:cubicBezTo>
                      <a:cubicBezTo>
                        <a:pt x="92" y="0"/>
                        <a:pt x="0" y="18"/>
                        <a:pt x="0" y="46"/>
                      </a:cubicBezTo>
                      <a:cubicBezTo>
                        <a:pt x="0" y="55"/>
                        <a:pt x="0" y="55"/>
                        <a:pt x="0" y="55"/>
                      </a:cubicBezTo>
                      <a:cubicBezTo>
                        <a:pt x="0" y="83"/>
                        <a:pt x="92" y="102"/>
                        <a:pt x="203" y="102"/>
                      </a:cubicBezTo>
                      <a:cubicBezTo>
                        <a:pt x="6776" y="102"/>
                        <a:pt x="6776" y="102"/>
                        <a:pt x="6776" y="102"/>
                      </a:cubicBezTo>
                      <a:cubicBezTo>
                        <a:pt x="6887" y="102"/>
                        <a:pt x="6980" y="83"/>
                        <a:pt x="6980" y="55"/>
                      </a:cubicBezTo>
                      <a:cubicBezTo>
                        <a:pt x="6980" y="46"/>
                        <a:pt x="6980" y="46"/>
                        <a:pt x="6980" y="46"/>
                      </a:cubicBezTo>
                      <a:cubicBezTo>
                        <a:pt x="6980" y="18"/>
                        <a:pt x="6887" y="0"/>
                        <a:pt x="6776" y="0"/>
                      </a:cubicBezTo>
                    </a:path>
                  </a:pathLst>
                </a:custGeom>
                <a:solidFill>
                  <a:srgbClr val="BCBDC0"/>
                </a:solidFill>
                <a:ln>
                  <a:noFill/>
                </a:ln>
                <a:effectLst/>
              </p:spPr>
              <p:txBody>
                <a:bodyPr wrap="square" lIns="91440" tIns="45720" rIns="91440" bIns="45720" anchor="ctr">
                  <a:normAutofit fontScale="25000" lnSpcReduction="20000"/>
                </a:bodyPr>
                <a:lstStyle/>
                <a:p>
                  <a:endParaRPr lang="en-US"/>
                </a:p>
              </p:txBody>
            </p:sp>
            <p:sp>
              <p:nvSpPr>
                <p:cNvPr id="18" name="ísļíḋè"/>
                <p:cNvSpPr/>
                <p:nvPr/>
              </p:nvSpPr>
              <p:spPr bwMode="auto">
                <a:xfrm>
                  <a:off x="669925" y="2316299"/>
                  <a:ext cx="4056743" cy="2455323"/>
                </a:xfrm>
                <a:custGeom>
                  <a:avLst/>
                  <a:gdLst>
                    <a:gd name="T0" fmla="*/ 18999 w 19000"/>
                    <a:gd name="T1" fmla="*/ 11499 h 11500"/>
                    <a:gd name="T2" fmla="*/ 18999 w 19000"/>
                    <a:gd name="T3" fmla="*/ 11499 h 11500"/>
                    <a:gd name="T4" fmla="*/ 18999 w 19000"/>
                    <a:gd name="T5" fmla="*/ 630 h 11500"/>
                    <a:gd name="T6" fmla="*/ 18369 w 19000"/>
                    <a:gd name="T7" fmla="*/ 0 h 11500"/>
                    <a:gd name="T8" fmla="*/ 630 w 19000"/>
                    <a:gd name="T9" fmla="*/ 0 h 11500"/>
                    <a:gd name="T10" fmla="*/ 0 w 19000"/>
                    <a:gd name="T11" fmla="*/ 630 h 11500"/>
                    <a:gd name="T12" fmla="*/ 0 w 19000"/>
                    <a:gd name="T13" fmla="*/ 11499 h 11500"/>
                    <a:gd name="T14" fmla="*/ 18999 w 19000"/>
                    <a:gd name="T15" fmla="*/ 11499 h 11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11500">
                      <a:moveTo>
                        <a:pt x="18999" y="11499"/>
                      </a:moveTo>
                      <a:lnTo>
                        <a:pt x="18999" y="11499"/>
                      </a:lnTo>
                      <a:cubicBezTo>
                        <a:pt x="18999" y="630"/>
                        <a:pt x="18999" y="630"/>
                        <a:pt x="18999" y="630"/>
                      </a:cubicBezTo>
                      <a:cubicBezTo>
                        <a:pt x="18999" y="287"/>
                        <a:pt x="18712" y="0"/>
                        <a:pt x="18369" y="0"/>
                      </a:cubicBezTo>
                      <a:cubicBezTo>
                        <a:pt x="630" y="0"/>
                        <a:pt x="630" y="0"/>
                        <a:pt x="630" y="0"/>
                      </a:cubicBezTo>
                      <a:cubicBezTo>
                        <a:pt x="278" y="0"/>
                        <a:pt x="0" y="287"/>
                        <a:pt x="0" y="630"/>
                      </a:cubicBezTo>
                      <a:cubicBezTo>
                        <a:pt x="0" y="11499"/>
                        <a:pt x="0" y="11499"/>
                        <a:pt x="0" y="11499"/>
                      </a:cubicBezTo>
                      <a:lnTo>
                        <a:pt x="18999" y="11499"/>
                      </a:lnTo>
                    </a:path>
                  </a:pathLst>
                </a:custGeom>
                <a:solidFill>
                  <a:schemeClr val="tx1"/>
                </a:solidFill>
                <a:ln>
                  <a:noFill/>
                </a:ln>
                <a:effectLst/>
              </p:spPr>
              <p:txBody>
                <a:bodyPr wrap="square" lIns="91440" tIns="45720" rIns="91440" bIns="45720" anchor="ctr">
                  <a:normAutofit/>
                </a:bodyPr>
                <a:lstStyle/>
                <a:p>
                  <a:endParaRPr lang="en-US"/>
                </a:p>
              </p:txBody>
            </p:sp>
            <p:sp>
              <p:nvSpPr>
                <p:cNvPr id="19" name="îsļiḍê"/>
                <p:cNvSpPr/>
                <p:nvPr/>
              </p:nvSpPr>
              <p:spPr bwMode="auto">
                <a:xfrm>
                  <a:off x="1963489" y="5219755"/>
                  <a:ext cx="1490328" cy="494266"/>
                </a:xfrm>
                <a:custGeom>
                  <a:avLst/>
                  <a:gdLst>
                    <a:gd name="T0" fmla="*/ 6924 w 6981"/>
                    <a:gd name="T1" fmla="*/ 2138 h 2315"/>
                    <a:gd name="T2" fmla="*/ 6924 w 6981"/>
                    <a:gd name="T3" fmla="*/ 2138 h 2315"/>
                    <a:gd name="T4" fmla="*/ 6249 w 6981"/>
                    <a:gd name="T5" fmla="*/ 2000 h 2315"/>
                    <a:gd name="T6" fmla="*/ 6036 w 6981"/>
                    <a:gd name="T7" fmla="*/ 1712 h 2315"/>
                    <a:gd name="T8" fmla="*/ 5897 w 6981"/>
                    <a:gd name="T9" fmla="*/ 0 h 2315"/>
                    <a:gd name="T10" fmla="*/ 1074 w 6981"/>
                    <a:gd name="T11" fmla="*/ 0 h 2315"/>
                    <a:gd name="T12" fmla="*/ 944 w 6981"/>
                    <a:gd name="T13" fmla="*/ 1712 h 2315"/>
                    <a:gd name="T14" fmla="*/ 731 w 6981"/>
                    <a:gd name="T15" fmla="*/ 2000 h 2315"/>
                    <a:gd name="T16" fmla="*/ 37 w 6981"/>
                    <a:gd name="T17" fmla="*/ 2148 h 2315"/>
                    <a:gd name="T18" fmla="*/ 0 w 6981"/>
                    <a:gd name="T19" fmla="*/ 2185 h 2315"/>
                    <a:gd name="T20" fmla="*/ 0 w 6981"/>
                    <a:gd name="T21" fmla="*/ 2314 h 2315"/>
                    <a:gd name="T22" fmla="*/ 18 w 6981"/>
                    <a:gd name="T23" fmla="*/ 2314 h 2315"/>
                    <a:gd name="T24" fmla="*/ 6961 w 6981"/>
                    <a:gd name="T25" fmla="*/ 2314 h 2315"/>
                    <a:gd name="T26" fmla="*/ 6980 w 6981"/>
                    <a:gd name="T27" fmla="*/ 2314 h 2315"/>
                    <a:gd name="T28" fmla="*/ 6980 w 6981"/>
                    <a:gd name="T29" fmla="*/ 2185 h 2315"/>
                    <a:gd name="T30" fmla="*/ 6924 w 6981"/>
                    <a:gd name="T31" fmla="*/ 2138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81" h="2315">
                      <a:moveTo>
                        <a:pt x="6924" y="2138"/>
                      </a:moveTo>
                      <a:lnTo>
                        <a:pt x="6924" y="2138"/>
                      </a:lnTo>
                      <a:cubicBezTo>
                        <a:pt x="6795" y="2111"/>
                        <a:pt x="6443" y="2037"/>
                        <a:pt x="6249" y="2000"/>
                      </a:cubicBezTo>
                      <a:cubicBezTo>
                        <a:pt x="6008" y="1944"/>
                        <a:pt x="6036" y="1712"/>
                        <a:pt x="6036" y="1712"/>
                      </a:cubicBezTo>
                      <a:cubicBezTo>
                        <a:pt x="5897" y="0"/>
                        <a:pt x="5897" y="0"/>
                        <a:pt x="5897" y="0"/>
                      </a:cubicBezTo>
                      <a:cubicBezTo>
                        <a:pt x="1074" y="0"/>
                        <a:pt x="1074" y="0"/>
                        <a:pt x="1074" y="0"/>
                      </a:cubicBezTo>
                      <a:cubicBezTo>
                        <a:pt x="944" y="1712"/>
                        <a:pt x="944" y="1712"/>
                        <a:pt x="944" y="1712"/>
                      </a:cubicBezTo>
                      <a:cubicBezTo>
                        <a:pt x="944" y="1712"/>
                        <a:pt x="972" y="1944"/>
                        <a:pt x="731" y="2000"/>
                      </a:cubicBezTo>
                      <a:cubicBezTo>
                        <a:pt x="527" y="2046"/>
                        <a:pt x="148" y="2120"/>
                        <a:pt x="37" y="2148"/>
                      </a:cubicBezTo>
                      <a:cubicBezTo>
                        <a:pt x="0" y="2157"/>
                        <a:pt x="0" y="2185"/>
                        <a:pt x="0" y="2185"/>
                      </a:cubicBezTo>
                      <a:cubicBezTo>
                        <a:pt x="0" y="2314"/>
                        <a:pt x="0" y="2314"/>
                        <a:pt x="0" y="2314"/>
                      </a:cubicBezTo>
                      <a:cubicBezTo>
                        <a:pt x="18" y="2314"/>
                        <a:pt x="18" y="2314"/>
                        <a:pt x="18" y="2314"/>
                      </a:cubicBezTo>
                      <a:cubicBezTo>
                        <a:pt x="6961" y="2314"/>
                        <a:pt x="6961" y="2314"/>
                        <a:pt x="6961" y="2314"/>
                      </a:cubicBezTo>
                      <a:cubicBezTo>
                        <a:pt x="6980" y="2314"/>
                        <a:pt x="6980" y="2314"/>
                        <a:pt x="6980" y="2314"/>
                      </a:cubicBezTo>
                      <a:cubicBezTo>
                        <a:pt x="6980" y="2185"/>
                        <a:pt x="6980" y="2185"/>
                        <a:pt x="6980" y="2185"/>
                      </a:cubicBezTo>
                      <a:cubicBezTo>
                        <a:pt x="6980" y="2185"/>
                        <a:pt x="6980" y="2157"/>
                        <a:pt x="6924" y="2138"/>
                      </a:cubicBezTo>
                    </a:path>
                  </a:pathLst>
                </a:custGeom>
                <a:solidFill>
                  <a:srgbClr val="EAEAEA"/>
                </a:solidFill>
                <a:ln>
                  <a:noFill/>
                </a:ln>
                <a:effectLst/>
              </p:spPr>
              <p:txBody>
                <a:bodyPr wrap="square" lIns="91440" tIns="45720" rIns="91440" bIns="45720" anchor="ctr">
                  <a:normAutofit/>
                </a:bodyPr>
                <a:lstStyle/>
                <a:p>
                  <a:endParaRPr lang="en-US"/>
                </a:p>
              </p:txBody>
            </p:sp>
            <p:sp>
              <p:nvSpPr>
                <p:cNvPr id="20" name="ísļîďê"/>
                <p:cNvSpPr/>
                <p:nvPr/>
              </p:nvSpPr>
              <p:spPr bwMode="auto">
                <a:xfrm>
                  <a:off x="669925" y="4771622"/>
                  <a:ext cx="4056743" cy="449076"/>
                </a:xfrm>
                <a:custGeom>
                  <a:avLst/>
                  <a:gdLst>
                    <a:gd name="T0" fmla="*/ 0 w 19000"/>
                    <a:gd name="T1" fmla="*/ 0 h 2103"/>
                    <a:gd name="T2" fmla="*/ 0 w 19000"/>
                    <a:gd name="T3" fmla="*/ 0 h 2103"/>
                    <a:gd name="T4" fmla="*/ 0 w 19000"/>
                    <a:gd name="T5" fmla="*/ 1472 h 2103"/>
                    <a:gd name="T6" fmla="*/ 630 w 19000"/>
                    <a:gd name="T7" fmla="*/ 2102 h 2103"/>
                    <a:gd name="T8" fmla="*/ 18369 w 19000"/>
                    <a:gd name="T9" fmla="*/ 2102 h 2103"/>
                    <a:gd name="T10" fmla="*/ 18999 w 19000"/>
                    <a:gd name="T11" fmla="*/ 1472 h 2103"/>
                    <a:gd name="T12" fmla="*/ 18999 w 19000"/>
                    <a:gd name="T13" fmla="*/ 0 h 2103"/>
                    <a:gd name="T14" fmla="*/ 0 w 19000"/>
                    <a:gd name="T15" fmla="*/ 0 h 2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2103">
                      <a:moveTo>
                        <a:pt x="0" y="0"/>
                      </a:moveTo>
                      <a:lnTo>
                        <a:pt x="0" y="0"/>
                      </a:lnTo>
                      <a:cubicBezTo>
                        <a:pt x="0" y="1472"/>
                        <a:pt x="0" y="1472"/>
                        <a:pt x="0" y="1472"/>
                      </a:cubicBezTo>
                      <a:cubicBezTo>
                        <a:pt x="0" y="1824"/>
                        <a:pt x="278" y="2102"/>
                        <a:pt x="630" y="2102"/>
                      </a:cubicBezTo>
                      <a:cubicBezTo>
                        <a:pt x="18369" y="2102"/>
                        <a:pt x="18369" y="2102"/>
                        <a:pt x="18369" y="2102"/>
                      </a:cubicBezTo>
                      <a:cubicBezTo>
                        <a:pt x="18712" y="2102"/>
                        <a:pt x="18999" y="1824"/>
                        <a:pt x="18999" y="1472"/>
                      </a:cubicBezTo>
                      <a:cubicBezTo>
                        <a:pt x="18999" y="0"/>
                        <a:pt x="18999" y="0"/>
                        <a:pt x="18999" y="0"/>
                      </a:cubicBezTo>
                      <a:lnTo>
                        <a:pt x="0" y="0"/>
                      </a:lnTo>
                    </a:path>
                  </a:pathLst>
                </a:custGeom>
                <a:solidFill>
                  <a:srgbClr val="F4F4F4"/>
                </a:solidFill>
                <a:ln>
                  <a:noFill/>
                </a:ln>
                <a:effectLst/>
              </p:spPr>
              <p:txBody>
                <a:bodyPr wrap="square" lIns="91440" tIns="45720" rIns="91440" bIns="45720" anchor="ctr">
                  <a:normAutofit/>
                </a:bodyPr>
                <a:lstStyle/>
                <a:p>
                  <a:endParaRPr lang="en-US"/>
                </a:p>
              </p:txBody>
            </p:sp>
            <p:sp>
              <p:nvSpPr>
                <p:cNvPr id="21" name="i$lïḑe"/>
                <p:cNvSpPr/>
                <p:nvPr/>
              </p:nvSpPr>
              <p:spPr bwMode="auto">
                <a:xfrm>
                  <a:off x="1963489" y="5678246"/>
                  <a:ext cx="1490328" cy="35775"/>
                </a:xfrm>
                <a:custGeom>
                  <a:avLst/>
                  <a:gdLst>
                    <a:gd name="T0" fmla="*/ 6943 w 6981"/>
                    <a:gd name="T1" fmla="*/ 0 h 167"/>
                    <a:gd name="T2" fmla="*/ 6943 w 6981"/>
                    <a:gd name="T3" fmla="*/ 0 h 167"/>
                    <a:gd name="T4" fmla="*/ 27 w 6981"/>
                    <a:gd name="T5" fmla="*/ 0 h 167"/>
                    <a:gd name="T6" fmla="*/ 0 w 6981"/>
                    <a:gd name="T7" fmla="*/ 37 h 167"/>
                    <a:gd name="T8" fmla="*/ 0 w 6981"/>
                    <a:gd name="T9" fmla="*/ 166 h 167"/>
                    <a:gd name="T10" fmla="*/ 18 w 6981"/>
                    <a:gd name="T11" fmla="*/ 166 h 167"/>
                    <a:gd name="T12" fmla="*/ 6961 w 6981"/>
                    <a:gd name="T13" fmla="*/ 166 h 167"/>
                    <a:gd name="T14" fmla="*/ 6980 w 6981"/>
                    <a:gd name="T15" fmla="*/ 166 h 167"/>
                    <a:gd name="T16" fmla="*/ 6980 w 6981"/>
                    <a:gd name="T17" fmla="*/ 37 h 167"/>
                    <a:gd name="T18" fmla="*/ 6943 w 698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67">
                      <a:moveTo>
                        <a:pt x="6943" y="0"/>
                      </a:moveTo>
                      <a:lnTo>
                        <a:pt x="6943" y="0"/>
                      </a:lnTo>
                      <a:cubicBezTo>
                        <a:pt x="27" y="0"/>
                        <a:pt x="27" y="0"/>
                        <a:pt x="27" y="0"/>
                      </a:cubicBezTo>
                      <a:cubicBezTo>
                        <a:pt x="0" y="9"/>
                        <a:pt x="0" y="37"/>
                        <a:pt x="0" y="37"/>
                      </a:cubicBezTo>
                      <a:cubicBezTo>
                        <a:pt x="0" y="166"/>
                        <a:pt x="0" y="166"/>
                        <a:pt x="0" y="166"/>
                      </a:cubicBezTo>
                      <a:cubicBezTo>
                        <a:pt x="18" y="166"/>
                        <a:pt x="18" y="166"/>
                        <a:pt x="18" y="166"/>
                      </a:cubicBezTo>
                      <a:cubicBezTo>
                        <a:pt x="6961" y="166"/>
                        <a:pt x="6961" y="166"/>
                        <a:pt x="6961" y="166"/>
                      </a:cubicBezTo>
                      <a:cubicBezTo>
                        <a:pt x="6980" y="166"/>
                        <a:pt x="6980" y="166"/>
                        <a:pt x="6980" y="166"/>
                      </a:cubicBezTo>
                      <a:cubicBezTo>
                        <a:pt x="6980" y="37"/>
                        <a:pt x="6980" y="37"/>
                        <a:pt x="6980" y="37"/>
                      </a:cubicBezTo>
                      <a:cubicBezTo>
                        <a:pt x="6980" y="37"/>
                        <a:pt x="6980" y="18"/>
                        <a:pt x="6943" y="0"/>
                      </a:cubicBezTo>
                    </a:path>
                  </a:pathLst>
                </a:custGeom>
                <a:solidFill>
                  <a:srgbClr val="D1D2D1"/>
                </a:solidFill>
                <a:ln>
                  <a:noFill/>
                </a:ln>
                <a:effectLst/>
              </p:spPr>
              <p:txBody>
                <a:bodyPr wrap="square" lIns="91440" tIns="45720" rIns="91440" bIns="45720" anchor="ctr">
                  <a:normAutofit fontScale="25000" lnSpcReduction="20000"/>
                </a:bodyPr>
                <a:lstStyle/>
                <a:p>
                  <a:endParaRPr lang="en-US"/>
                </a:p>
              </p:txBody>
            </p:sp>
            <p:sp>
              <p:nvSpPr>
                <p:cNvPr id="22" name="îṥ1îḋé"/>
                <p:cNvSpPr/>
                <p:nvPr/>
              </p:nvSpPr>
              <p:spPr bwMode="auto">
                <a:xfrm>
                  <a:off x="860099" y="2494235"/>
                  <a:ext cx="3674511" cy="2081563"/>
                </a:xfrm>
                <a:custGeom>
                  <a:avLst/>
                  <a:gdLst>
                    <a:gd name="T0" fmla="*/ 17212 w 17213"/>
                    <a:gd name="T1" fmla="*/ 9749 h 9750"/>
                    <a:gd name="T2" fmla="*/ 0 w 17213"/>
                    <a:gd name="T3" fmla="*/ 9749 h 9750"/>
                    <a:gd name="T4" fmla="*/ 0 w 17213"/>
                    <a:gd name="T5" fmla="*/ 0 h 9750"/>
                    <a:gd name="T6" fmla="*/ 17212 w 17213"/>
                    <a:gd name="T7" fmla="*/ 0 h 9750"/>
                    <a:gd name="T8" fmla="*/ 17212 w 17213"/>
                    <a:gd name="T9" fmla="*/ 9749 h 9750"/>
                  </a:gdLst>
                  <a:ahLst/>
                  <a:cxnLst>
                    <a:cxn ang="0">
                      <a:pos x="T0" y="T1"/>
                    </a:cxn>
                    <a:cxn ang="0">
                      <a:pos x="T2" y="T3"/>
                    </a:cxn>
                    <a:cxn ang="0">
                      <a:pos x="T4" y="T5"/>
                    </a:cxn>
                    <a:cxn ang="0">
                      <a:pos x="T6" y="T7"/>
                    </a:cxn>
                    <a:cxn ang="0">
                      <a:pos x="T8" y="T9"/>
                    </a:cxn>
                  </a:cxnLst>
                  <a:rect l="0" t="0" r="r" b="b"/>
                  <a:pathLst>
                    <a:path w="17213" h="9750">
                      <a:moveTo>
                        <a:pt x="17212" y="9749"/>
                      </a:moveTo>
                      <a:lnTo>
                        <a:pt x="0" y="9749"/>
                      </a:lnTo>
                      <a:lnTo>
                        <a:pt x="0" y="0"/>
                      </a:lnTo>
                      <a:lnTo>
                        <a:pt x="17212" y="0"/>
                      </a:lnTo>
                      <a:lnTo>
                        <a:pt x="17212" y="9749"/>
                      </a:lnTo>
                    </a:path>
                  </a:pathLst>
                </a:custGeom>
                <a:solidFill>
                  <a:schemeClr val="bg1">
                    <a:lumMod val="95000"/>
                  </a:schemeClr>
                </a:solidFill>
                <a:ln w="63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solidFill>
                      <a:schemeClr val="lt1"/>
                    </a:solidFill>
                  </a:endParaRPr>
                </a:p>
              </p:txBody>
            </p:sp>
          </p:grpSp>
          <p:sp>
            <p:nvSpPr>
              <p:cNvPr id="12" name="íṥḷïḓè"/>
              <p:cNvSpPr/>
              <p:nvPr/>
            </p:nvSpPr>
            <p:spPr>
              <a:xfrm>
                <a:off x="5841999" y="1652270"/>
                <a:ext cx="6146217" cy="5002530"/>
              </a:xfrm>
              <a:prstGeom prst="rect">
                <a:avLst/>
              </a:prstGeom>
              <a:noFill/>
              <a:ln w="12700" cap="flat" cmpd="sng" algn="ctr">
                <a:solidFill>
                  <a:schemeClr val="bg2">
                    <a:lumMod val="90000"/>
                  </a:schemeClr>
                </a:solidFill>
                <a:prstDash val="solid"/>
                <a:miter lim="800000"/>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3" name="iSľîdé"/>
              <p:cNvSpPr/>
              <p:nvPr/>
            </p:nvSpPr>
            <p:spPr>
              <a:xfrm rot="16200000" flipH="1">
                <a:off x="3925730" y="2451325"/>
                <a:ext cx="2715324" cy="1117216"/>
              </a:xfrm>
              <a:custGeom>
                <a:avLst/>
                <a:gdLst>
                  <a:gd name="connsiteX0" fmla="*/ 0 w 3622166"/>
                  <a:gd name="connsiteY0" fmla="*/ 1548784 h 1548784"/>
                  <a:gd name="connsiteX1" fmla="*/ 910437 w 3622166"/>
                  <a:gd name="connsiteY1" fmla="*/ 0 h 1548784"/>
                  <a:gd name="connsiteX2" fmla="*/ 3622166 w 3622166"/>
                  <a:gd name="connsiteY2" fmla="*/ 0 h 1548784"/>
                  <a:gd name="connsiteX3" fmla="*/ 2711729 w 3622166"/>
                  <a:gd name="connsiteY3" fmla="*/ 1548784 h 1548784"/>
                  <a:gd name="connsiteX4" fmla="*/ 0 w 3622166"/>
                  <a:gd name="connsiteY4" fmla="*/ 1548784 h 1548784"/>
                  <a:gd name="connsiteX0-1" fmla="*/ 0 w 3622166"/>
                  <a:gd name="connsiteY0-2" fmla="*/ 1548784 h 1548784"/>
                  <a:gd name="connsiteX1-3" fmla="*/ 811377 w 3622166"/>
                  <a:gd name="connsiteY1-4" fmla="*/ 7620 h 1548784"/>
                  <a:gd name="connsiteX2-5" fmla="*/ 3622166 w 3622166"/>
                  <a:gd name="connsiteY2-6" fmla="*/ 0 h 1548784"/>
                  <a:gd name="connsiteX3-7" fmla="*/ 2711729 w 3622166"/>
                  <a:gd name="connsiteY3-8" fmla="*/ 1548784 h 1548784"/>
                  <a:gd name="connsiteX4-9" fmla="*/ 0 w 3622166"/>
                  <a:gd name="connsiteY4-10" fmla="*/ 1548784 h 1548784"/>
                  <a:gd name="connsiteX0-11" fmla="*/ 0 w 3622166"/>
                  <a:gd name="connsiteY0-12" fmla="*/ 1553874 h 1553874"/>
                  <a:gd name="connsiteX1-13" fmla="*/ 762611 w 3622166"/>
                  <a:gd name="connsiteY1-14" fmla="*/ 0 h 1553874"/>
                  <a:gd name="connsiteX2-15" fmla="*/ 3622166 w 3622166"/>
                  <a:gd name="connsiteY2-16" fmla="*/ 5090 h 1553874"/>
                  <a:gd name="connsiteX3-17" fmla="*/ 2711729 w 3622166"/>
                  <a:gd name="connsiteY3-18" fmla="*/ 1553874 h 1553874"/>
                  <a:gd name="connsiteX4-19" fmla="*/ 0 w 3622166"/>
                  <a:gd name="connsiteY4-20" fmla="*/ 1553874 h 15538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22166" h="1553874">
                    <a:moveTo>
                      <a:pt x="0" y="1553874"/>
                    </a:moveTo>
                    <a:lnTo>
                      <a:pt x="762611" y="0"/>
                    </a:lnTo>
                    <a:lnTo>
                      <a:pt x="3622166" y="5090"/>
                    </a:lnTo>
                    <a:lnTo>
                      <a:pt x="2711729" y="1553874"/>
                    </a:lnTo>
                    <a:lnTo>
                      <a:pt x="0" y="1553874"/>
                    </a:lnTo>
                    <a:close/>
                  </a:path>
                </a:pathLst>
              </a:custGeom>
              <a:solidFill>
                <a:schemeClr val="bg1">
                  <a:lumMod val="85000"/>
                  <a:alpha val="71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gr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7028" y="2028462"/>
              <a:ext cx="3674511" cy="2081563"/>
            </a:xfrm>
            <a:prstGeom prst="rect">
              <a:avLst/>
            </a:prstGeom>
          </p:spPr>
        </p:pic>
        <p:sp>
          <p:nvSpPr>
            <p:cNvPr id="5" name="文本框 4"/>
            <p:cNvSpPr txBox="1"/>
            <p:nvPr/>
          </p:nvSpPr>
          <p:spPr>
            <a:xfrm>
              <a:off x="510033" y="5539465"/>
              <a:ext cx="3874210" cy="830997"/>
            </a:xfrm>
            <a:prstGeom prst="rect">
              <a:avLst/>
            </a:prstGeom>
            <a:noFill/>
          </p:spPr>
          <p:txBody>
            <a:bodyPr wrap="square" rtlCol="0">
              <a:spAutoFit/>
            </a:bodyPr>
            <a:lstStyle/>
            <a:p>
              <a:pPr algn="just"/>
              <a:r>
                <a:rPr lang="zh-CN" altLang="en-US" sz="1600" dirty="0"/>
                <a:t>在</a:t>
              </a:r>
              <a:r>
                <a:rPr lang="zh-CN" altLang="en-US" sz="1600" b="1" dirty="0"/>
                <a:t>知网</a:t>
              </a:r>
              <a:r>
                <a:rPr lang="zh-CN" altLang="en-US" sz="1600" dirty="0"/>
                <a:t>检索“</a:t>
              </a:r>
              <a:r>
                <a:rPr lang="zh-CN" altLang="en-US" sz="1600" i="1" dirty="0"/>
                <a:t>全文 </a:t>
              </a:r>
              <a:r>
                <a:rPr lang="en-US" altLang="zh-CN" sz="1600" i="1" dirty="0"/>
                <a:t>- CSMAR + </a:t>
              </a:r>
              <a:r>
                <a:rPr lang="zh-CN" altLang="en-US" sz="1600" i="1" dirty="0"/>
                <a:t>国泰安</a:t>
              </a:r>
              <a:r>
                <a:rPr lang="zh-CN" altLang="en-US" sz="1600" dirty="0"/>
                <a:t>”，可获取采用了</a:t>
              </a:r>
              <a:r>
                <a:rPr lang="en-US" altLang="zh-CN" sz="1600" dirty="0"/>
                <a:t>CSMAR</a:t>
              </a:r>
              <a:r>
                <a:rPr lang="zh-CN" altLang="en-US" sz="1600" dirty="0"/>
                <a:t>数据发表的论文，了解研究主题情况。</a:t>
              </a:r>
              <a:endParaRPr lang="zh-CN" altLang="en-US" sz="1600" dirty="0"/>
            </a:p>
          </p:txBody>
        </p:sp>
        <p:sp>
          <p:nvSpPr>
            <p:cNvPr id="6" name="矩形: 圆角 5"/>
            <p:cNvSpPr/>
            <p:nvPr/>
          </p:nvSpPr>
          <p:spPr>
            <a:xfrm>
              <a:off x="412089" y="5499765"/>
              <a:ext cx="4070099" cy="870697"/>
            </a:xfrm>
            <a:prstGeom prst="roundRect">
              <a:avLst/>
            </a:prstGeom>
            <a:noFill/>
            <a:ln>
              <a:prstDash val="lgDash"/>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5799103" y="2168935"/>
              <a:ext cx="6004589" cy="1362682"/>
              <a:chOff x="5983627" y="2188118"/>
              <a:chExt cx="6004589" cy="1362682"/>
            </a:xfrm>
          </p:grpSpPr>
          <p:sp>
            <p:nvSpPr>
              <p:cNvPr id="31" name="文本框 30"/>
              <p:cNvSpPr txBox="1"/>
              <p:nvPr/>
            </p:nvSpPr>
            <p:spPr>
              <a:xfrm>
                <a:off x="5983627" y="2188119"/>
                <a:ext cx="2042471" cy="1362681"/>
              </a:xfrm>
              <a:prstGeom prst="rect">
                <a:avLst/>
              </a:prstGeom>
              <a:noFill/>
            </p:spPr>
            <p:txBody>
              <a:bodyPr wrap="square">
                <a:spAutoFit/>
              </a:bodyPr>
              <a:lstStyle/>
              <a:p>
                <a:pPr marL="285750" indent="-285750">
                  <a:lnSpc>
                    <a:spcPct val="120000"/>
                  </a:lnSpc>
                  <a:buFont typeface="Wingdings" panose="05000000000000000000" pitchFamily="2" charset="2"/>
                  <a:buChar char="p"/>
                </a:pPr>
                <a:r>
                  <a:rPr lang="zh-CN" altLang="en-US" sz="1400" dirty="0"/>
                  <a:t>融资约束</a:t>
                </a:r>
                <a:endParaRPr lang="en-US" altLang="zh-CN" sz="1400" dirty="0"/>
              </a:p>
              <a:p>
                <a:pPr marL="285750" indent="-285750">
                  <a:lnSpc>
                    <a:spcPct val="120000"/>
                  </a:lnSpc>
                  <a:buFont typeface="Wingdings" panose="05000000000000000000" pitchFamily="2" charset="2"/>
                  <a:buChar char="p"/>
                </a:pPr>
                <a:r>
                  <a:rPr lang="zh-CN" altLang="en-US" sz="1400" dirty="0"/>
                  <a:t>企业创新</a:t>
                </a:r>
                <a:endParaRPr lang="en-US" altLang="zh-CN" sz="1400" dirty="0"/>
              </a:p>
              <a:p>
                <a:pPr marL="285750" indent="-285750">
                  <a:lnSpc>
                    <a:spcPct val="120000"/>
                  </a:lnSpc>
                  <a:buFont typeface="Wingdings" panose="05000000000000000000" pitchFamily="2" charset="2"/>
                  <a:buChar char="p"/>
                </a:pPr>
                <a:r>
                  <a:rPr lang="zh-CN" altLang="en-US" sz="1400" dirty="0"/>
                  <a:t>公司治理</a:t>
                </a:r>
                <a:endParaRPr lang="en-US" altLang="zh-CN" sz="1400" dirty="0"/>
              </a:p>
              <a:p>
                <a:pPr marL="285750" indent="-285750">
                  <a:lnSpc>
                    <a:spcPct val="120000"/>
                  </a:lnSpc>
                  <a:buFont typeface="Wingdings" panose="05000000000000000000" pitchFamily="2" charset="2"/>
                  <a:buChar char="p"/>
                </a:pPr>
                <a:r>
                  <a:rPr lang="zh-CN" altLang="en-US" sz="1400" dirty="0"/>
                  <a:t>股权质押</a:t>
                </a:r>
                <a:endParaRPr lang="en-US" altLang="zh-CN" sz="1400" dirty="0"/>
              </a:p>
              <a:p>
                <a:pPr marL="285750" indent="-285750">
                  <a:lnSpc>
                    <a:spcPct val="120000"/>
                  </a:lnSpc>
                  <a:buFont typeface="Wingdings" panose="05000000000000000000" pitchFamily="2" charset="2"/>
                  <a:buChar char="p"/>
                </a:pPr>
                <a:r>
                  <a:rPr lang="zh-CN" altLang="en-US" sz="1400" dirty="0"/>
                  <a:t>盈余管理</a:t>
                </a:r>
                <a:endParaRPr lang="en-US" altLang="zh-CN" sz="1400" dirty="0"/>
              </a:p>
            </p:txBody>
          </p:sp>
          <p:sp>
            <p:nvSpPr>
              <p:cNvPr id="35" name="文本框 34"/>
              <p:cNvSpPr txBox="1"/>
              <p:nvPr/>
            </p:nvSpPr>
            <p:spPr>
              <a:xfrm>
                <a:off x="10068589" y="2188118"/>
                <a:ext cx="1919627" cy="1362681"/>
              </a:xfrm>
              <a:prstGeom prst="rect">
                <a:avLst/>
              </a:prstGeom>
              <a:noFill/>
            </p:spPr>
            <p:txBody>
              <a:bodyPr wrap="square">
                <a:spAutoFit/>
              </a:bodyPr>
              <a:lstStyle/>
              <a:p>
                <a:pPr marL="285750" indent="-285750">
                  <a:lnSpc>
                    <a:spcPct val="120000"/>
                  </a:lnSpc>
                  <a:buFont typeface="Wingdings" panose="05000000000000000000" pitchFamily="2" charset="2"/>
                  <a:buChar char="p"/>
                </a:pPr>
                <a:r>
                  <a:rPr lang="zh-CN" altLang="en-US" sz="1400" dirty="0"/>
                  <a:t>股票流动性</a:t>
                </a:r>
                <a:endParaRPr lang="zh-CN" altLang="en-US" sz="1400" dirty="0"/>
              </a:p>
              <a:p>
                <a:pPr marL="285750" indent="-285750">
                  <a:lnSpc>
                    <a:spcPct val="120000"/>
                  </a:lnSpc>
                  <a:buFont typeface="Wingdings" panose="05000000000000000000" pitchFamily="2" charset="2"/>
                  <a:buChar char="p"/>
                </a:pPr>
                <a:r>
                  <a:rPr lang="zh-CN" altLang="en-US" sz="1400" dirty="0"/>
                  <a:t>环境规制</a:t>
                </a:r>
                <a:endParaRPr lang="en-US" altLang="zh-CN" sz="1400" dirty="0"/>
              </a:p>
              <a:p>
                <a:pPr marL="285750" indent="-285750">
                  <a:lnSpc>
                    <a:spcPct val="120000"/>
                  </a:lnSpc>
                  <a:buFont typeface="Wingdings" panose="05000000000000000000" pitchFamily="2" charset="2"/>
                  <a:buChar char="p"/>
                </a:pPr>
                <a:r>
                  <a:rPr lang="zh-CN" altLang="en-US" sz="1400" dirty="0"/>
                  <a:t>产业政策</a:t>
                </a:r>
                <a:endParaRPr lang="en-US" altLang="zh-CN" sz="1400" dirty="0"/>
              </a:p>
              <a:p>
                <a:pPr marL="285750" indent="-285750">
                  <a:lnSpc>
                    <a:spcPct val="120000"/>
                  </a:lnSpc>
                  <a:buFont typeface="Wingdings" panose="05000000000000000000" pitchFamily="2" charset="2"/>
                  <a:buChar char="p"/>
                </a:pPr>
                <a:r>
                  <a:rPr lang="zh-CN" altLang="en-US" sz="1400" dirty="0"/>
                  <a:t>经济政策不确定性</a:t>
                </a:r>
                <a:endParaRPr lang="en-US" altLang="zh-CN" sz="1400" dirty="0"/>
              </a:p>
              <a:p>
                <a:pPr marL="285750" indent="-285750">
                  <a:lnSpc>
                    <a:spcPct val="120000"/>
                  </a:lnSpc>
                  <a:buFont typeface="Wingdings" panose="05000000000000000000" pitchFamily="2" charset="2"/>
                  <a:buChar char="p"/>
                </a:pPr>
                <a:r>
                  <a:rPr lang="zh-CN" altLang="en-US" sz="1400" dirty="0"/>
                  <a:t>混合所有制改革</a:t>
                </a:r>
                <a:endParaRPr lang="en-US" altLang="zh-CN" sz="1400" dirty="0"/>
              </a:p>
            </p:txBody>
          </p:sp>
          <p:sp>
            <p:nvSpPr>
              <p:cNvPr id="36" name="文本框 35"/>
              <p:cNvSpPr txBox="1"/>
              <p:nvPr/>
            </p:nvSpPr>
            <p:spPr>
              <a:xfrm>
                <a:off x="7129062" y="2188118"/>
                <a:ext cx="1652465" cy="1362681"/>
              </a:xfrm>
              <a:prstGeom prst="rect">
                <a:avLst/>
              </a:prstGeom>
              <a:noFill/>
            </p:spPr>
            <p:txBody>
              <a:bodyPr wrap="square">
                <a:spAutoFit/>
              </a:bodyPr>
              <a:lstStyle/>
              <a:p>
                <a:pPr marL="285750" indent="-285750">
                  <a:lnSpc>
                    <a:spcPct val="120000"/>
                  </a:lnSpc>
                  <a:buFont typeface="Wingdings" panose="05000000000000000000" pitchFamily="2" charset="2"/>
                  <a:buChar char="p"/>
                </a:pPr>
                <a:r>
                  <a:rPr lang="zh-CN" altLang="en-US" sz="1400" dirty="0"/>
                  <a:t>内部控制</a:t>
                </a:r>
                <a:endParaRPr lang="en-US" altLang="zh-CN" sz="1400" dirty="0"/>
              </a:p>
              <a:p>
                <a:pPr marL="285750" indent="-285750">
                  <a:lnSpc>
                    <a:spcPct val="120000"/>
                  </a:lnSpc>
                  <a:buFont typeface="Wingdings" panose="05000000000000000000" pitchFamily="2" charset="2"/>
                  <a:buChar char="p"/>
                </a:pPr>
                <a:r>
                  <a:rPr lang="zh-CN" altLang="en-US" sz="1400" dirty="0"/>
                  <a:t>信息披露</a:t>
                </a:r>
                <a:endParaRPr lang="en-US" altLang="zh-CN" sz="1400" dirty="0"/>
              </a:p>
              <a:p>
                <a:pPr marL="285750" indent="-285750">
                  <a:lnSpc>
                    <a:spcPct val="120000"/>
                  </a:lnSpc>
                  <a:buFont typeface="Wingdings" panose="05000000000000000000" pitchFamily="2" charset="2"/>
                  <a:buChar char="p"/>
                </a:pPr>
                <a:r>
                  <a:rPr lang="zh-CN" altLang="en-US" sz="1400" dirty="0"/>
                  <a:t>企业价值</a:t>
                </a:r>
                <a:endParaRPr lang="en-US" altLang="zh-CN" sz="1400" dirty="0"/>
              </a:p>
              <a:p>
                <a:pPr marL="285750" indent="-285750">
                  <a:lnSpc>
                    <a:spcPct val="120000"/>
                  </a:lnSpc>
                  <a:buFont typeface="Wingdings" panose="05000000000000000000" pitchFamily="2" charset="2"/>
                  <a:buChar char="p"/>
                </a:pPr>
                <a:r>
                  <a:rPr lang="zh-CN" altLang="en-US" sz="1400" dirty="0"/>
                  <a:t>企业社会责任</a:t>
                </a:r>
                <a:endParaRPr lang="en-US" altLang="zh-CN" sz="1400" dirty="0"/>
              </a:p>
              <a:p>
                <a:pPr marL="285750" indent="-285750">
                  <a:lnSpc>
                    <a:spcPct val="120000"/>
                  </a:lnSpc>
                  <a:buFont typeface="Wingdings" panose="05000000000000000000" pitchFamily="2" charset="2"/>
                  <a:buChar char="p"/>
                </a:pPr>
                <a:r>
                  <a:rPr lang="zh-CN" altLang="en-US" sz="1400" dirty="0"/>
                  <a:t>投资效率</a:t>
                </a:r>
                <a:endParaRPr lang="en-US" altLang="zh-CN" sz="1400" dirty="0"/>
              </a:p>
            </p:txBody>
          </p:sp>
          <p:sp>
            <p:nvSpPr>
              <p:cNvPr id="37" name="文本框 36"/>
              <p:cNvSpPr txBox="1"/>
              <p:nvPr/>
            </p:nvSpPr>
            <p:spPr>
              <a:xfrm>
                <a:off x="8589469" y="2188118"/>
                <a:ext cx="1570531" cy="1362681"/>
              </a:xfrm>
              <a:prstGeom prst="rect">
                <a:avLst/>
              </a:prstGeom>
              <a:noFill/>
            </p:spPr>
            <p:txBody>
              <a:bodyPr wrap="square">
                <a:spAutoFit/>
              </a:bodyPr>
              <a:lstStyle/>
              <a:p>
                <a:pPr marL="285750" indent="-285750">
                  <a:lnSpc>
                    <a:spcPct val="120000"/>
                  </a:lnSpc>
                  <a:buFont typeface="Wingdings" panose="05000000000000000000" pitchFamily="2" charset="2"/>
                  <a:buChar char="p"/>
                </a:pPr>
                <a:r>
                  <a:rPr lang="zh-CN" altLang="en-US" sz="1400" dirty="0"/>
                  <a:t>审计质量</a:t>
                </a:r>
                <a:endParaRPr lang="zh-CN" altLang="en-US" sz="1400" dirty="0"/>
              </a:p>
              <a:p>
                <a:pPr marL="285750" indent="-285750">
                  <a:lnSpc>
                    <a:spcPct val="120000"/>
                  </a:lnSpc>
                  <a:buFont typeface="Wingdings" panose="05000000000000000000" pitchFamily="2" charset="2"/>
                  <a:buChar char="p"/>
                </a:pPr>
                <a:r>
                  <a:rPr lang="zh-CN" altLang="en-US" sz="1400" dirty="0"/>
                  <a:t>家族企业</a:t>
                </a:r>
                <a:endParaRPr lang="zh-CN" altLang="en-US" sz="1400" dirty="0"/>
              </a:p>
              <a:p>
                <a:pPr marL="285750" indent="-285750">
                  <a:lnSpc>
                    <a:spcPct val="120000"/>
                  </a:lnSpc>
                  <a:buFont typeface="Wingdings" panose="05000000000000000000" pitchFamily="2" charset="2"/>
                  <a:buChar char="p"/>
                </a:pPr>
                <a:r>
                  <a:rPr lang="zh-CN" altLang="en-US" sz="1400" dirty="0"/>
                  <a:t>企业金融化</a:t>
                </a:r>
                <a:endParaRPr lang="zh-CN" altLang="en-US" sz="1400" dirty="0"/>
              </a:p>
              <a:p>
                <a:pPr marL="285750" indent="-285750">
                  <a:lnSpc>
                    <a:spcPct val="120000"/>
                  </a:lnSpc>
                  <a:buFont typeface="Wingdings" panose="05000000000000000000" pitchFamily="2" charset="2"/>
                  <a:buChar char="p"/>
                </a:pPr>
                <a:r>
                  <a:rPr lang="zh-CN" altLang="en-US" sz="1400" dirty="0"/>
                  <a:t>分析师</a:t>
                </a:r>
                <a:endParaRPr lang="en-US" altLang="zh-CN" sz="1400" dirty="0"/>
              </a:p>
              <a:p>
                <a:pPr marL="285750" indent="-285750">
                  <a:lnSpc>
                    <a:spcPct val="120000"/>
                  </a:lnSpc>
                  <a:buFont typeface="Wingdings" panose="05000000000000000000" pitchFamily="2" charset="2"/>
                  <a:buChar char="p"/>
                </a:pPr>
                <a:r>
                  <a:rPr lang="zh-CN" altLang="en-US" sz="1400" dirty="0"/>
                  <a:t>股价崩盘风险</a:t>
                </a:r>
                <a:endParaRPr lang="en-US" altLang="zh-CN" sz="1400" dirty="0"/>
              </a:p>
            </p:txBody>
          </p:sp>
        </p:grpSp>
        <p:sp>
          <p:nvSpPr>
            <p:cNvPr id="26" name="文本框 25"/>
            <p:cNvSpPr txBox="1"/>
            <p:nvPr/>
          </p:nvSpPr>
          <p:spPr>
            <a:xfrm>
              <a:off x="5768575" y="1746876"/>
              <a:ext cx="5796397" cy="338554"/>
            </a:xfrm>
            <a:prstGeom prst="rect">
              <a:avLst/>
            </a:prstGeom>
            <a:noFill/>
          </p:spPr>
          <p:txBody>
            <a:bodyPr wrap="square" rtlCol="0">
              <a:spAutoFit/>
            </a:bodyPr>
            <a:lstStyle/>
            <a:p>
              <a:r>
                <a:rPr lang="zh-CN" altLang="en-US" sz="1600" dirty="0"/>
                <a:t>使用</a:t>
              </a:r>
              <a:r>
                <a:rPr lang="en-US" altLang="zh-CN" sz="1600" dirty="0"/>
                <a:t>CSMAR</a:t>
              </a:r>
              <a:r>
                <a:rPr lang="zh-CN" altLang="en-US" sz="1600" dirty="0"/>
                <a:t>数据的一些</a:t>
              </a:r>
              <a:r>
                <a:rPr lang="zh-CN" altLang="en-US" sz="1600" b="1" dirty="0">
                  <a:solidFill>
                    <a:schemeClr val="accent3">
                      <a:lumMod val="60000"/>
                      <a:lumOff val="40000"/>
                    </a:schemeClr>
                  </a:solidFill>
                  <a:effectLst>
                    <a:outerShdw blurRad="38100" dist="38100" dir="2700000" algn="tl">
                      <a:srgbClr val="000000">
                        <a:alpha val="43137"/>
                      </a:srgbClr>
                    </a:outerShdw>
                  </a:effectLst>
                </a:rPr>
                <a:t>热门</a:t>
              </a:r>
              <a:r>
                <a:rPr lang="zh-CN" altLang="en-US" sz="1600" b="1" dirty="0"/>
                <a:t>研究主题</a:t>
              </a:r>
              <a:r>
                <a:rPr lang="zh-CN" altLang="en-US" sz="1600" dirty="0"/>
                <a:t>包括：</a:t>
              </a:r>
              <a:endParaRPr lang="zh-CN" altLang="en-US" sz="1600" dirty="0"/>
            </a:p>
          </p:txBody>
        </p:sp>
        <p:sp>
          <p:nvSpPr>
            <p:cNvPr id="38" name="文本框 37"/>
            <p:cNvSpPr txBox="1"/>
            <p:nvPr/>
          </p:nvSpPr>
          <p:spPr>
            <a:xfrm>
              <a:off x="5787161" y="3847188"/>
              <a:ext cx="5429250" cy="2462213"/>
            </a:xfrm>
            <a:prstGeom prst="rect">
              <a:avLst/>
            </a:prstGeom>
            <a:noFill/>
          </p:spPr>
          <p:txBody>
            <a:bodyPr wrap="square" rtlCol="0">
              <a:spAutoFit/>
            </a:bodyPr>
            <a:lstStyle/>
            <a:p>
              <a:pPr algn="just"/>
              <a:r>
                <a:rPr lang="zh-CN" altLang="en-US" sz="1600" dirty="0"/>
                <a:t>在</a:t>
              </a:r>
              <a:r>
                <a:rPr lang="zh-CN" altLang="en-US" sz="1600" b="1" dirty="0"/>
                <a:t>知网</a:t>
              </a:r>
              <a:r>
                <a:rPr lang="zh-CN" altLang="en-US" sz="1600" dirty="0"/>
                <a:t>进行</a:t>
              </a:r>
              <a:r>
                <a:rPr lang="zh-CN" altLang="en-US" sz="1600" b="1" dirty="0"/>
                <a:t>高级检索</a:t>
              </a:r>
              <a:r>
                <a:rPr lang="zh-CN" altLang="en-US" sz="1600" dirty="0"/>
                <a:t>，如：</a:t>
              </a:r>
              <a:endParaRPr lang="en-US" altLang="zh-CN" sz="1600" dirty="0"/>
            </a:p>
            <a:p>
              <a:pPr marL="285750" indent="-285750" algn="just">
                <a:spcBef>
                  <a:spcPts val="600"/>
                </a:spcBef>
                <a:buFont typeface="Wingdings" panose="05000000000000000000" pitchFamily="2" charset="2"/>
                <a:buChar char="Ø"/>
              </a:pPr>
              <a:r>
                <a:rPr lang="zh-CN" altLang="en-US" sz="1600" i="1" dirty="0"/>
                <a:t>主题 </a:t>
              </a:r>
              <a:r>
                <a:rPr lang="en-US" altLang="zh-CN" sz="1600" i="1" dirty="0"/>
                <a:t>- </a:t>
              </a:r>
              <a:r>
                <a:rPr lang="zh-CN" altLang="en-US" sz="1600" i="1" dirty="0"/>
                <a:t>融资约束</a:t>
              </a:r>
              <a:endParaRPr lang="en-US" altLang="zh-CN" sz="1600" i="1" dirty="0"/>
            </a:p>
            <a:p>
              <a:pPr marL="285750" indent="-285750" algn="just">
                <a:spcAft>
                  <a:spcPts val="600"/>
                </a:spcAft>
                <a:buFont typeface="Wingdings" panose="05000000000000000000" pitchFamily="2" charset="2"/>
                <a:buChar char="Ø"/>
              </a:pPr>
              <a:r>
                <a:rPr lang="zh-CN" altLang="en-US" sz="1600" i="1" dirty="0"/>
                <a:t>全文 </a:t>
              </a:r>
              <a:r>
                <a:rPr lang="en-US" altLang="zh-CN" sz="1600" i="1" dirty="0"/>
                <a:t>– CSMAR + </a:t>
              </a:r>
              <a:r>
                <a:rPr lang="zh-CN" altLang="en-US" sz="1600" i="1" dirty="0"/>
                <a:t>国泰安</a:t>
              </a:r>
              <a:endParaRPr lang="en-US" altLang="zh-CN" sz="1600" dirty="0"/>
            </a:p>
            <a:p>
              <a:pPr algn="just"/>
              <a:r>
                <a:rPr lang="zh-CN" altLang="en-US" sz="1600" dirty="0"/>
                <a:t>可获取该主题下使用</a:t>
              </a:r>
              <a:r>
                <a:rPr lang="en-US" altLang="zh-CN" sz="1600" dirty="0"/>
                <a:t>CSMAR</a:t>
              </a:r>
              <a:r>
                <a:rPr lang="zh-CN" altLang="en-US" sz="1600" dirty="0"/>
                <a:t>数据发表的论文，了解具体研究内容。</a:t>
              </a:r>
              <a:endParaRPr lang="en-US" altLang="zh-CN" sz="1600" dirty="0"/>
            </a:p>
            <a:p>
              <a:pPr algn="just"/>
              <a:endParaRPr lang="en-US" altLang="zh-CN" sz="1600" dirty="0"/>
            </a:p>
            <a:p>
              <a:pPr algn="just"/>
              <a:endParaRPr lang="en-US" altLang="zh-CN" sz="1600" dirty="0"/>
            </a:p>
            <a:p>
              <a:pPr algn="just"/>
              <a:r>
                <a:rPr lang="zh-CN" altLang="en-US" sz="1600" dirty="0"/>
                <a:t>针对上述热门主题，讲义里列出了研究中常用的</a:t>
              </a:r>
              <a:r>
                <a:rPr lang="en-US" altLang="zh-CN" sz="1600" dirty="0"/>
                <a:t>CSMAR</a:t>
              </a:r>
              <a:r>
                <a:rPr lang="zh-CN" altLang="en-US" sz="1600" dirty="0"/>
                <a:t>子库，供学习者参考。</a:t>
              </a:r>
              <a:endParaRPr lang="zh-CN" altLang="en-US" sz="16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sp>
        <p:nvSpPr>
          <p:cNvPr id="27" name="直角三角形 26"/>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表格 4"/>
          <p:cNvGraphicFramePr>
            <a:graphicFrameLocks noGrp="1"/>
          </p:cNvGraphicFramePr>
          <p:nvPr/>
        </p:nvGraphicFramePr>
        <p:xfrm>
          <a:off x="0" y="1486483"/>
          <a:ext cx="12192000" cy="5371517"/>
        </p:xfrm>
        <a:graphic>
          <a:graphicData uri="http://schemas.openxmlformats.org/drawingml/2006/table">
            <a:tbl>
              <a:tblPr>
                <a:tableStyleId>{5C22544A-7EE6-4342-B048-85BDC9FD1C3A}</a:tableStyleId>
              </a:tblPr>
              <a:tblGrid>
                <a:gridCol w="870776"/>
                <a:gridCol w="11321224"/>
              </a:tblGrid>
              <a:tr h="677614">
                <a:tc>
                  <a:txBody>
                    <a:bodyPr/>
                    <a:lstStyle/>
                    <a:p>
                      <a:pPr algn="ctr" fontAlgn="t">
                        <a:lnSpc>
                          <a:spcPct val="120000"/>
                        </a:lnSpc>
                      </a:pPr>
                      <a:r>
                        <a:rPr lang="zh-CN" altLang="en-US" sz="1400" b="1" u="none" strike="noStrike" dirty="0">
                          <a:effectLst/>
                        </a:rPr>
                        <a:t>融资约束</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c>
                  <a:txBody>
                    <a:bodyPr/>
                    <a:lstStyle/>
                    <a:p>
                      <a:pPr algn="l" fontAlgn="ctr">
                        <a:lnSpc>
                          <a:spcPct val="120000"/>
                        </a:lnSpc>
                      </a:pPr>
                      <a:r>
                        <a:rPr lang="zh-CN" altLang="en-US" sz="1400" u="none" strike="noStrike" dirty="0">
                          <a:effectLst/>
                        </a:rPr>
                        <a:t>财务报告审计意见、区域经济、上市公司与子公司专利、内部控制、股票市场交易、经营困境、财务指标分析、违规处理、社会责任、行业财务指标、上市公司基本信息、财务报表附注、财务报表、股东、上市公司研发创新、并购重组、股权性质、治理结构、审计研究、融资融券</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r>
              <a:tr h="747575">
                <a:tc>
                  <a:txBody>
                    <a:bodyPr/>
                    <a:lstStyle/>
                    <a:p>
                      <a:pPr algn="ctr" fontAlgn="t">
                        <a:lnSpc>
                          <a:spcPct val="120000"/>
                        </a:lnSpc>
                      </a:pPr>
                      <a:r>
                        <a:rPr lang="zh-CN" altLang="en-US" sz="1400" b="1" u="none" strike="noStrike" dirty="0">
                          <a:effectLst/>
                        </a:rPr>
                        <a:t>企业创新</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c>
                  <a:txBody>
                    <a:bodyPr/>
                    <a:lstStyle/>
                    <a:p>
                      <a:pPr algn="l" fontAlgn="ctr">
                        <a:lnSpc>
                          <a:spcPct val="120000"/>
                        </a:lnSpc>
                      </a:pPr>
                      <a:r>
                        <a:rPr lang="zh-CN" altLang="en-US" sz="1400" u="none" strike="noStrike">
                          <a:effectLst/>
                        </a:rPr>
                        <a:t>财务报告审计意见、上市公司及子公司专利、上市公司与子公司专利、财务指标分析、上市公司人物特征、机构投资者、行业财务指标、上市公司基本信息、财务报表附注、财务报表、海外直接投资、股东、资质认定、民营上市公司、上市公司研发创新、股权性质、治理结构、审计研究、分析师预测</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325" marR="1325" marT="1325" marB="0" anchor="ctr"/>
                </a:tc>
              </a:tr>
              <a:tr h="421091">
                <a:tc>
                  <a:txBody>
                    <a:bodyPr/>
                    <a:lstStyle/>
                    <a:p>
                      <a:pPr algn="ctr" fontAlgn="t">
                        <a:lnSpc>
                          <a:spcPct val="120000"/>
                        </a:lnSpc>
                      </a:pPr>
                      <a:r>
                        <a:rPr lang="zh-CN" altLang="en-US" sz="1400" b="1" u="none" strike="noStrike" dirty="0">
                          <a:effectLst/>
                        </a:rPr>
                        <a:t>公司治理</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c>
                  <a:txBody>
                    <a:bodyPr/>
                    <a:lstStyle/>
                    <a:p>
                      <a:pPr algn="l" fontAlgn="ctr">
                        <a:lnSpc>
                          <a:spcPct val="120000"/>
                        </a:lnSpc>
                      </a:pPr>
                      <a:r>
                        <a:rPr lang="zh-CN" altLang="en-US" sz="1400" u="none" strike="noStrike" dirty="0">
                          <a:effectLst/>
                        </a:rPr>
                        <a:t>财务指标分析、上市公司基本信息、并购重组、上市公司人物特征、股票市场衍生指标、违规处理、治理结构、审计研究、股票市场交易、财务报表、股东、会计信息质量</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r>
              <a:tr h="654294">
                <a:tc>
                  <a:txBody>
                    <a:bodyPr/>
                    <a:lstStyle/>
                    <a:p>
                      <a:pPr algn="ctr" fontAlgn="t">
                        <a:lnSpc>
                          <a:spcPct val="120000"/>
                        </a:lnSpc>
                      </a:pPr>
                      <a:r>
                        <a:rPr lang="zh-CN" altLang="en-US" sz="1400" b="1" u="none" strike="noStrike" dirty="0">
                          <a:effectLst/>
                        </a:rPr>
                        <a:t>股权质押</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c>
                  <a:txBody>
                    <a:bodyPr/>
                    <a:lstStyle/>
                    <a:p>
                      <a:pPr algn="l" fontAlgn="ctr">
                        <a:lnSpc>
                          <a:spcPct val="120000"/>
                        </a:lnSpc>
                      </a:pPr>
                      <a:r>
                        <a:rPr lang="zh-CN" altLang="en-US" sz="1400" u="none" strike="noStrike">
                          <a:effectLst/>
                        </a:rPr>
                        <a:t>财务报告审计意见、区域经济、股票市场交易、债券、财务指标分析、上市公司人物特征、机构投资者、股权质押、上市公司贷款、上市公司基本信息、财务报表附注、财务报表、资源、股东、并购重组、股权性质、全球暖化、治理结构、分析师预测、关联交易、新闻</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325" marR="1325" marT="1325" marB="0" anchor="ctr"/>
                </a:tc>
              </a:tr>
              <a:tr h="584333">
                <a:tc>
                  <a:txBody>
                    <a:bodyPr/>
                    <a:lstStyle/>
                    <a:p>
                      <a:pPr algn="ctr" fontAlgn="t">
                        <a:lnSpc>
                          <a:spcPct val="120000"/>
                        </a:lnSpc>
                      </a:pPr>
                      <a:r>
                        <a:rPr lang="zh-CN" altLang="en-US" sz="1400" b="1" u="none" strike="noStrike" dirty="0">
                          <a:effectLst/>
                        </a:rPr>
                        <a:t>盈余管理</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c>
                  <a:txBody>
                    <a:bodyPr/>
                    <a:lstStyle/>
                    <a:p>
                      <a:pPr algn="l" fontAlgn="ctr">
                        <a:lnSpc>
                          <a:spcPct val="120000"/>
                        </a:lnSpc>
                      </a:pPr>
                      <a:r>
                        <a:rPr lang="zh-CN" altLang="en-US" sz="1400" u="none" strike="noStrike">
                          <a:effectLst/>
                        </a:rPr>
                        <a:t>股票市场收益、财务指标分析、上市公司基本信息、并购重组、股权性质、财务报告审计意见、财务报表附注、治理结构、审计研究、财务报表、机构投资者、股东、分析师预测、首次公开发行（</a:t>
                      </a:r>
                      <a:r>
                        <a:rPr lang="en-US" altLang="zh-CN" sz="1400" u="none" strike="noStrike">
                          <a:effectLst/>
                        </a:rPr>
                        <a:t>A</a:t>
                      </a:r>
                      <a:r>
                        <a:rPr lang="zh-CN" altLang="en-US" sz="1400" u="none" strike="noStrike">
                          <a:effectLst/>
                        </a:rPr>
                        <a:t>股）、会计信息质量、股票市场交易</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325" marR="1325" marT="1325" marB="0" anchor="ctr"/>
                </a:tc>
              </a:tr>
              <a:tr h="397771">
                <a:tc>
                  <a:txBody>
                    <a:bodyPr/>
                    <a:lstStyle/>
                    <a:p>
                      <a:pPr algn="ctr" fontAlgn="t">
                        <a:lnSpc>
                          <a:spcPct val="120000"/>
                        </a:lnSpc>
                      </a:pPr>
                      <a:r>
                        <a:rPr lang="zh-CN" altLang="en-US" sz="1400" b="1" u="none" strike="noStrike" dirty="0">
                          <a:effectLst/>
                        </a:rPr>
                        <a:t>内部控制</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c>
                  <a:txBody>
                    <a:bodyPr/>
                    <a:lstStyle/>
                    <a:p>
                      <a:pPr algn="l" fontAlgn="ctr">
                        <a:lnSpc>
                          <a:spcPct val="120000"/>
                        </a:lnSpc>
                      </a:pPr>
                      <a:r>
                        <a:rPr lang="zh-CN" altLang="en-US" sz="1400" u="none" strike="noStrike">
                          <a:effectLst/>
                        </a:rPr>
                        <a:t>财务指标、诉讼仲裁、财务指标分析、上市公司基本信息、股权性质、财务报告审计意见、违规处理、治理结构、</a:t>
                      </a:r>
                      <a:r>
                        <a:rPr lang="en-US" altLang="zh-CN" sz="1400" u="none" strike="noStrike">
                          <a:effectLst/>
                        </a:rPr>
                        <a:t>EVA</a:t>
                      </a:r>
                      <a:r>
                        <a:rPr lang="zh-CN" altLang="en-US" sz="1400" u="none" strike="noStrike">
                          <a:effectLst/>
                        </a:rPr>
                        <a:t>专题、审计研究、财务报表、机构投资者、股东、内部控制</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325" marR="1325" marT="1325" marB="0" anchor="ctr"/>
                </a:tc>
              </a:tr>
              <a:tr h="327810">
                <a:tc>
                  <a:txBody>
                    <a:bodyPr/>
                    <a:lstStyle/>
                    <a:p>
                      <a:pPr algn="ctr" fontAlgn="t">
                        <a:lnSpc>
                          <a:spcPct val="120000"/>
                        </a:lnSpc>
                      </a:pPr>
                      <a:r>
                        <a:rPr lang="zh-CN" altLang="en-US" sz="1400" b="1" u="none" strike="noStrike" dirty="0">
                          <a:effectLst/>
                        </a:rPr>
                        <a:t>信息披露</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c>
                  <a:txBody>
                    <a:bodyPr/>
                    <a:lstStyle/>
                    <a:p>
                      <a:pPr algn="l" fontAlgn="ctr">
                        <a:lnSpc>
                          <a:spcPct val="120000"/>
                        </a:lnSpc>
                      </a:pPr>
                      <a:r>
                        <a:rPr lang="zh-CN" altLang="en-US" sz="1400" u="none" strike="noStrike">
                          <a:effectLst/>
                        </a:rPr>
                        <a:t>投资者情绪、财务指标分析、股权性质、治理结构、财务报表、机构投资者、股东、分析师预测、首次公开发行（</a:t>
                      </a:r>
                      <a:r>
                        <a:rPr lang="en-US" altLang="zh-CN" sz="1400" u="none" strike="noStrike">
                          <a:effectLst/>
                        </a:rPr>
                        <a:t>A</a:t>
                      </a:r>
                      <a:r>
                        <a:rPr lang="zh-CN" altLang="en-US" sz="1400" u="none" strike="noStrike">
                          <a:effectLst/>
                        </a:rPr>
                        <a:t>股）、股票市场交易</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325" marR="1325" marT="1325" marB="0" anchor="ctr"/>
                </a:tc>
              </a:tr>
              <a:tr h="304489">
                <a:tc>
                  <a:txBody>
                    <a:bodyPr/>
                    <a:lstStyle/>
                    <a:p>
                      <a:pPr algn="ctr" fontAlgn="t">
                        <a:lnSpc>
                          <a:spcPct val="120000"/>
                        </a:lnSpc>
                      </a:pPr>
                      <a:r>
                        <a:rPr lang="zh-CN" altLang="en-US" sz="1400" b="1" u="none" strike="noStrike" dirty="0">
                          <a:effectLst/>
                        </a:rPr>
                        <a:t>企业价值</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c>
                  <a:txBody>
                    <a:bodyPr/>
                    <a:lstStyle/>
                    <a:p>
                      <a:pPr algn="l" fontAlgn="ctr">
                        <a:lnSpc>
                          <a:spcPct val="120000"/>
                        </a:lnSpc>
                      </a:pPr>
                      <a:r>
                        <a:rPr lang="zh-CN" altLang="en-US" sz="1400" u="none" strike="noStrike" dirty="0">
                          <a:effectLst/>
                        </a:rPr>
                        <a:t>财务指标分析、上市公司基本信息、治理结构、区域经济、财务报表、机构投资者、股东、分析师预测、上市公司研发创新</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r>
              <a:tr h="467732">
                <a:tc>
                  <a:txBody>
                    <a:bodyPr/>
                    <a:lstStyle/>
                    <a:p>
                      <a:pPr algn="ctr" fontAlgn="t">
                        <a:lnSpc>
                          <a:spcPct val="120000"/>
                        </a:lnSpc>
                      </a:pPr>
                      <a:r>
                        <a:rPr lang="zh-CN" altLang="en-US" sz="1400" b="1" u="none" strike="noStrike" dirty="0">
                          <a:effectLst/>
                        </a:rPr>
                        <a:t>企业社会责任</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c>
                  <a:txBody>
                    <a:bodyPr/>
                    <a:lstStyle/>
                    <a:p>
                      <a:pPr algn="l" fontAlgn="ctr">
                        <a:lnSpc>
                          <a:spcPct val="120000"/>
                        </a:lnSpc>
                      </a:pPr>
                      <a:r>
                        <a:rPr lang="zh-CN" altLang="en-US" sz="1400" u="none" strike="noStrike">
                          <a:effectLst/>
                        </a:rPr>
                        <a:t>财务指标分析、上市公司基本信息、上市公司人物特征、股权性质、治理结构、财务报表、行业财务指标、股东、分析师预测、上市公司与子公司专利、上市公司研发创新、股票市场交易</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325" marR="1325" marT="1325" marB="0" anchor="ctr"/>
                </a:tc>
              </a:tr>
              <a:tr h="421091">
                <a:tc>
                  <a:txBody>
                    <a:bodyPr/>
                    <a:lstStyle/>
                    <a:p>
                      <a:pPr algn="ctr" fontAlgn="t">
                        <a:lnSpc>
                          <a:spcPct val="120000"/>
                        </a:lnSpc>
                      </a:pPr>
                      <a:r>
                        <a:rPr lang="zh-CN" altLang="en-US" sz="1400" b="1" u="none" strike="noStrike" dirty="0">
                          <a:effectLst/>
                        </a:rPr>
                        <a:t>投资效率</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c>
                  <a:txBody>
                    <a:bodyPr/>
                    <a:lstStyle/>
                    <a:p>
                      <a:pPr algn="l" fontAlgn="ctr">
                        <a:lnSpc>
                          <a:spcPct val="120000"/>
                        </a:lnSpc>
                      </a:pPr>
                      <a:r>
                        <a:rPr lang="zh-CN" altLang="en-US" sz="1400" u="none" strike="noStrike" dirty="0">
                          <a:effectLst/>
                        </a:rPr>
                        <a:t>财务指标分析、上市公司基本信息、股权性质、财务报告审计意见、治理结构、社会责任、审计研究、财务报表、股东、分析师预测、内部控制、会计信息质量、股票市场交易</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1325" marR="1325" marT="1325" marB="0" anchor="ctr"/>
                </a:tc>
              </a:tr>
            </a:tbl>
          </a:graphicData>
        </a:graphic>
      </p:graphicFrame>
      <p:sp>
        <p:nvSpPr>
          <p:cNvPr id="6" name="文本框 5"/>
          <p:cNvSpPr txBox="1"/>
          <p:nvPr/>
        </p:nvSpPr>
        <p:spPr>
          <a:xfrm>
            <a:off x="3041073" y="1173174"/>
            <a:ext cx="6109854" cy="338554"/>
          </a:xfrm>
          <a:prstGeom prst="rect">
            <a:avLst/>
          </a:prstGeom>
          <a:noFill/>
        </p:spPr>
        <p:txBody>
          <a:bodyPr wrap="square">
            <a:spAutoFit/>
          </a:bodyPr>
          <a:lstStyle/>
          <a:p>
            <a:pPr algn="ctr"/>
            <a:r>
              <a:rPr lang="zh-CN" altLang="en-US" sz="1600" b="1" dirty="0"/>
              <a:t>表 热门研究主题常用的</a:t>
            </a:r>
            <a:r>
              <a:rPr lang="en-US" altLang="zh-CN" sz="1600" b="1" dirty="0"/>
              <a:t>CSMAR</a:t>
            </a:r>
            <a:r>
              <a:rPr lang="zh-CN" altLang="en-US" sz="1600" b="1" dirty="0"/>
              <a:t>子库</a:t>
            </a:r>
            <a:endParaRPr lang="zh-CN" altLang="en-US"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sp>
        <p:nvSpPr>
          <p:cNvPr id="27" name="直角三角形 26"/>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3" name="表格 2"/>
          <p:cNvGraphicFramePr>
            <a:graphicFrameLocks noGrp="1"/>
          </p:cNvGraphicFramePr>
          <p:nvPr/>
        </p:nvGraphicFramePr>
        <p:xfrm>
          <a:off x="0" y="1429059"/>
          <a:ext cx="12192000" cy="5428941"/>
        </p:xfrm>
        <a:graphic>
          <a:graphicData uri="http://schemas.openxmlformats.org/drawingml/2006/table">
            <a:tbl>
              <a:tblPr>
                <a:tableStyleId>{5C22544A-7EE6-4342-B048-85BDC9FD1C3A}</a:tableStyleId>
              </a:tblPr>
              <a:tblGrid>
                <a:gridCol w="900545"/>
                <a:gridCol w="11291455"/>
              </a:tblGrid>
              <a:tr h="657133">
                <a:tc>
                  <a:txBody>
                    <a:bodyPr/>
                    <a:lstStyle/>
                    <a:p>
                      <a:pPr algn="ctr" fontAlgn="ctr">
                        <a:lnSpc>
                          <a:spcPct val="120000"/>
                        </a:lnSpc>
                      </a:pPr>
                      <a:r>
                        <a:rPr lang="zh-CN" altLang="en-US" sz="1400" b="1" u="none" strike="noStrike" dirty="0">
                          <a:effectLst/>
                        </a:rPr>
                        <a:t>审计质量</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c>
                  <a:txBody>
                    <a:bodyPr/>
                    <a:lstStyle/>
                    <a:p>
                      <a:pPr algn="l" fontAlgn="ctr">
                        <a:lnSpc>
                          <a:spcPct val="120000"/>
                        </a:lnSpc>
                      </a:pPr>
                      <a:r>
                        <a:rPr lang="zh-CN" altLang="en-US" sz="1400" u="none" strike="noStrike">
                          <a:effectLst/>
                        </a:rPr>
                        <a:t>股权分置改革、财务指标分析、上市公司基本信息、上市公司人物特征、财务报告审计意见、股权性质、治理结构、财务报表附注、审计研究、财务报表、机构投资者、股东、融资融券、会计信息质量、股票市场交易</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619" marR="1619" marT="1619" marB="0" anchor="ctr"/>
                </a:tc>
              </a:tr>
              <a:tr h="628633">
                <a:tc>
                  <a:txBody>
                    <a:bodyPr/>
                    <a:lstStyle/>
                    <a:p>
                      <a:pPr algn="ctr" fontAlgn="ctr">
                        <a:lnSpc>
                          <a:spcPct val="120000"/>
                        </a:lnSpc>
                      </a:pPr>
                      <a:r>
                        <a:rPr lang="zh-CN" altLang="en-US" sz="1400" b="1" u="none" strike="noStrike" dirty="0">
                          <a:effectLst/>
                        </a:rPr>
                        <a:t>家族企业</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c>
                  <a:txBody>
                    <a:bodyPr/>
                    <a:lstStyle/>
                    <a:p>
                      <a:pPr algn="l" fontAlgn="ctr">
                        <a:lnSpc>
                          <a:spcPct val="120000"/>
                        </a:lnSpc>
                      </a:pPr>
                      <a:r>
                        <a:rPr lang="zh-CN" altLang="en-US" sz="1400" u="none" strike="noStrike">
                          <a:effectLst/>
                        </a:rPr>
                        <a:t>财务指标分析、股权性质、上市公司人物特征、财务报表附注、治理结构、首次公开发行（</a:t>
                      </a:r>
                      <a:r>
                        <a:rPr lang="en-US" altLang="zh-CN" sz="1400" u="none" strike="noStrike">
                          <a:effectLst/>
                        </a:rPr>
                        <a:t>A</a:t>
                      </a:r>
                      <a:r>
                        <a:rPr lang="zh-CN" altLang="en-US" sz="1400" u="none" strike="noStrike">
                          <a:effectLst/>
                        </a:rPr>
                        <a:t>股）、财务报表、海外直接投资、家族企业、股东、民营上市公司、行业财务指标、宏观经济、上市公司研发创新</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619" marR="1619" marT="1619" marB="0" anchor="ctr"/>
                </a:tc>
              </a:tr>
              <a:tr h="771136">
                <a:tc>
                  <a:txBody>
                    <a:bodyPr/>
                    <a:lstStyle/>
                    <a:p>
                      <a:pPr algn="ctr" fontAlgn="ctr">
                        <a:lnSpc>
                          <a:spcPct val="120000"/>
                        </a:lnSpc>
                      </a:pPr>
                      <a:r>
                        <a:rPr lang="zh-CN" altLang="en-US" sz="1400" b="1" u="none" strike="noStrike" dirty="0">
                          <a:effectLst/>
                        </a:rPr>
                        <a:t>企业金融化</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c>
                  <a:txBody>
                    <a:bodyPr/>
                    <a:lstStyle/>
                    <a:p>
                      <a:pPr algn="l" fontAlgn="ctr">
                        <a:lnSpc>
                          <a:spcPct val="120000"/>
                        </a:lnSpc>
                      </a:pPr>
                      <a:r>
                        <a:rPr lang="zh-CN" altLang="en-US" sz="1400" u="none" strike="noStrike" dirty="0">
                          <a:effectLst/>
                        </a:rPr>
                        <a:t>财务报告审计意见、区域经济、行为金融、内部控制、股票市场交易、财务指标分析、上市公司人物特征、机构投资者、行业财务指标、股权质押、上市公司基本信息、财务报表附注、财务报表、股东、宏观经济、上市公司研发创新、股权性质、治理结构、审计研究</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r>
              <a:tr h="400628">
                <a:tc>
                  <a:txBody>
                    <a:bodyPr/>
                    <a:lstStyle/>
                    <a:p>
                      <a:pPr algn="ctr" fontAlgn="t">
                        <a:lnSpc>
                          <a:spcPct val="120000"/>
                        </a:lnSpc>
                      </a:pPr>
                      <a:r>
                        <a:rPr lang="zh-CN" altLang="en-US" sz="1400" b="1" u="none" strike="noStrike" dirty="0">
                          <a:effectLst/>
                        </a:rPr>
                        <a:t>分析师</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c>
                  <a:txBody>
                    <a:bodyPr/>
                    <a:lstStyle/>
                    <a:p>
                      <a:pPr algn="l" fontAlgn="ctr">
                        <a:lnSpc>
                          <a:spcPct val="120000"/>
                        </a:lnSpc>
                      </a:pPr>
                      <a:r>
                        <a:rPr lang="zh-CN" altLang="en-US" sz="1400" u="none" strike="noStrike" dirty="0">
                          <a:effectLst/>
                        </a:rPr>
                        <a:t>财务指标分析、上市公司基本信息、行为金融、财务报表、机构投资者、分析师预测、首次公开发行（</a:t>
                      </a:r>
                      <a:r>
                        <a:rPr lang="en-US" altLang="zh-CN" sz="1400" u="none" strike="noStrike" dirty="0">
                          <a:effectLst/>
                        </a:rPr>
                        <a:t>A</a:t>
                      </a:r>
                      <a:r>
                        <a:rPr lang="zh-CN" altLang="en-US" sz="1400" u="none" strike="noStrike" dirty="0">
                          <a:effectLst/>
                        </a:rPr>
                        <a:t>股）、股票市场交易</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r>
              <a:tr h="771136">
                <a:tc>
                  <a:txBody>
                    <a:bodyPr/>
                    <a:lstStyle/>
                    <a:p>
                      <a:pPr algn="ctr" fontAlgn="t">
                        <a:lnSpc>
                          <a:spcPct val="120000"/>
                        </a:lnSpc>
                      </a:pPr>
                      <a:r>
                        <a:rPr lang="zh-CN" altLang="en-US" sz="1400" b="1" u="none" strike="noStrike" dirty="0">
                          <a:effectLst/>
                        </a:rPr>
                        <a:t>股价崩盘风险</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c>
                  <a:txBody>
                    <a:bodyPr/>
                    <a:lstStyle/>
                    <a:p>
                      <a:pPr algn="l" fontAlgn="ctr">
                        <a:lnSpc>
                          <a:spcPct val="120000"/>
                        </a:lnSpc>
                      </a:pPr>
                      <a:r>
                        <a:rPr lang="zh-CN" altLang="en-US" sz="1400" u="none" strike="noStrike">
                          <a:effectLst/>
                        </a:rPr>
                        <a:t>财务报告审计意见、行为金融、家族企业、市场指数、会计信息质量、股票市场交易、财务指标分析、股票市场衍生指标、机构投资者、财务报表附注、财务报表、股票流动性、股东、民营上市公司、宏观经济、上市公司研发创新、股权性质、治理结构、分析师预测</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619" marR="1619" marT="1619" marB="0" anchor="ctr"/>
                </a:tc>
              </a:tr>
              <a:tr h="286625">
                <a:tc>
                  <a:txBody>
                    <a:bodyPr/>
                    <a:lstStyle/>
                    <a:p>
                      <a:pPr algn="ctr" fontAlgn="ctr">
                        <a:lnSpc>
                          <a:spcPct val="120000"/>
                        </a:lnSpc>
                      </a:pPr>
                      <a:r>
                        <a:rPr lang="zh-CN" altLang="en-US" sz="1400" b="1" u="none" strike="noStrike" dirty="0">
                          <a:effectLst/>
                        </a:rPr>
                        <a:t>股票流动性</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c>
                  <a:txBody>
                    <a:bodyPr/>
                    <a:lstStyle/>
                    <a:p>
                      <a:pPr algn="l" fontAlgn="ctr">
                        <a:lnSpc>
                          <a:spcPct val="120000"/>
                        </a:lnSpc>
                      </a:pPr>
                      <a:r>
                        <a:rPr lang="zh-CN" altLang="en-US" sz="1400" u="none" strike="noStrike">
                          <a:effectLst/>
                        </a:rPr>
                        <a:t>财务指标分析、治理结构、财务报表、股票流动性、行业财务指标、关联交易、股票市场交易</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619" marR="1619" marT="1619" marB="0" anchor="ctr"/>
                </a:tc>
              </a:tr>
              <a:tr h="172623">
                <a:tc>
                  <a:txBody>
                    <a:bodyPr/>
                    <a:lstStyle/>
                    <a:p>
                      <a:pPr algn="ctr" fontAlgn="t">
                        <a:lnSpc>
                          <a:spcPct val="120000"/>
                        </a:lnSpc>
                      </a:pPr>
                      <a:r>
                        <a:rPr lang="zh-CN" altLang="en-US" sz="1400" b="1" u="none" strike="noStrike" dirty="0">
                          <a:effectLst/>
                        </a:rPr>
                        <a:t>环境规制</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c>
                  <a:txBody>
                    <a:bodyPr/>
                    <a:lstStyle/>
                    <a:p>
                      <a:pPr algn="l" fontAlgn="ctr">
                        <a:lnSpc>
                          <a:spcPct val="120000"/>
                        </a:lnSpc>
                      </a:pPr>
                      <a:r>
                        <a:rPr lang="zh-CN" altLang="en-US" sz="1400" u="none" strike="noStrike">
                          <a:effectLst/>
                        </a:rPr>
                        <a:t>财务报表、财务报表附注、财务指标分析、股权性质</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619" marR="1619" marT="1619" marB="0" anchor="ctr"/>
                </a:tc>
              </a:tr>
              <a:tr h="628633">
                <a:tc>
                  <a:txBody>
                    <a:bodyPr/>
                    <a:lstStyle/>
                    <a:p>
                      <a:pPr algn="ctr" fontAlgn="t">
                        <a:lnSpc>
                          <a:spcPct val="120000"/>
                        </a:lnSpc>
                      </a:pPr>
                      <a:r>
                        <a:rPr lang="zh-CN" altLang="en-US" sz="1400" b="1" u="none" strike="noStrike" dirty="0">
                          <a:effectLst/>
                        </a:rPr>
                        <a:t>产业政策</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c>
                  <a:txBody>
                    <a:bodyPr/>
                    <a:lstStyle/>
                    <a:p>
                      <a:pPr algn="l" fontAlgn="ctr">
                        <a:lnSpc>
                          <a:spcPct val="120000"/>
                        </a:lnSpc>
                      </a:pPr>
                      <a:r>
                        <a:rPr lang="zh-CN" altLang="en-US" sz="1400" u="none" strike="noStrike">
                          <a:effectLst/>
                        </a:rPr>
                        <a:t>上司公司研发创新、财务指标分析、上市公司基本信息、股权性质、财务报告审计意见、治理结构、审计研究、财务报表、机构投资者、股东、上市公司与子公司专利、首次公开发行（</a:t>
                      </a:r>
                      <a:r>
                        <a:rPr lang="en-US" altLang="zh-CN" sz="1400" u="none" strike="noStrike">
                          <a:effectLst/>
                        </a:rPr>
                        <a:t>A</a:t>
                      </a:r>
                      <a:r>
                        <a:rPr lang="zh-CN" altLang="en-US" sz="1400" u="none" strike="noStrike">
                          <a:effectLst/>
                        </a:rPr>
                        <a:t>股）、宏观经济、股票市场交易</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619" marR="1619" marT="1619" marB="0" anchor="ctr"/>
                </a:tc>
              </a:tr>
              <a:tr h="372127">
                <a:tc>
                  <a:txBody>
                    <a:bodyPr/>
                    <a:lstStyle/>
                    <a:p>
                      <a:pPr algn="ctr" fontAlgn="t">
                        <a:lnSpc>
                          <a:spcPct val="120000"/>
                        </a:lnSpc>
                      </a:pPr>
                      <a:r>
                        <a:rPr lang="zh-CN" altLang="en-US" sz="1400" b="1" u="none" strike="noStrike" dirty="0">
                          <a:effectLst/>
                        </a:rPr>
                        <a:t>经济政策不确定性</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c>
                  <a:txBody>
                    <a:bodyPr/>
                    <a:lstStyle/>
                    <a:p>
                      <a:pPr algn="l" fontAlgn="ctr">
                        <a:lnSpc>
                          <a:spcPct val="120000"/>
                        </a:lnSpc>
                      </a:pPr>
                      <a:r>
                        <a:rPr lang="zh-CN" altLang="en-US" sz="1400" u="none" strike="noStrike">
                          <a:effectLst/>
                        </a:rPr>
                        <a:t>财务指标分析、股权性质、治理结构、区域经济、财务报表、股东、分析师预测、市场指数、业绩预告、宏观经济、股票市场交易</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1619" marR="1619" marT="1619" marB="0" anchor="ctr"/>
                </a:tc>
              </a:tr>
              <a:tr h="315126">
                <a:tc>
                  <a:txBody>
                    <a:bodyPr/>
                    <a:lstStyle/>
                    <a:p>
                      <a:pPr algn="ctr" fontAlgn="t">
                        <a:lnSpc>
                          <a:spcPct val="120000"/>
                        </a:lnSpc>
                      </a:pPr>
                      <a:r>
                        <a:rPr lang="zh-CN" altLang="en-US" sz="1400" b="1" u="none" strike="noStrike" dirty="0">
                          <a:effectLst/>
                        </a:rPr>
                        <a:t>混合所有制改革</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c>
                  <a:txBody>
                    <a:bodyPr/>
                    <a:lstStyle/>
                    <a:p>
                      <a:pPr algn="l" fontAlgn="ctr">
                        <a:lnSpc>
                          <a:spcPct val="120000"/>
                        </a:lnSpc>
                      </a:pPr>
                      <a:r>
                        <a:rPr lang="zh-CN" altLang="en-US" sz="1400" u="none" strike="noStrike" dirty="0">
                          <a:effectLst/>
                        </a:rPr>
                        <a:t>财务指标分析、国有股拍卖与转让、治理结构、审计研究、财务报表、股东、行业财务指标、宏观经济</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1619" marR="1619" marT="1619" marB="0" anchor="ctr"/>
                </a:tc>
              </a:tr>
            </a:tbl>
          </a:graphicData>
        </a:graphic>
      </p:graphicFrame>
      <p:sp>
        <p:nvSpPr>
          <p:cNvPr id="6" name="文本框 5"/>
          <p:cNvSpPr txBox="1"/>
          <p:nvPr/>
        </p:nvSpPr>
        <p:spPr>
          <a:xfrm>
            <a:off x="3041073" y="1173174"/>
            <a:ext cx="6109854" cy="338554"/>
          </a:xfrm>
          <a:prstGeom prst="rect">
            <a:avLst/>
          </a:prstGeom>
          <a:noFill/>
        </p:spPr>
        <p:txBody>
          <a:bodyPr wrap="square">
            <a:spAutoFit/>
          </a:bodyPr>
          <a:lstStyle/>
          <a:p>
            <a:pPr algn="ctr"/>
            <a:r>
              <a:rPr lang="zh-CN" altLang="en-US" sz="1600" b="1" dirty="0"/>
              <a:t>表 热门研究主题常用的</a:t>
            </a:r>
            <a:r>
              <a:rPr lang="en-US" altLang="zh-CN" sz="1600" b="1" dirty="0"/>
              <a:t>CSMAR</a:t>
            </a:r>
            <a:r>
              <a:rPr lang="zh-CN" altLang="en-US" sz="1600" b="1" dirty="0"/>
              <a:t>子库</a:t>
            </a:r>
            <a:endParaRPr lang="zh-CN" altLang="en-US" sz="1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sp>
        <p:nvSpPr>
          <p:cNvPr id="27" name="直角三角形 26"/>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9" name="ïṧḻîḍê"/>
          <p:cNvGrpSpPr/>
          <p:nvPr/>
        </p:nvGrpSpPr>
        <p:grpSpPr>
          <a:xfrm>
            <a:off x="6383680" y="2073244"/>
            <a:ext cx="5548744" cy="3586178"/>
            <a:chOff x="6465536" y="2441823"/>
            <a:chExt cx="5940075" cy="3510679"/>
          </a:xfrm>
        </p:grpSpPr>
        <p:sp>
          <p:nvSpPr>
            <p:cNvPr id="30" name="iṡlïdê"/>
            <p:cNvSpPr/>
            <p:nvPr/>
          </p:nvSpPr>
          <p:spPr>
            <a:xfrm>
              <a:off x="6465536" y="2441823"/>
              <a:ext cx="5940075" cy="3510679"/>
            </a:xfrm>
            <a:prstGeom prst="roundRect">
              <a:avLst>
                <a:gd name="adj" fmla="val 3005"/>
              </a:avLst>
            </a:prstGeom>
            <a:solidFill>
              <a:schemeClr val="bg1"/>
            </a:solidFill>
            <a:ln>
              <a:noFill/>
            </a:ln>
            <a:effectLst>
              <a:outerShdw blurRad="254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1" name="ïsḷiḑe"/>
            <p:cNvGrpSpPr/>
            <p:nvPr/>
          </p:nvGrpSpPr>
          <p:grpSpPr>
            <a:xfrm>
              <a:off x="6740324" y="2527906"/>
              <a:ext cx="5665287" cy="764004"/>
              <a:chOff x="6740324" y="2527906"/>
              <a:chExt cx="5665287" cy="764004"/>
            </a:xfrm>
          </p:grpSpPr>
          <p:sp>
            <p:nvSpPr>
              <p:cNvPr id="32" name="iṣ1îďe"/>
              <p:cNvSpPr/>
              <p:nvPr/>
            </p:nvSpPr>
            <p:spPr bwMode="auto">
              <a:xfrm>
                <a:off x="7376530" y="2527906"/>
                <a:ext cx="5029081" cy="75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数字经济与实体经济的深度融合发展</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共同富裕的理论阐释与实践路径</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国际经贸规则重塑与中国应对</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碳达峰碳中和与绿色转型</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推动构建新发展格局</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以新型举国体制推动重大科技创新管理</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新冠肺炎疫情对中国经济的冲击及应对之策</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中国共产党百年经济实践和理论创新</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统筹发展和安全</a:t>
                </a:r>
                <a:endParaRPr lang="zh-CN" altLang="en-US" sz="1600" dirty="0">
                  <a:latin typeface="微软雅黑" panose="020B0503020204020204" pitchFamily="34" charset="-122"/>
                  <a:ea typeface="微软雅黑" panose="020B0503020204020204" pitchFamily="34" charset="-122"/>
                </a:endParaRPr>
              </a:p>
            </p:txBody>
          </p:sp>
          <p:sp>
            <p:nvSpPr>
              <p:cNvPr id="33" name="îṩḷïḍê"/>
              <p:cNvSpPr/>
              <p:nvPr/>
            </p:nvSpPr>
            <p:spPr bwMode="auto">
              <a:xfrm>
                <a:off x="6740324" y="2767804"/>
                <a:ext cx="547540" cy="524106"/>
              </a:xfrm>
              <a:custGeom>
                <a:avLst/>
                <a:gdLst>
                  <a:gd name="connsiteX0" fmla="*/ 37204 w 608415"/>
                  <a:gd name="connsiteY0" fmla="*/ 154115 h 582377"/>
                  <a:gd name="connsiteX1" fmla="*/ 185044 w 608415"/>
                  <a:gd name="connsiteY1" fmla="*/ 154115 h 582377"/>
                  <a:gd name="connsiteX2" fmla="*/ 225753 w 608415"/>
                  <a:gd name="connsiteY2" fmla="*/ 173761 h 582377"/>
                  <a:gd name="connsiteX3" fmla="*/ 265489 w 608415"/>
                  <a:gd name="connsiteY3" fmla="*/ 223847 h 582377"/>
                  <a:gd name="connsiteX4" fmla="*/ 273865 w 608415"/>
                  <a:gd name="connsiteY4" fmla="*/ 234399 h 582377"/>
                  <a:gd name="connsiteX5" fmla="*/ 333225 w 608415"/>
                  <a:gd name="connsiteY5" fmla="*/ 234448 h 582377"/>
                  <a:gd name="connsiteX6" fmla="*/ 349440 w 608415"/>
                  <a:gd name="connsiteY6" fmla="*/ 250689 h 582377"/>
                  <a:gd name="connsiteX7" fmla="*/ 349440 w 608415"/>
                  <a:gd name="connsiteY7" fmla="*/ 263576 h 582377"/>
                  <a:gd name="connsiteX8" fmla="*/ 333225 w 608415"/>
                  <a:gd name="connsiteY8" fmla="*/ 279768 h 582377"/>
                  <a:gd name="connsiteX9" fmla="*/ 262957 w 608415"/>
                  <a:gd name="connsiteY9" fmla="*/ 279768 h 582377"/>
                  <a:gd name="connsiteX10" fmla="*/ 245183 w 608415"/>
                  <a:gd name="connsiteY10" fmla="*/ 271161 h 582377"/>
                  <a:gd name="connsiteX11" fmla="*/ 215576 w 608415"/>
                  <a:gd name="connsiteY11" fmla="*/ 233183 h 582377"/>
                  <a:gd name="connsiteX12" fmla="*/ 209197 w 608415"/>
                  <a:gd name="connsiteY12" fmla="*/ 230071 h 582377"/>
                  <a:gd name="connsiteX13" fmla="*/ 207200 w 608415"/>
                  <a:gd name="connsiteY13" fmla="*/ 230071 h 582377"/>
                  <a:gd name="connsiteX14" fmla="*/ 199117 w 608415"/>
                  <a:gd name="connsiteY14" fmla="*/ 238095 h 582377"/>
                  <a:gd name="connsiteX15" fmla="*/ 198873 w 608415"/>
                  <a:gd name="connsiteY15" fmla="*/ 566184 h 582377"/>
                  <a:gd name="connsiteX16" fmla="*/ 182658 w 608415"/>
                  <a:gd name="connsiteY16" fmla="*/ 582377 h 582377"/>
                  <a:gd name="connsiteX17" fmla="*/ 155388 w 608415"/>
                  <a:gd name="connsiteY17" fmla="*/ 582377 h 582377"/>
                  <a:gd name="connsiteX18" fmla="*/ 139124 w 608415"/>
                  <a:gd name="connsiteY18" fmla="*/ 566184 h 582377"/>
                  <a:gd name="connsiteX19" fmla="*/ 139124 w 608415"/>
                  <a:gd name="connsiteY19" fmla="*/ 430270 h 582377"/>
                  <a:gd name="connsiteX20" fmla="*/ 130456 w 608415"/>
                  <a:gd name="connsiteY20" fmla="*/ 421566 h 582377"/>
                  <a:gd name="connsiteX21" fmla="*/ 121739 w 608415"/>
                  <a:gd name="connsiteY21" fmla="*/ 430270 h 582377"/>
                  <a:gd name="connsiteX22" fmla="*/ 121739 w 608415"/>
                  <a:gd name="connsiteY22" fmla="*/ 565503 h 582377"/>
                  <a:gd name="connsiteX23" fmla="*/ 104842 w 608415"/>
                  <a:gd name="connsiteY23" fmla="*/ 582377 h 582377"/>
                  <a:gd name="connsiteX24" fmla="*/ 78157 w 608415"/>
                  <a:gd name="connsiteY24" fmla="*/ 582377 h 582377"/>
                  <a:gd name="connsiteX25" fmla="*/ 61941 w 608415"/>
                  <a:gd name="connsiteY25" fmla="*/ 566184 h 582377"/>
                  <a:gd name="connsiteX26" fmla="*/ 61795 w 608415"/>
                  <a:gd name="connsiteY26" fmla="*/ 238095 h 582377"/>
                  <a:gd name="connsiteX27" fmla="*/ 53760 w 608415"/>
                  <a:gd name="connsiteY27" fmla="*/ 230071 h 582377"/>
                  <a:gd name="connsiteX28" fmla="*/ 45725 w 608415"/>
                  <a:gd name="connsiteY28" fmla="*/ 238095 h 582377"/>
                  <a:gd name="connsiteX29" fmla="*/ 45725 w 608415"/>
                  <a:gd name="connsiteY29" fmla="*/ 364283 h 582377"/>
                  <a:gd name="connsiteX30" fmla="*/ 29461 w 608415"/>
                  <a:gd name="connsiteY30" fmla="*/ 380476 h 582377"/>
                  <a:gd name="connsiteX31" fmla="*/ 16216 w 608415"/>
                  <a:gd name="connsiteY31" fmla="*/ 380476 h 582377"/>
                  <a:gd name="connsiteX32" fmla="*/ 0 w 608415"/>
                  <a:gd name="connsiteY32" fmla="*/ 364283 h 582377"/>
                  <a:gd name="connsiteX33" fmla="*/ 0 w 608415"/>
                  <a:gd name="connsiteY33" fmla="*/ 191267 h 582377"/>
                  <a:gd name="connsiteX34" fmla="*/ 37204 w 608415"/>
                  <a:gd name="connsiteY34" fmla="*/ 154115 h 582377"/>
                  <a:gd name="connsiteX35" fmla="*/ 281805 w 608415"/>
                  <a:gd name="connsiteY35" fmla="*/ 51936 h 582377"/>
                  <a:gd name="connsiteX36" fmla="*/ 592197 w 608415"/>
                  <a:gd name="connsiteY36" fmla="*/ 51936 h 582377"/>
                  <a:gd name="connsiteX37" fmla="*/ 608415 w 608415"/>
                  <a:gd name="connsiteY37" fmla="*/ 68179 h 582377"/>
                  <a:gd name="connsiteX38" fmla="*/ 608415 w 608415"/>
                  <a:gd name="connsiteY38" fmla="*/ 273407 h 582377"/>
                  <a:gd name="connsiteX39" fmla="*/ 592197 w 608415"/>
                  <a:gd name="connsiteY39" fmla="*/ 289601 h 582377"/>
                  <a:gd name="connsiteX40" fmla="*/ 347848 w 608415"/>
                  <a:gd name="connsiteY40" fmla="*/ 289601 h 582377"/>
                  <a:gd name="connsiteX41" fmla="*/ 368937 w 608415"/>
                  <a:gd name="connsiteY41" fmla="*/ 257066 h 582377"/>
                  <a:gd name="connsiteX42" fmla="*/ 362167 w 608415"/>
                  <a:gd name="connsiteY42" fmla="*/ 236252 h 582377"/>
                  <a:gd name="connsiteX43" fmla="*/ 424460 w 608415"/>
                  <a:gd name="connsiteY43" fmla="*/ 159997 h 582377"/>
                  <a:gd name="connsiteX44" fmla="*/ 423047 w 608415"/>
                  <a:gd name="connsiteY44" fmla="*/ 144142 h 582377"/>
                  <a:gd name="connsiteX45" fmla="*/ 406683 w 608415"/>
                  <a:gd name="connsiteY45" fmla="*/ 145844 h 582377"/>
                  <a:gd name="connsiteX46" fmla="*/ 343660 w 608415"/>
                  <a:gd name="connsiteY46" fmla="*/ 222927 h 582377"/>
                  <a:gd name="connsiteX47" fmla="*/ 333140 w 608415"/>
                  <a:gd name="connsiteY47" fmla="*/ 221370 h 582377"/>
                  <a:gd name="connsiteX48" fmla="*/ 333140 w 608415"/>
                  <a:gd name="connsiteY48" fmla="*/ 221468 h 582377"/>
                  <a:gd name="connsiteX49" fmla="*/ 280247 w 608415"/>
                  <a:gd name="connsiteY49" fmla="*/ 221468 h 582377"/>
                  <a:gd name="connsiteX50" fmla="*/ 265538 w 608415"/>
                  <a:gd name="connsiteY50" fmla="*/ 202890 h 582377"/>
                  <a:gd name="connsiteX51" fmla="*/ 265538 w 608415"/>
                  <a:gd name="connsiteY51" fmla="*/ 68179 h 582377"/>
                  <a:gd name="connsiteX52" fmla="*/ 281805 w 608415"/>
                  <a:gd name="connsiteY52" fmla="*/ 51936 h 582377"/>
                  <a:gd name="connsiteX53" fmla="*/ 130688 w 608415"/>
                  <a:gd name="connsiteY53" fmla="*/ 0 h 582377"/>
                  <a:gd name="connsiteX54" fmla="*/ 197161 w 608415"/>
                  <a:gd name="connsiteY54" fmla="*/ 66402 h 582377"/>
                  <a:gd name="connsiteX55" fmla="*/ 130688 w 608415"/>
                  <a:gd name="connsiteY55" fmla="*/ 132804 h 582377"/>
                  <a:gd name="connsiteX56" fmla="*/ 64215 w 608415"/>
                  <a:gd name="connsiteY56" fmla="*/ 66402 h 582377"/>
                  <a:gd name="connsiteX57" fmla="*/ 130688 w 608415"/>
                  <a:gd name="connsiteY57" fmla="*/ 0 h 58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8415" h="582377">
                    <a:moveTo>
                      <a:pt x="37204" y="154115"/>
                    </a:moveTo>
                    <a:lnTo>
                      <a:pt x="185044" y="154115"/>
                    </a:lnTo>
                    <a:cubicBezTo>
                      <a:pt x="200870" y="154115"/>
                      <a:pt x="215868" y="161409"/>
                      <a:pt x="225753" y="173761"/>
                    </a:cubicBezTo>
                    <a:lnTo>
                      <a:pt x="265489" y="223847"/>
                    </a:lnTo>
                    <a:lnTo>
                      <a:pt x="273865" y="234399"/>
                    </a:lnTo>
                    <a:cubicBezTo>
                      <a:pt x="273865" y="234399"/>
                      <a:pt x="311506" y="234399"/>
                      <a:pt x="333225" y="234448"/>
                    </a:cubicBezTo>
                    <a:cubicBezTo>
                      <a:pt x="342185" y="234448"/>
                      <a:pt x="349440" y="241742"/>
                      <a:pt x="349440" y="250689"/>
                    </a:cubicBezTo>
                    <a:lnTo>
                      <a:pt x="349440" y="263576"/>
                    </a:lnTo>
                    <a:cubicBezTo>
                      <a:pt x="349440" y="272523"/>
                      <a:pt x="342185" y="279768"/>
                      <a:pt x="333225" y="279768"/>
                    </a:cubicBezTo>
                    <a:lnTo>
                      <a:pt x="262957" y="279768"/>
                    </a:lnTo>
                    <a:cubicBezTo>
                      <a:pt x="255993" y="279768"/>
                      <a:pt x="249468" y="276608"/>
                      <a:pt x="245183" y="271161"/>
                    </a:cubicBezTo>
                    <a:lnTo>
                      <a:pt x="215576" y="233183"/>
                    </a:lnTo>
                    <a:cubicBezTo>
                      <a:pt x="214066" y="231238"/>
                      <a:pt x="211680" y="230071"/>
                      <a:pt x="209197" y="230071"/>
                    </a:cubicBezTo>
                    <a:lnTo>
                      <a:pt x="207200" y="230071"/>
                    </a:lnTo>
                    <a:cubicBezTo>
                      <a:pt x="202769" y="230071"/>
                      <a:pt x="199117" y="233621"/>
                      <a:pt x="199117" y="238095"/>
                    </a:cubicBezTo>
                    <a:lnTo>
                      <a:pt x="198873" y="566184"/>
                    </a:lnTo>
                    <a:cubicBezTo>
                      <a:pt x="198873" y="575132"/>
                      <a:pt x="191618" y="582377"/>
                      <a:pt x="182658" y="582377"/>
                    </a:cubicBezTo>
                    <a:lnTo>
                      <a:pt x="155388" y="582377"/>
                    </a:lnTo>
                    <a:cubicBezTo>
                      <a:pt x="146428" y="582377"/>
                      <a:pt x="139124" y="575132"/>
                      <a:pt x="139124" y="566184"/>
                    </a:cubicBezTo>
                    <a:lnTo>
                      <a:pt x="139124" y="430270"/>
                    </a:lnTo>
                    <a:cubicBezTo>
                      <a:pt x="139124" y="425456"/>
                      <a:pt x="135228" y="421566"/>
                      <a:pt x="130456" y="421566"/>
                    </a:cubicBezTo>
                    <a:cubicBezTo>
                      <a:pt x="125635" y="421566"/>
                      <a:pt x="121739" y="425456"/>
                      <a:pt x="121739" y="430270"/>
                    </a:cubicBezTo>
                    <a:lnTo>
                      <a:pt x="121739" y="565503"/>
                    </a:lnTo>
                    <a:cubicBezTo>
                      <a:pt x="121739" y="574791"/>
                      <a:pt x="114143" y="582377"/>
                      <a:pt x="104842" y="582377"/>
                    </a:cubicBezTo>
                    <a:lnTo>
                      <a:pt x="78157" y="582377"/>
                    </a:lnTo>
                    <a:cubicBezTo>
                      <a:pt x="69197" y="582377"/>
                      <a:pt x="61941" y="575132"/>
                      <a:pt x="61941" y="566184"/>
                    </a:cubicBezTo>
                    <a:lnTo>
                      <a:pt x="61795" y="238095"/>
                    </a:lnTo>
                    <a:cubicBezTo>
                      <a:pt x="61795" y="233670"/>
                      <a:pt x="58240" y="230071"/>
                      <a:pt x="53760" y="230071"/>
                    </a:cubicBezTo>
                    <a:cubicBezTo>
                      <a:pt x="49329" y="230071"/>
                      <a:pt x="45725" y="233621"/>
                      <a:pt x="45725" y="238095"/>
                    </a:cubicBezTo>
                    <a:lnTo>
                      <a:pt x="45725" y="364283"/>
                    </a:lnTo>
                    <a:cubicBezTo>
                      <a:pt x="45725" y="373230"/>
                      <a:pt x="38421" y="380476"/>
                      <a:pt x="29461" y="380476"/>
                    </a:cubicBezTo>
                    <a:lnTo>
                      <a:pt x="16216" y="380476"/>
                    </a:lnTo>
                    <a:cubicBezTo>
                      <a:pt x="7256" y="380476"/>
                      <a:pt x="0" y="373230"/>
                      <a:pt x="0" y="364283"/>
                    </a:cubicBezTo>
                    <a:lnTo>
                      <a:pt x="0" y="191267"/>
                    </a:lnTo>
                    <a:cubicBezTo>
                      <a:pt x="0" y="170746"/>
                      <a:pt x="16703" y="154115"/>
                      <a:pt x="37204" y="154115"/>
                    </a:cubicBezTo>
                    <a:close/>
                    <a:moveTo>
                      <a:pt x="281805" y="51936"/>
                    </a:moveTo>
                    <a:lnTo>
                      <a:pt x="592197" y="51936"/>
                    </a:lnTo>
                    <a:cubicBezTo>
                      <a:pt x="601158" y="51936"/>
                      <a:pt x="608415" y="59231"/>
                      <a:pt x="608415" y="68179"/>
                    </a:cubicBezTo>
                    <a:lnTo>
                      <a:pt x="608415" y="273407"/>
                    </a:lnTo>
                    <a:cubicBezTo>
                      <a:pt x="608415" y="282355"/>
                      <a:pt x="601158" y="289601"/>
                      <a:pt x="592197" y="289601"/>
                    </a:cubicBezTo>
                    <a:lnTo>
                      <a:pt x="347848" y="289601"/>
                    </a:lnTo>
                    <a:cubicBezTo>
                      <a:pt x="360219" y="284008"/>
                      <a:pt x="368937" y="271510"/>
                      <a:pt x="368937" y="257066"/>
                    </a:cubicBezTo>
                    <a:cubicBezTo>
                      <a:pt x="368937" y="249285"/>
                      <a:pt x="366404" y="242088"/>
                      <a:pt x="362167" y="236252"/>
                    </a:cubicBezTo>
                    <a:lnTo>
                      <a:pt x="424460" y="159997"/>
                    </a:lnTo>
                    <a:cubicBezTo>
                      <a:pt x="428405" y="155182"/>
                      <a:pt x="427772" y="148130"/>
                      <a:pt x="423047" y="144142"/>
                    </a:cubicBezTo>
                    <a:cubicBezTo>
                      <a:pt x="418177" y="140009"/>
                      <a:pt x="410677" y="140933"/>
                      <a:pt x="406683" y="145844"/>
                    </a:cubicBezTo>
                    <a:lnTo>
                      <a:pt x="343660" y="222927"/>
                    </a:lnTo>
                    <a:cubicBezTo>
                      <a:pt x="340299" y="221954"/>
                      <a:pt x="336792" y="221370"/>
                      <a:pt x="333140" y="221370"/>
                    </a:cubicBezTo>
                    <a:lnTo>
                      <a:pt x="333140" y="221468"/>
                    </a:lnTo>
                    <a:lnTo>
                      <a:pt x="280247" y="221468"/>
                    </a:lnTo>
                    <a:lnTo>
                      <a:pt x="265538" y="202890"/>
                    </a:lnTo>
                    <a:lnTo>
                      <a:pt x="265538" y="68179"/>
                    </a:lnTo>
                    <a:cubicBezTo>
                      <a:pt x="265538" y="59231"/>
                      <a:pt x="272844" y="51936"/>
                      <a:pt x="281805" y="51936"/>
                    </a:cubicBezTo>
                    <a:close/>
                    <a:moveTo>
                      <a:pt x="130688" y="0"/>
                    </a:moveTo>
                    <a:cubicBezTo>
                      <a:pt x="167400" y="0"/>
                      <a:pt x="197161" y="29729"/>
                      <a:pt x="197161" y="66402"/>
                    </a:cubicBezTo>
                    <a:cubicBezTo>
                      <a:pt x="197161" y="103075"/>
                      <a:pt x="167400" y="132804"/>
                      <a:pt x="130688" y="132804"/>
                    </a:cubicBezTo>
                    <a:cubicBezTo>
                      <a:pt x="93976" y="132804"/>
                      <a:pt x="64215" y="103075"/>
                      <a:pt x="64215" y="66402"/>
                    </a:cubicBezTo>
                    <a:cubicBezTo>
                      <a:pt x="64215" y="29729"/>
                      <a:pt x="93976" y="0"/>
                      <a:pt x="130688" y="0"/>
                    </a:cubicBezTo>
                    <a:close/>
                  </a:path>
                </a:pathLst>
              </a:custGeom>
              <a:solidFill>
                <a:schemeClr val="accent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25" name="文本框 24"/>
          <p:cNvSpPr txBox="1"/>
          <p:nvPr/>
        </p:nvSpPr>
        <p:spPr>
          <a:xfrm>
            <a:off x="588646" y="1132478"/>
            <a:ext cx="9389445" cy="833690"/>
          </a:xfrm>
          <a:prstGeom prst="rect">
            <a:avLst/>
          </a:prstGeom>
          <a:noFill/>
        </p:spPr>
        <p:txBody>
          <a:bodyPr wrap="square">
            <a:spAutoFit/>
          </a:bodyPr>
          <a:lstStyle/>
          <a:p>
            <a:pPr lvl="0" defTabSz="913765">
              <a:lnSpc>
                <a:spcPct val="150000"/>
              </a:lnSpc>
              <a:buSzPct val="25000"/>
              <a:defRPr/>
            </a:pPr>
            <a:r>
              <a:rPr kumimoji="0" lang="en-US" altLang="zh-CN" sz="1800" b="1" u="none" strike="noStrike" kern="1200" cap="none" spc="0" normalizeH="0" baseline="0" noProof="0" dirty="0">
                <a:ln>
                  <a:noFill/>
                </a:ln>
                <a:effectLst/>
                <a:uLnTx/>
                <a:uFillTx/>
                <a:latin typeface="+mn-ea"/>
              </a:rPr>
              <a:t>2021</a:t>
            </a:r>
            <a:r>
              <a:rPr kumimoji="0" lang="zh-CN" altLang="en-US" sz="1800" b="1" u="none" strike="noStrike" kern="1200" cap="none" spc="0" normalizeH="0" baseline="0" noProof="0" dirty="0">
                <a:ln>
                  <a:noFill/>
                </a:ln>
                <a:effectLst/>
                <a:uLnTx/>
                <a:uFillTx/>
                <a:latin typeface="+mn-ea"/>
              </a:rPr>
              <a:t>年经济管理学</a:t>
            </a:r>
            <a:r>
              <a:rPr lang="zh-CN" altLang="en-US" b="1" dirty="0">
                <a:solidFill>
                  <a:schemeClr val="accent3">
                    <a:lumMod val="60000"/>
                    <a:lumOff val="40000"/>
                  </a:schemeClr>
                </a:solidFill>
                <a:effectLst>
                  <a:outerShdw blurRad="38100" dist="38100" dir="2700000" algn="tl">
                    <a:srgbClr val="000000">
                      <a:alpha val="43137"/>
                    </a:srgbClr>
                  </a:outerShdw>
                </a:effectLst>
                <a:latin typeface="+mn-ea"/>
              </a:rPr>
              <a:t>前沿</a:t>
            </a:r>
            <a:r>
              <a:rPr lang="zh-CN" altLang="en-US" b="1" dirty="0">
                <a:latin typeface="+mn-ea"/>
              </a:rPr>
              <a:t>研究主题</a:t>
            </a:r>
            <a:endParaRPr lang="en-US" altLang="zh-CN" sz="1800" dirty="0">
              <a:latin typeface="+mn-ea"/>
            </a:endParaRPr>
          </a:p>
          <a:p>
            <a:pPr marL="0" marR="0" lvl="0" indent="0" defTabSz="913765" rtl="0" eaLnBrk="1" fontAlgn="auto" latinLnBrk="0" hangingPunct="1">
              <a:lnSpc>
                <a:spcPct val="150000"/>
              </a:lnSpc>
              <a:spcBef>
                <a:spcPts val="0"/>
              </a:spcBef>
              <a:spcAft>
                <a:spcPts val="0"/>
              </a:spcAft>
              <a:buClrTx/>
              <a:buSzPct val="25000"/>
              <a:buFontTx/>
              <a:buNone/>
              <a:defRPr/>
            </a:pPr>
            <a:r>
              <a:rPr lang="en-US" altLang="zh-CN" sz="1600" dirty="0">
                <a:latin typeface="+mn-ea"/>
              </a:rPr>
              <a:t>(1) </a:t>
            </a:r>
            <a:r>
              <a:rPr lang="zh-CN" altLang="en-US" sz="1600" dirty="0">
                <a:latin typeface="+mn-ea"/>
              </a:rPr>
              <a:t>学术性</a:t>
            </a:r>
            <a:r>
              <a:rPr kumimoji="0" lang="zh-CN" altLang="en-US" sz="1600" u="none" strike="noStrike" kern="1200" cap="none" spc="0" normalizeH="0" baseline="0" noProof="0" dirty="0">
                <a:ln>
                  <a:noFill/>
                </a:ln>
                <a:effectLst/>
                <a:uLnTx/>
                <a:uFillTx/>
                <a:latin typeface="+mn-ea"/>
              </a:rPr>
              <a:t> </a:t>
            </a:r>
            <a:r>
              <a:rPr kumimoji="0" lang="en-US" altLang="zh-CN" sz="1600" u="none" strike="noStrike" kern="1200" cap="none" spc="0" normalizeH="0" baseline="0" noProof="0" dirty="0">
                <a:ln>
                  <a:noFill/>
                </a:ln>
                <a:effectLst/>
                <a:uLnTx/>
                <a:uFillTx/>
                <a:latin typeface="+mn-ea"/>
              </a:rPr>
              <a:t>(2</a:t>
            </a:r>
            <a:r>
              <a:rPr lang="en-US" altLang="zh-CN" sz="1600" dirty="0">
                <a:latin typeface="+mn-ea"/>
              </a:rPr>
              <a:t>)</a:t>
            </a:r>
            <a:r>
              <a:rPr lang="zh-CN" altLang="en-US" sz="1600" dirty="0">
                <a:latin typeface="+mn-ea"/>
              </a:rPr>
              <a:t> </a:t>
            </a:r>
            <a:r>
              <a:rPr kumimoji="0" lang="zh-CN" altLang="en-US" sz="1600" u="none" strike="noStrike" kern="1200" cap="none" spc="0" normalizeH="0" baseline="0" noProof="0" dirty="0">
                <a:ln>
                  <a:noFill/>
                </a:ln>
                <a:effectLst/>
                <a:uLnTx/>
                <a:uFillTx/>
                <a:latin typeface="+mn-ea"/>
              </a:rPr>
              <a:t>社会性</a:t>
            </a:r>
            <a:r>
              <a:rPr lang="zh-CN" altLang="en-US" sz="1600" dirty="0">
                <a:latin typeface="+mn-ea"/>
              </a:rPr>
              <a:t> </a:t>
            </a:r>
            <a:r>
              <a:rPr lang="en-US" altLang="zh-CN" sz="1600" dirty="0">
                <a:latin typeface="+mn-ea"/>
              </a:rPr>
              <a:t>(3) </a:t>
            </a:r>
            <a:r>
              <a:rPr lang="zh-CN" altLang="en-US" sz="1600" dirty="0">
                <a:latin typeface="+mn-ea"/>
              </a:rPr>
              <a:t>全面性</a:t>
            </a:r>
            <a:r>
              <a:rPr kumimoji="0" lang="en-US" altLang="zh-CN" sz="1600" u="none" strike="noStrike" kern="1200" cap="none" spc="0" normalizeH="0" baseline="0" noProof="0" dirty="0">
                <a:ln>
                  <a:noFill/>
                </a:ln>
                <a:effectLst/>
                <a:uLnTx/>
                <a:uFillTx/>
                <a:latin typeface="+mn-ea"/>
              </a:rPr>
              <a:t>(4</a:t>
            </a:r>
            <a:r>
              <a:rPr lang="en-US" altLang="zh-CN" sz="1600" dirty="0">
                <a:latin typeface="+mn-ea"/>
              </a:rPr>
              <a:t>)</a:t>
            </a:r>
            <a:r>
              <a:rPr lang="zh-CN" altLang="en-US" sz="1600" dirty="0">
                <a:latin typeface="+mn-ea"/>
              </a:rPr>
              <a:t> </a:t>
            </a:r>
            <a:r>
              <a:rPr kumimoji="0" lang="zh-CN" altLang="en-US" sz="1600" u="none" strike="noStrike" kern="1200" cap="none" spc="0" normalizeH="0" baseline="0" noProof="0" dirty="0">
                <a:ln>
                  <a:noFill/>
                </a:ln>
                <a:effectLst/>
                <a:uLnTx/>
                <a:uFillTx/>
                <a:latin typeface="+mn-ea"/>
              </a:rPr>
              <a:t>平衡性</a:t>
            </a:r>
            <a:r>
              <a:rPr kumimoji="0" lang="en-US" altLang="zh-CN" sz="1600" u="none" strike="noStrike" kern="1200" cap="none" spc="0" normalizeH="0" baseline="0" noProof="0" dirty="0">
                <a:ln>
                  <a:noFill/>
                </a:ln>
                <a:effectLst/>
                <a:uLnTx/>
                <a:uFillTx/>
                <a:latin typeface="+mn-ea"/>
              </a:rPr>
              <a:t> </a:t>
            </a:r>
            <a:r>
              <a:rPr lang="en-US" altLang="zh-CN" sz="1600" dirty="0">
                <a:latin typeface="+mn-ea"/>
              </a:rPr>
              <a:t>(5)</a:t>
            </a:r>
            <a:r>
              <a:rPr lang="zh-CN" altLang="en-US" sz="1600" dirty="0">
                <a:latin typeface="+mn-ea"/>
              </a:rPr>
              <a:t> 综合性</a:t>
            </a:r>
            <a:r>
              <a:rPr lang="en-US" altLang="zh-CN" sz="1600" dirty="0">
                <a:latin typeface="+mn-ea"/>
              </a:rPr>
              <a:t> </a:t>
            </a:r>
            <a:r>
              <a:rPr kumimoji="0" lang="en-US" altLang="zh-CN" sz="1600" u="none" strike="noStrike" kern="1200" cap="none" spc="0" normalizeH="0" baseline="0" noProof="0" dirty="0">
                <a:ln>
                  <a:noFill/>
                </a:ln>
                <a:effectLst/>
                <a:uLnTx/>
                <a:uFillTx/>
                <a:latin typeface="+mn-ea"/>
              </a:rPr>
              <a:t>(6</a:t>
            </a:r>
            <a:r>
              <a:rPr lang="en-US" altLang="zh-CN" sz="1600" dirty="0">
                <a:latin typeface="+mn-ea"/>
              </a:rPr>
              <a:t>)</a:t>
            </a:r>
            <a:r>
              <a:rPr lang="zh-CN" altLang="en-US" sz="1600" dirty="0">
                <a:latin typeface="+mn-ea"/>
              </a:rPr>
              <a:t> </a:t>
            </a:r>
            <a:r>
              <a:rPr kumimoji="0" lang="zh-CN" altLang="en-US" sz="1600" u="none" strike="noStrike" kern="1200" cap="none" spc="0" normalizeH="0" baseline="0" noProof="0" dirty="0">
                <a:ln>
                  <a:noFill/>
                </a:ln>
                <a:effectLst/>
                <a:uLnTx/>
                <a:uFillTx/>
                <a:latin typeface="+mn-ea"/>
              </a:rPr>
              <a:t>包容性</a:t>
            </a:r>
            <a:r>
              <a:rPr lang="en-US" altLang="zh-CN" sz="1600" dirty="0">
                <a:latin typeface="+mn-ea"/>
              </a:rPr>
              <a:t> (7) </a:t>
            </a:r>
            <a:r>
              <a:rPr lang="zh-CN" altLang="en-US" sz="1600" dirty="0">
                <a:latin typeface="+mn-ea"/>
              </a:rPr>
              <a:t>关注度</a:t>
            </a:r>
            <a:endParaRPr lang="zh-CN" altLang="en-US" sz="1600" dirty="0">
              <a:latin typeface="+mn-ea"/>
            </a:endParaRPr>
          </a:p>
        </p:txBody>
      </p:sp>
      <p:sp>
        <p:nvSpPr>
          <p:cNvPr id="26" name="文本框 25"/>
          <p:cNvSpPr txBox="1"/>
          <p:nvPr/>
        </p:nvSpPr>
        <p:spPr>
          <a:xfrm>
            <a:off x="6640365" y="5807357"/>
            <a:ext cx="5011049" cy="461665"/>
          </a:xfrm>
          <a:prstGeom prst="rect">
            <a:avLst/>
          </a:prstGeom>
          <a:noFill/>
        </p:spPr>
        <p:txBody>
          <a:bodyPr wrap="square">
            <a:spAutoFit/>
          </a:bodyPr>
          <a:lstStyle/>
          <a:p>
            <a:r>
              <a:rPr lang="zh-CN" altLang="en-US" sz="1200" b="0" i="0" dirty="0">
                <a:solidFill>
                  <a:srgbClr val="333333"/>
                </a:solidFill>
                <a:effectLst/>
                <a:latin typeface="Arial" panose="020B0604020202020204" pitchFamily="34" charset="0"/>
              </a:rPr>
              <a:t>参考资料：中国人民大学书报资料中心经济编辑部</a:t>
            </a:r>
            <a:r>
              <a:rPr lang="en-US" altLang="zh-CN" sz="1200" b="0" i="0" dirty="0">
                <a:solidFill>
                  <a:srgbClr val="333333"/>
                </a:solidFill>
                <a:effectLst/>
                <a:latin typeface="Arial" panose="020B0604020202020204" pitchFamily="34" charset="0"/>
              </a:rPr>
              <a:t>. 2021</a:t>
            </a:r>
            <a:r>
              <a:rPr lang="zh-CN" altLang="en-US" sz="1200" b="0" i="0" dirty="0">
                <a:solidFill>
                  <a:srgbClr val="333333"/>
                </a:solidFill>
                <a:effectLst/>
                <a:latin typeface="Arial" panose="020B0604020202020204" pitchFamily="34" charset="0"/>
              </a:rPr>
              <a:t>年中国经济学与管理学研究热点分析</a:t>
            </a:r>
            <a:r>
              <a:rPr lang="en-US" altLang="zh-CN" sz="1200" b="0" i="0" dirty="0">
                <a:solidFill>
                  <a:srgbClr val="333333"/>
                </a:solidFill>
                <a:effectLst/>
                <a:latin typeface="Arial" panose="020B0604020202020204" pitchFamily="34" charset="0"/>
              </a:rPr>
              <a:t>[J]. </a:t>
            </a:r>
            <a:r>
              <a:rPr lang="zh-CN" altLang="en-US" sz="1200" b="0" i="0" dirty="0">
                <a:solidFill>
                  <a:srgbClr val="333333"/>
                </a:solidFill>
                <a:effectLst/>
                <a:latin typeface="Arial" panose="020B0604020202020204" pitchFamily="34" charset="0"/>
              </a:rPr>
              <a:t>经济学动态</a:t>
            </a:r>
            <a:r>
              <a:rPr lang="en-US" altLang="zh-CN" sz="1200" b="0" i="0" dirty="0">
                <a:solidFill>
                  <a:srgbClr val="333333"/>
                </a:solidFill>
                <a:effectLst/>
                <a:latin typeface="Arial" panose="020B0604020202020204" pitchFamily="34" charset="0"/>
              </a:rPr>
              <a:t>, 2022.</a:t>
            </a:r>
            <a:endParaRPr lang="zh-CN" altLang="en-US" sz="1200" dirty="0"/>
          </a:p>
        </p:txBody>
      </p:sp>
      <p:sp>
        <p:nvSpPr>
          <p:cNvPr id="14" name="直角三角形 13"/>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702061" y="2069946"/>
            <a:ext cx="5681619" cy="4538707"/>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sp>
        <p:nvSpPr>
          <p:cNvPr id="27" name="直角三角形 26"/>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4" name="表格 3"/>
          <p:cNvGraphicFramePr>
            <a:graphicFrameLocks noGrp="1"/>
          </p:cNvGraphicFramePr>
          <p:nvPr/>
        </p:nvGraphicFramePr>
        <p:xfrm>
          <a:off x="0" y="1130300"/>
          <a:ext cx="12192000" cy="5729172"/>
        </p:xfrm>
        <a:graphic>
          <a:graphicData uri="http://schemas.openxmlformats.org/drawingml/2006/table">
            <a:tbl>
              <a:tblPr firstRow="1" firstCol="1" bandRow="1">
                <a:tableStyleId>{5C22544A-7EE6-4342-B048-85BDC9FD1C3A}</a:tableStyleId>
              </a:tblPr>
              <a:tblGrid>
                <a:gridCol w="1229360"/>
                <a:gridCol w="7843520"/>
                <a:gridCol w="3119120"/>
              </a:tblGrid>
              <a:tr h="167255">
                <a:tc>
                  <a:txBody>
                    <a:bodyPr/>
                    <a:lstStyle/>
                    <a:p>
                      <a:pPr algn="ctr"/>
                      <a:r>
                        <a:rPr lang="zh-CN" altLang="en-US" sz="1050" kern="0" dirty="0">
                          <a:effectLst/>
                          <a:latin typeface="等线" panose="02010600030101010101" pitchFamily="2" charset="-122"/>
                          <a:ea typeface="等线" panose="02010600030101010101" pitchFamily="2" charset="-122"/>
                          <a:cs typeface="Times New Roman" panose="02020603050405020304" pitchFamily="18" charset="0"/>
                        </a:rPr>
                        <a:t>前沿主题</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ctr"/>
                      <a:r>
                        <a:rPr lang="zh-CN" sz="1050" kern="0">
                          <a:effectLst/>
                        </a:rPr>
                        <a:t>主要研究内容</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ctr"/>
                      <a:r>
                        <a:rPr lang="zh-CN" sz="1050" kern="0">
                          <a:effectLst/>
                        </a:rPr>
                        <a:t>关联数据库</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r>
              <a:tr h="1011128">
                <a:tc>
                  <a:txBody>
                    <a:bodyPr/>
                    <a:lstStyle/>
                    <a:p>
                      <a:pPr algn="l"/>
                      <a:r>
                        <a:rPr lang="en-US" sz="1050" kern="0">
                          <a:effectLst/>
                        </a:rPr>
                        <a:t>1.</a:t>
                      </a:r>
                      <a:r>
                        <a:rPr lang="zh-CN" sz="1050" kern="0">
                          <a:effectLst/>
                        </a:rPr>
                        <a:t>数字经济与实体经济的深度融合发展</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数字经济相关研究一直是近年的热点，延续性较强，侧重点逐步由概念和框架转向了理论阐释和机制分析。</a:t>
                      </a:r>
                      <a:r>
                        <a:rPr lang="en-US" sz="1050" kern="0">
                          <a:effectLst/>
                        </a:rPr>
                        <a:t>2021</a:t>
                      </a:r>
                      <a:r>
                        <a:rPr lang="zh-CN" sz="1050" kern="0">
                          <a:effectLst/>
                        </a:rPr>
                        <a:t>年的研究主要关注三个方面：第一，关于数字经济的理论阐释；第二，数字经济与实体经济融合发展的机制。宏观层面，相关研究从多维度给出理论阐释了数字经济是推动经济高质量发展的新引擎；中观层面，在数字经济统计方面取得突破性进展；微观层面，企业数字化转型的绩效研究成为学界关注的热点；第三，促进数字经济与实体经济深度融合发展的规则重构，学者们就如何积极参与国际规则制定，实现国际和国内制度联动展开热烈讨论。</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数字经济、金融科技、国际宏观、一带一路、企业创新</a:t>
                      </a:r>
                      <a:br>
                        <a:rPr lang="en-US" sz="1050" kern="0">
                          <a:effectLst/>
                        </a:rPr>
                      </a:br>
                      <a:r>
                        <a:rPr lang="zh-CN" sz="1050" kern="0">
                          <a:effectLst/>
                        </a:rPr>
                        <a:t>公司研究系列</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r>
              <a:tr h="433341">
                <a:tc>
                  <a:txBody>
                    <a:bodyPr/>
                    <a:lstStyle/>
                    <a:p>
                      <a:pPr algn="l"/>
                      <a:r>
                        <a:rPr lang="en-US" sz="1050" kern="0">
                          <a:effectLst/>
                        </a:rPr>
                        <a:t>2.</a:t>
                      </a:r>
                      <a:r>
                        <a:rPr lang="zh-CN" sz="1050" kern="0">
                          <a:effectLst/>
                        </a:rPr>
                        <a:t>共同富裕的理论阐释与实践路径</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在打赢脱贫攻坚战、全面建成小康社会和实现第一个百年奋斗目标之后的新发展阶段，共同富裕受到了前所未有的重视。</a:t>
                      </a:r>
                      <a:r>
                        <a:rPr lang="en-US" sz="1050" kern="0">
                          <a:effectLst/>
                        </a:rPr>
                        <a:t>2021</a:t>
                      </a:r>
                      <a:r>
                        <a:rPr lang="zh-CN" sz="1050" kern="0">
                          <a:effectLst/>
                        </a:rPr>
                        <a:t>年的研究主题主要包括：共同富裕思想的演进过程；新时代对共同富裕的基本共识；共同富裕的实现路径。</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dirty="0">
                          <a:effectLst/>
                        </a:rPr>
                        <a:t>共同富裕、普惠金融、人口老龄化、精准扶贫、农村金融经济、宏观经济、区域经济、县域经济</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r>
              <a:tr h="866681">
                <a:tc>
                  <a:txBody>
                    <a:bodyPr/>
                    <a:lstStyle/>
                    <a:p>
                      <a:pPr algn="l"/>
                      <a:r>
                        <a:rPr lang="en-US" sz="1050" kern="0">
                          <a:effectLst/>
                        </a:rPr>
                        <a:t>3.</a:t>
                      </a:r>
                      <a:r>
                        <a:rPr lang="zh-CN" sz="1050" kern="0">
                          <a:effectLst/>
                        </a:rPr>
                        <a:t>国际经贸规则重塑与中国应对</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当今世界正面临百年未有之大变局。在全球经贸规则格局步入新时代之际，如何加快适应新一轮国际经贸规则变革重构的大趋势，积极参与全球经贸秩序重塑并把握规则主动权，是中国构建更高水平开放型经济新体制题中应有之要义。已有研究主要关注了：新一轮国际经贸规则重构的典型特征；国际经贸规则重构带来的冲击；国际经贸规则重构下的中国应对方案。同时，全球经贸规则格局的变化不仅限于国际贸易领域的研究，也为拓展了企业研究的国际视野，凸显了海外企业研究的重要性。</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国际宏观、一带一路、美国报告基本信息、美国年报语调、美国年报可读性、美国年报风险度量、港股市场交易、港股公司治理与财务研究</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r>
              <a:tr h="577787">
                <a:tc>
                  <a:txBody>
                    <a:bodyPr/>
                    <a:lstStyle/>
                    <a:p>
                      <a:pPr algn="l"/>
                      <a:r>
                        <a:rPr lang="en-US" sz="1050" kern="0">
                          <a:effectLst/>
                        </a:rPr>
                        <a:t>4.</a:t>
                      </a:r>
                      <a:r>
                        <a:rPr lang="zh-CN" sz="1050" kern="0">
                          <a:effectLst/>
                        </a:rPr>
                        <a:t>碳达峰碳中和与绿色转型</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en-US" sz="1050" kern="0">
                          <a:effectLst/>
                        </a:rPr>
                        <a:t>2021</a:t>
                      </a:r>
                      <a:r>
                        <a:rPr lang="zh-CN" sz="1050" kern="0">
                          <a:effectLst/>
                        </a:rPr>
                        <a:t>年是全面贯彻落实新发展理念，做好碳达峰碳中和工作的元年。中央围绕有序推进碳达峰碳中和做出了一系列重大决策部署。在此背景下，学术界从多角度开展了丰富的研究活动：系统阐释习近平生态文明思想；围绕“双碳”目标，探索具体实现路径；研究碳排放市场参与者组织行为。</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碳中和、县域二氧化碳排放、政府审计、环境研究、绿色专利、润灵环球</a:t>
                      </a:r>
                      <a:r>
                        <a:rPr lang="en-US" sz="1050" kern="0">
                          <a:effectLst/>
                        </a:rPr>
                        <a:t>ESG</a:t>
                      </a:r>
                      <a:r>
                        <a:rPr lang="zh-CN" sz="1050" kern="0">
                          <a:effectLst/>
                        </a:rPr>
                        <a:t>、商道融绿</a:t>
                      </a:r>
                      <a:r>
                        <a:rPr lang="en-US" sz="1050" kern="0">
                          <a:effectLst/>
                        </a:rPr>
                        <a:t>ESG</a:t>
                      </a:r>
                      <a:r>
                        <a:rPr lang="zh-CN" sz="1050" kern="0">
                          <a:effectLst/>
                        </a:rPr>
                        <a:t>、绿色金融、全球暖化、资源研究、社会责任</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r>
              <a:tr h="433341">
                <a:tc>
                  <a:txBody>
                    <a:bodyPr/>
                    <a:lstStyle/>
                    <a:p>
                      <a:pPr algn="l"/>
                      <a:r>
                        <a:rPr lang="en-US" sz="1050" kern="0">
                          <a:effectLst/>
                        </a:rPr>
                        <a:t>5.</a:t>
                      </a:r>
                      <a:r>
                        <a:rPr lang="zh-CN" sz="1050" kern="0">
                          <a:effectLst/>
                        </a:rPr>
                        <a:t>推动构建新发展格局</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构建新发展格局是基于当前和今后一个时期国内外环境变化做出的重大战略抉择，是对开放水平和开放质量的更高要求。相关研究主要关注：新发展格局的理论内涵与本质要求；构建新发展格局的路径；构建新发展格局的政策体系。</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经济内循环、政府审计、供应链、一带一路、数字经济、上市公司研发创新、专利、专利被引用</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r>
              <a:tr h="510886">
                <a:tc>
                  <a:txBody>
                    <a:bodyPr/>
                    <a:lstStyle/>
                    <a:p>
                      <a:pPr algn="l"/>
                      <a:r>
                        <a:rPr lang="en-US" sz="1050" kern="0">
                          <a:effectLst/>
                        </a:rPr>
                        <a:t>6.</a:t>
                      </a:r>
                      <a:r>
                        <a:rPr lang="zh-CN" sz="1050" kern="0">
                          <a:effectLst/>
                        </a:rPr>
                        <a:t>以新型举国体制推动重大科技创新管理</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创新在我国现代化建设全局中居于核心地位，科技自立自强是国家发展的重要战略支撑。相关研究主要集中在以下方面：新型举国体制的重要价值与作用机制；构建新型举国体制的组织机制与实施方法；发挥新型举国体制优势的国际经验借鉴。</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dirty="0">
                          <a:effectLst/>
                        </a:rPr>
                        <a:t>政府审计、宏观经济、国际宏观、经济内循环、专利被引用、数字经济、绿色专利、</a:t>
                      </a:r>
                      <a:r>
                        <a:rPr lang="zh-CN" altLang="en-US" sz="1050" kern="0" dirty="0">
                          <a:effectLst/>
                        </a:rPr>
                        <a:t>董监高责任险、</a:t>
                      </a:r>
                      <a:r>
                        <a:rPr lang="zh-CN" sz="1050" kern="0" dirty="0">
                          <a:effectLst/>
                        </a:rPr>
                        <a:t>区域经济、专利、企业创新、上市公司研发创新</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r>
              <a:tr h="638607">
                <a:tc>
                  <a:txBody>
                    <a:bodyPr/>
                    <a:lstStyle/>
                    <a:p>
                      <a:pPr algn="l"/>
                      <a:r>
                        <a:rPr lang="en-US" sz="1050" kern="0">
                          <a:effectLst/>
                        </a:rPr>
                        <a:t>7.</a:t>
                      </a:r>
                      <a:r>
                        <a:rPr lang="zh-CN" sz="1050" kern="0">
                          <a:effectLst/>
                        </a:rPr>
                        <a:t>新冠肺炎疫情对中国经济的冲击及应对之策</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该主题是</a:t>
                      </a:r>
                      <a:r>
                        <a:rPr lang="en-US" sz="1050" kern="0">
                          <a:effectLst/>
                        </a:rPr>
                        <a:t>2020</a:t>
                      </a:r>
                      <a:r>
                        <a:rPr lang="zh-CN" sz="1050" kern="0">
                          <a:effectLst/>
                        </a:rPr>
                        <a:t>年学术研究热点的延续，但更加明显地体现出使用客观数据分析疫情对中国经济带来的冲击、影响机制及应对之策。相关研究主要关注：新冠肺炎疫情对我国经济的影响；应对新冠肺炎疫情冲击的政策选择；未来经济发展的着力点。</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新冠疫情与经济研究、公共卫生事件</a:t>
                      </a:r>
                      <a:r>
                        <a:rPr lang="en-US" sz="1050" kern="0">
                          <a:effectLst/>
                        </a:rPr>
                        <a:t>PHEIC</a:t>
                      </a:r>
                      <a:r>
                        <a:rPr lang="zh-CN" sz="1050" kern="0">
                          <a:effectLst/>
                        </a:rPr>
                        <a:t>、政府审计、经营困境、新闻、宏观经济、区域经济、国际宏观、</a:t>
                      </a:r>
                      <a:br>
                        <a:rPr lang="en-US" sz="1050" kern="0">
                          <a:effectLst/>
                        </a:rPr>
                      </a:br>
                      <a:r>
                        <a:rPr lang="zh-CN" sz="1050" kern="0">
                          <a:effectLst/>
                        </a:rPr>
                        <a:t>行业研究系列、公司研究系列、股票市场系列</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r>
              <a:tr h="510886">
                <a:tc>
                  <a:txBody>
                    <a:bodyPr/>
                    <a:lstStyle/>
                    <a:p>
                      <a:pPr algn="l"/>
                      <a:r>
                        <a:rPr lang="en-US" sz="1050" kern="0">
                          <a:effectLst/>
                        </a:rPr>
                        <a:t>8.</a:t>
                      </a:r>
                      <a:r>
                        <a:rPr lang="zh-CN" sz="1050" kern="0">
                          <a:effectLst/>
                        </a:rPr>
                        <a:t>中国共产党百年经济实践和理论创新</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en-US" sz="1050" kern="0">
                          <a:effectLst/>
                        </a:rPr>
                        <a:t>2021</a:t>
                      </a:r>
                      <a:r>
                        <a:rPr lang="zh-CN" sz="1050" kern="0">
                          <a:effectLst/>
                        </a:rPr>
                        <a:t>年是中国共产党建党一百周年。相关研究主要从中国共产党运用马克思主义基本原理指导经济实践、中国共产党在实践中推动马克思主义中国化这两个方面展开，涵盖了经济发展、宏观经济政策、反贫困方略以及对外贸易、金融、财政、税收等重要问题。</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政府审计、人口老龄化、普惠金融、共同富裕、经济内循环、宏观经济、区域经济、县域经济、农村金融经济、精准扶贫、民营企业、家族企业</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r>
              <a:tr h="577787">
                <a:tc>
                  <a:txBody>
                    <a:bodyPr/>
                    <a:lstStyle/>
                    <a:p>
                      <a:pPr algn="l"/>
                      <a:r>
                        <a:rPr lang="en-US" sz="1050" kern="0">
                          <a:effectLst/>
                        </a:rPr>
                        <a:t>9.</a:t>
                      </a:r>
                      <a:r>
                        <a:rPr lang="zh-CN" sz="1050" kern="0">
                          <a:effectLst/>
                        </a:rPr>
                        <a:t>统筹发展和安全</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a:effectLst/>
                        </a:rPr>
                        <a:t>当前中国正处于世界百年未有之大变局，面对国内社会主要矛盾变化带来的新特征新要求和错综复杂的国际环境带来的新矛盾新挑战，经济安全这一重大问题正逐步成为经济学界关心的热点问题。相关研究主要关注：发展与安全的关系；防范和应对系统性风险；总体安全观下的具体问题，包括粮食安全、能源资源安全、产业链供应链安全、金融安全等。</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c>
                  <a:txBody>
                    <a:bodyPr/>
                    <a:lstStyle/>
                    <a:p>
                      <a:pPr algn="l"/>
                      <a:r>
                        <a:rPr lang="zh-CN" sz="1050" kern="0" dirty="0">
                          <a:effectLst/>
                        </a:rPr>
                        <a:t>经营困境、供应链、</a:t>
                      </a:r>
                      <a:r>
                        <a:rPr lang="zh-CN" altLang="en-US" sz="1050" kern="0" dirty="0">
                          <a:effectLst/>
                        </a:rPr>
                        <a:t>会计差错更正、</a:t>
                      </a:r>
                      <a:r>
                        <a:rPr lang="zh-CN" sz="1050" kern="0" dirty="0">
                          <a:effectLst/>
                        </a:rPr>
                        <a:t>资源研究、农村金融经济、宏观经济</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7820" marR="47820" marT="0" marB="0" anchor="ctr"/>
                </a:tc>
              </a:tr>
            </a:tbl>
          </a:graphicData>
        </a:graphic>
      </p:graphicFrame>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graphicFrame>
        <p:nvGraphicFramePr>
          <p:cNvPr id="4" name="表格 3"/>
          <p:cNvGraphicFramePr>
            <a:graphicFrameLocks noGrp="1"/>
          </p:cNvGraphicFramePr>
          <p:nvPr/>
        </p:nvGraphicFramePr>
        <p:xfrm>
          <a:off x="739775" y="2035336"/>
          <a:ext cx="10712450" cy="3374910"/>
        </p:xfrm>
        <a:graphic>
          <a:graphicData uri="http://schemas.openxmlformats.org/drawingml/2006/table">
            <a:tbl>
              <a:tblPr firstRow="1" firstCol="1" bandRow="1">
                <a:tableStyleId>{0660B408-B3CF-4A94-85FC-2B1E0A45F4A2}</a:tableStyleId>
              </a:tblPr>
              <a:tblGrid>
                <a:gridCol w="8132220"/>
                <a:gridCol w="2580230"/>
              </a:tblGrid>
              <a:tr h="474732">
                <a:tc>
                  <a:txBody>
                    <a:bodyPr/>
                    <a:lstStyle/>
                    <a:p>
                      <a:pPr algn="ctr">
                        <a:lnSpc>
                          <a:spcPct val="150000"/>
                        </a:lnSpc>
                      </a:pPr>
                      <a:r>
                        <a:rPr lang="zh-CN" sz="1600" kern="0" dirty="0">
                          <a:effectLst/>
                        </a:rPr>
                        <a:t>主要研究内容</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zh-CN" sz="1600" kern="0" dirty="0">
                          <a:effectLst/>
                        </a:rPr>
                        <a:t>关联数据库</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r h="2900178">
                <a:tc>
                  <a:txBody>
                    <a:bodyPr/>
                    <a:lstStyle/>
                    <a:p>
                      <a:pPr algn="l">
                        <a:lnSpc>
                          <a:spcPct val="150000"/>
                        </a:lnSpc>
                      </a:pPr>
                      <a:r>
                        <a:rPr lang="zh-CN" sz="1600" b="0" kern="0" dirty="0">
                          <a:effectLst/>
                        </a:rPr>
                        <a:t>数字经济相关研究一直是近年的热点，延续性较强，侧重点逐步由概念和框架转向了理论阐释和机制分析。</a:t>
                      </a:r>
                      <a:r>
                        <a:rPr lang="en-US" sz="1600" b="0" kern="0" dirty="0">
                          <a:effectLst/>
                        </a:rPr>
                        <a:t>2021</a:t>
                      </a:r>
                      <a:r>
                        <a:rPr lang="zh-CN" sz="1600" b="0" kern="0" dirty="0">
                          <a:effectLst/>
                        </a:rPr>
                        <a:t>年的研究主要关注三个方面：第一，关于数字经济的理论阐释；</a:t>
                      </a:r>
                      <a:r>
                        <a:rPr lang="zh-CN" sz="1600" b="1" kern="0" dirty="0">
                          <a:effectLst/>
                        </a:rPr>
                        <a:t>第二，数字经济与实体经济融合发展的机制。宏观层面</a:t>
                      </a:r>
                      <a:r>
                        <a:rPr lang="zh-CN" sz="1600" b="0" kern="0" dirty="0">
                          <a:effectLst/>
                        </a:rPr>
                        <a:t>，相关研究从多维度给出理论阐释了数字经济是推动经济高质量发展的新引擎；</a:t>
                      </a:r>
                      <a:r>
                        <a:rPr lang="zh-CN" sz="1600" b="1" kern="0" dirty="0">
                          <a:effectLst/>
                        </a:rPr>
                        <a:t>中观层面</a:t>
                      </a:r>
                      <a:r>
                        <a:rPr lang="zh-CN" sz="1600" b="0" kern="0" dirty="0">
                          <a:effectLst/>
                        </a:rPr>
                        <a:t>，在数字经济统计方面取得突破性进展；</a:t>
                      </a:r>
                      <a:r>
                        <a:rPr lang="zh-CN" sz="1600" b="1" kern="0" dirty="0">
                          <a:effectLst/>
                        </a:rPr>
                        <a:t>微观层面</a:t>
                      </a:r>
                      <a:r>
                        <a:rPr lang="zh-CN" sz="1600" b="0" kern="0" dirty="0">
                          <a:effectLst/>
                        </a:rPr>
                        <a:t>，企业数字化转型的绩效研究成为学界关注的热点；第三，促进数字经济与实体经济深度融合发展的规则重构，学者们就如何积极参与国际规则制定，实现国际和国内制度联动展开热烈讨论。</a:t>
                      </a:r>
                      <a:endParaRPr lang="zh-CN" sz="1600" b="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lnSpc>
                          <a:spcPct val="150000"/>
                        </a:lnSpc>
                      </a:pPr>
                      <a:r>
                        <a:rPr lang="zh-CN" sz="1600" b="1" kern="0" dirty="0">
                          <a:effectLst/>
                        </a:rPr>
                        <a:t>数字经济</a:t>
                      </a:r>
                      <a:r>
                        <a:rPr lang="zh-CN" sz="1600" kern="0" dirty="0">
                          <a:effectLst/>
                        </a:rPr>
                        <a:t>、金融科技、国际宏观、一带一路、企业创新</a:t>
                      </a:r>
                      <a:br>
                        <a:rPr lang="en-US" sz="1600" kern="0" dirty="0">
                          <a:effectLst/>
                        </a:rPr>
                      </a:br>
                      <a:r>
                        <a:rPr lang="zh-CN" sz="1600" kern="0" dirty="0">
                          <a:effectLst/>
                        </a:rPr>
                        <a:t>公司研究系列</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bl>
          </a:graphicData>
        </a:graphic>
      </p:graphicFrame>
      <p:sp>
        <p:nvSpPr>
          <p:cNvPr id="3" name="文本框 2"/>
          <p:cNvSpPr txBox="1"/>
          <p:nvPr/>
        </p:nvSpPr>
        <p:spPr>
          <a:xfrm>
            <a:off x="739775" y="1570469"/>
            <a:ext cx="5834020" cy="369332"/>
          </a:xfrm>
          <a:prstGeom prst="rect">
            <a:avLst/>
          </a:prstGeom>
          <a:noFill/>
        </p:spPr>
        <p:txBody>
          <a:bodyPr wrap="square" rtlCol="0">
            <a:spAutoFit/>
          </a:bodyPr>
          <a:lstStyle/>
          <a:p>
            <a:r>
              <a:rPr lang="zh-CN" altLang="en-US" b="1" dirty="0">
                <a:effectLst>
                  <a:outerShdw blurRad="38100" dist="38100" dir="2700000" algn="tl">
                    <a:srgbClr val="000000">
                      <a:alpha val="43137"/>
                    </a:srgbClr>
                  </a:outerShdw>
                </a:effectLst>
              </a:rPr>
              <a:t>前沿主题之</a:t>
            </a:r>
            <a:r>
              <a:rPr lang="en-US" altLang="zh-CN" b="1" dirty="0">
                <a:effectLst>
                  <a:outerShdw blurRad="38100" dist="38100" dir="2700000" algn="tl">
                    <a:srgbClr val="000000">
                      <a:alpha val="43137"/>
                    </a:srgbClr>
                  </a:outerShdw>
                </a:effectLst>
              </a:rPr>
              <a:t>——</a:t>
            </a:r>
            <a:r>
              <a:rPr lang="zh-CN" altLang="en-US" b="1" dirty="0">
                <a:effectLst>
                  <a:outerShdw blurRad="38100" dist="38100" dir="2700000" algn="tl">
                    <a:srgbClr val="000000">
                      <a:alpha val="43137"/>
                    </a:srgbClr>
                  </a:outerShdw>
                </a:effectLst>
              </a:rPr>
              <a:t>数字经济与实体经济的深度融合发展</a:t>
            </a:r>
            <a:endParaRPr lang="zh-CN" altLang="en-US" b="1" dirty="0">
              <a:effectLst>
                <a:outerShdw blurRad="38100" dist="38100" dir="2700000" algn="tl">
                  <a:srgbClr val="000000">
                    <a:alpha val="43137"/>
                  </a:srgbClr>
                </a:outerShdw>
              </a:effectLst>
            </a:endParaRPr>
          </a:p>
        </p:txBody>
      </p:sp>
      <p:sp>
        <p:nvSpPr>
          <p:cNvPr id="5" name="直角三角形 4"/>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直角三角形 5"/>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8643666" y="3825010"/>
            <a:ext cx="3548334" cy="302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sp>
        <p:nvSpPr>
          <p:cNvPr id="73" name="文本框 72"/>
          <p:cNvSpPr txBox="1"/>
          <p:nvPr/>
        </p:nvSpPr>
        <p:spPr>
          <a:xfrm>
            <a:off x="2314728" y="2267302"/>
            <a:ext cx="3499826" cy="369332"/>
          </a:xfrm>
          <a:prstGeom prst="rect">
            <a:avLst/>
          </a:prstGeom>
          <a:noFill/>
        </p:spPr>
        <p:txBody>
          <a:bodyPr wrap="square">
            <a:spAutoFit/>
          </a:bodyPr>
          <a:lstStyle/>
          <a:p>
            <a:r>
              <a:rPr lang="zh-CN" altLang="en-US" b="1" dirty="0"/>
              <a:t>国内外数字经济指标体系汇总表</a:t>
            </a:r>
            <a:endParaRPr lang="zh-CN" altLang="en-US" b="1" dirty="0"/>
          </a:p>
        </p:txBody>
      </p:sp>
      <p:sp>
        <p:nvSpPr>
          <p:cNvPr id="78" name="文本框 77"/>
          <p:cNvSpPr txBox="1"/>
          <p:nvPr/>
        </p:nvSpPr>
        <p:spPr>
          <a:xfrm>
            <a:off x="431306" y="1499632"/>
            <a:ext cx="11089183"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400" dirty="0">
                <a:solidFill>
                  <a:srgbClr val="000000"/>
                </a:solidFill>
                <a:latin typeface="Arial" panose="020B0604020202020204"/>
                <a:ea typeface="微软雅黑" panose="020B0503020204020204" pitchFamily="34" charset="-122"/>
              </a:rPr>
              <a:t>文章</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选取</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2014—2017</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年省级相关样本数据</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从生产数字化、消费数字化和流通数字化三个维度构建数字化指标体系。通过</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DEA-Malmquist</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指数法计算出各省级行政区的全要素生产率指数来衡量发展质量</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并进一步分解出技术效率变动指数与技术进步变动指数</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进而探究数字化对高质量发展的影响机制。研究发现</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数字化可以显著促进中国经济增长与高质量发展。</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79" name="文本框 78"/>
          <p:cNvSpPr txBox="1"/>
          <p:nvPr/>
        </p:nvSpPr>
        <p:spPr>
          <a:xfrm>
            <a:off x="431306" y="1209592"/>
            <a:ext cx="1054014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相关研究</a:t>
            </a:r>
            <a:r>
              <a:rPr kumimoji="0" lang="en-US" altLang="zh-CN"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1</a:t>
            </a: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数字化能否促进经济增长与高质量发展</a:t>
            </a:r>
            <a:r>
              <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来自中国省级面板数据的经验证据</a:t>
            </a:r>
            <a:r>
              <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[J]. </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管理学刊</a:t>
            </a:r>
            <a:r>
              <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2021.</a:t>
            </a:r>
            <a:endPar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0320" y="2691050"/>
            <a:ext cx="6297605" cy="3028793"/>
          </a:xfrm>
          <a:prstGeom prst="rect">
            <a:avLst/>
          </a:prstGeom>
          <a:ln>
            <a:noFill/>
          </a:ln>
          <a:effectLst>
            <a:outerShdw blurRad="292100" dist="139700" dir="2700000" algn="tl" rotWithShape="0">
              <a:srgbClr val="333333">
                <a:alpha val="65000"/>
              </a:srgbClr>
            </a:outerShdw>
          </a:effectLst>
        </p:spPr>
      </p:pic>
      <p:sp>
        <p:nvSpPr>
          <p:cNvPr id="26" name="文本框 25"/>
          <p:cNvSpPr txBox="1"/>
          <p:nvPr/>
        </p:nvSpPr>
        <p:spPr>
          <a:xfrm>
            <a:off x="570319" y="5987863"/>
            <a:ext cx="6297605" cy="584775"/>
          </a:xfrm>
          <a:prstGeom prst="rect">
            <a:avLst/>
          </a:prstGeom>
          <a:noFill/>
        </p:spPr>
        <p:txBody>
          <a:bodyPr wrap="square">
            <a:spAutoFit/>
          </a:bodyPr>
          <a:lstStyle/>
          <a:p>
            <a:r>
              <a:rPr lang="zh-CN" altLang="en-US" sz="1600" dirty="0"/>
              <a:t>文章通过生产数字化、消费数字化和流通数字化三个方面来构建数字化指标体系，指标的权重通过主成分分析法与专家打分法确定。 </a:t>
            </a:r>
            <a:endParaRPr lang="zh-CN" altLang="en-US" sz="1600" dirty="0"/>
          </a:p>
        </p:txBody>
      </p:sp>
      <p:graphicFrame>
        <p:nvGraphicFramePr>
          <p:cNvPr id="9" name="表格 9"/>
          <p:cNvGraphicFramePr>
            <a:graphicFrameLocks noGrp="1"/>
          </p:cNvGraphicFramePr>
          <p:nvPr/>
        </p:nvGraphicFramePr>
        <p:xfrm>
          <a:off x="7204547" y="2706471"/>
          <a:ext cx="4314353" cy="3028793"/>
        </p:xfrm>
        <a:graphic>
          <a:graphicData uri="http://schemas.openxmlformats.org/drawingml/2006/table">
            <a:tbl>
              <a:tblPr firstRow="1" bandRow="1">
                <a:tableStyleId>{5940675A-B579-460E-94D1-54222C63F5DA}</a:tableStyleId>
              </a:tblPr>
              <a:tblGrid>
                <a:gridCol w="967522"/>
                <a:gridCol w="3346831"/>
              </a:tblGrid>
              <a:tr h="1170156">
                <a:tc>
                  <a:txBody>
                    <a:bodyPr/>
                    <a:lstStyle/>
                    <a:p>
                      <a:pPr algn="ctr"/>
                      <a:r>
                        <a:rPr lang="zh-CN" altLang="en-US" sz="1400" dirty="0"/>
                        <a:t>生产数字化指数</a:t>
                      </a:r>
                      <a:endParaRPr lang="zh-CN" altLang="en-US" sz="1400" dirty="0"/>
                    </a:p>
                  </a:txBody>
                  <a:tcPr anchor="ctr"/>
                </a:tc>
                <a:tc>
                  <a:txBody>
                    <a:bodyPr/>
                    <a:lstStyle/>
                    <a:p>
                      <a:r>
                        <a:rPr lang="zh-CN" altLang="en-US" sz="1400" dirty="0"/>
                        <a:t>企业</a:t>
                      </a:r>
                      <a:r>
                        <a:rPr lang="en-US" altLang="zh-CN" sz="1400" dirty="0"/>
                        <a:t>ERP</a:t>
                      </a:r>
                      <a:r>
                        <a:rPr lang="zh-CN" altLang="en-US" sz="1400" dirty="0"/>
                        <a:t>普及率、企业</a:t>
                      </a:r>
                      <a:r>
                        <a:rPr lang="en-US" altLang="zh-CN" sz="1400" dirty="0"/>
                        <a:t>MES</a:t>
                      </a:r>
                      <a:r>
                        <a:rPr lang="zh-CN" altLang="en-US" sz="1400" dirty="0"/>
                        <a:t>普及率、企业</a:t>
                      </a:r>
                      <a:r>
                        <a:rPr lang="en-US" altLang="zh-CN" sz="1400" dirty="0"/>
                        <a:t>PLM</a:t>
                      </a:r>
                      <a:r>
                        <a:rPr lang="zh-CN" altLang="en-US" sz="1400" dirty="0"/>
                        <a:t>普及率、企业</a:t>
                      </a:r>
                      <a:r>
                        <a:rPr lang="en-US" altLang="zh-CN" sz="1400" dirty="0"/>
                        <a:t>SCM</a:t>
                      </a:r>
                      <a:r>
                        <a:rPr lang="zh-CN" altLang="en-US" sz="1400" dirty="0"/>
                        <a:t>普及率、企业装备数控化率、中小企业信息化富裕平台数、重点行业典型企业信息化专项规划</a:t>
                      </a:r>
                      <a:endParaRPr lang="zh-CN" altLang="en-US" sz="1400" dirty="0"/>
                    </a:p>
                  </a:txBody>
                  <a:tcPr anchor="ctr"/>
                </a:tc>
              </a:tr>
              <a:tr h="904036">
                <a:tc>
                  <a:txBody>
                    <a:bodyPr/>
                    <a:lstStyle/>
                    <a:p>
                      <a:pPr algn="ctr"/>
                      <a:r>
                        <a:rPr lang="zh-CN" altLang="en-US" sz="1400" dirty="0"/>
                        <a:t>消费数字化指数</a:t>
                      </a:r>
                      <a:endParaRPr lang="zh-CN" altLang="en-US" sz="1400" dirty="0"/>
                    </a:p>
                  </a:txBody>
                  <a:tcPr anchor="ctr"/>
                </a:tc>
                <a:tc>
                  <a:txBody>
                    <a:bodyPr/>
                    <a:lstStyle/>
                    <a:p>
                      <a:r>
                        <a:rPr lang="zh-CN" altLang="en-US" sz="1400" dirty="0"/>
                        <a:t>移动电话普及率、互联网普及率、城（省）域网出口带宽、固定宽带普及率、固定宽带端口平均速率</a:t>
                      </a:r>
                      <a:endParaRPr lang="zh-CN" altLang="en-US" sz="1400" dirty="0"/>
                    </a:p>
                  </a:txBody>
                  <a:tcPr anchor="ctr"/>
                </a:tc>
              </a:tr>
              <a:tr h="954601">
                <a:tc>
                  <a:txBody>
                    <a:bodyPr/>
                    <a:lstStyle/>
                    <a:p>
                      <a:pPr algn="ctr"/>
                      <a:r>
                        <a:rPr lang="zh-CN" altLang="en-US" sz="1400" dirty="0"/>
                        <a:t>流通数字化指数</a:t>
                      </a:r>
                      <a:endParaRPr lang="zh-CN" altLang="en-US" sz="1400" dirty="0"/>
                    </a:p>
                  </a:txBody>
                  <a:tcPr anchor="ctr"/>
                </a:tc>
                <a:tc>
                  <a:txBody>
                    <a:bodyPr/>
                    <a:lstStyle/>
                    <a:p>
                      <a:r>
                        <a:rPr lang="zh-CN" altLang="en-US" sz="1400" dirty="0"/>
                        <a:t>电子商务规模指数、电子商务渗透指数、重点行业企业采购环节电子商务应用指数、重点行业企业销售环节电子商务应用指数、电子商务支撑指数</a:t>
                      </a:r>
                      <a:endParaRPr lang="zh-CN" altLang="en-US" sz="1400" dirty="0"/>
                    </a:p>
                  </a:txBody>
                  <a:tcPr anchor="ctr"/>
                </a:tc>
              </a:tr>
            </a:tbl>
          </a:graphicData>
        </a:graphic>
      </p:graphicFrame>
      <p:sp>
        <p:nvSpPr>
          <p:cNvPr id="10" name="矩形: 圆角 9"/>
          <p:cNvSpPr/>
          <p:nvPr/>
        </p:nvSpPr>
        <p:spPr>
          <a:xfrm>
            <a:off x="2110154" y="4083269"/>
            <a:ext cx="3423543" cy="609311"/>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1" name="箭头: 右 10"/>
          <p:cNvSpPr/>
          <p:nvPr/>
        </p:nvSpPr>
        <p:spPr>
          <a:xfrm>
            <a:off x="5661702" y="4114806"/>
            <a:ext cx="1491563" cy="549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7154426" y="5987863"/>
            <a:ext cx="6297605" cy="738664"/>
          </a:xfrm>
          <a:prstGeom prst="rect">
            <a:avLst/>
          </a:prstGeom>
          <a:noFill/>
        </p:spPr>
        <p:txBody>
          <a:bodyPr wrap="square">
            <a:spAutoFit/>
          </a:bodyPr>
          <a:lstStyle/>
          <a:p>
            <a:r>
              <a:rPr lang="zh-CN" altLang="en-US" sz="1400" b="1" dirty="0">
                <a:effectLst>
                  <a:outerShdw blurRad="38100" dist="38100" dir="2700000" algn="tl">
                    <a:srgbClr val="000000">
                      <a:alpha val="43137"/>
                    </a:srgbClr>
                  </a:outerShdw>
                </a:effectLst>
              </a:rPr>
              <a:t>相关指标获取：</a:t>
            </a:r>
            <a:r>
              <a:rPr lang="en-US" altLang="zh-CN" sz="1400" dirty="0"/>
              <a:t>CSMAR/</a:t>
            </a:r>
            <a:r>
              <a:rPr lang="zh-CN" altLang="en-US" sz="1400" dirty="0"/>
              <a:t>经济研究系列</a:t>
            </a:r>
            <a:r>
              <a:rPr lang="en-US" altLang="zh-CN" sz="1400" dirty="0"/>
              <a:t>/</a:t>
            </a:r>
            <a:r>
              <a:rPr lang="zh-CN" altLang="en-US" sz="1400" dirty="0"/>
              <a:t>数字经济</a:t>
            </a:r>
            <a:endParaRPr lang="zh-CN" altLang="en-US" sz="1400" dirty="0"/>
          </a:p>
          <a:p>
            <a:endParaRPr lang="en-US" altLang="zh-CN" sz="1400" dirty="0"/>
          </a:p>
          <a:p>
            <a:endParaRPr lang="zh-CN" altLang="en-US" sz="1400" dirty="0"/>
          </a:p>
        </p:txBody>
      </p:sp>
      <p:sp>
        <p:nvSpPr>
          <p:cNvPr id="13" name="直角三角形 12"/>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直角三角形 13"/>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0401" y="2665640"/>
            <a:ext cx="6577413" cy="4095543"/>
          </a:xfrm>
          <a:prstGeom prst="rect">
            <a:avLst/>
          </a:prstGeom>
          <a:effectLst>
            <a:outerShdw blurRad="50800" dist="38100" dir="10800000" algn="r" rotWithShape="0">
              <a:prstClr val="black">
                <a:alpha val="40000"/>
              </a:prstClr>
            </a:outerShdw>
          </a:effectLst>
        </p:spPr>
      </p:pic>
      <p:sp>
        <p:nvSpPr>
          <p:cNvPr id="72" name="文本框 71"/>
          <p:cNvSpPr txBox="1"/>
          <p:nvPr/>
        </p:nvSpPr>
        <p:spPr>
          <a:xfrm>
            <a:off x="7283208" y="2265299"/>
            <a:ext cx="4235691" cy="461665"/>
          </a:xfrm>
          <a:prstGeom prst="rect">
            <a:avLst/>
          </a:prstGeom>
          <a:noFill/>
        </p:spPr>
        <p:txBody>
          <a:bodyPr wrap="square">
            <a:spAutoFit/>
          </a:bodyPr>
          <a:lstStyle/>
          <a:p>
            <a:r>
              <a:rPr lang="zh-CN" alt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数字经济核算的未来研究方向 </a:t>
            </a:r>
            <a:endParaRPr lang="zh-CN" alt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3" name="文本框 72"/>
          <p:cNvSpPr txBox="1"/>
          <p:nvPr/>
        </p:nvSpPr>
        <p:spPr>
          <a:xfrm>
            <a:off x="2314728" y="2267302"/>
            <a:ext cx="3499826" cy="369332"/>
          </a:xfrm>
          <a:prstGeom prst="rect">
            <a:avLst/>
          </a:prstGeom>
          <a:noFill/>
        </p:spPr>
        <p:txBody>
          <a:bodyPr wrap="square">
            <a:spAutoFit/>
          </a:bodyPr>
          <a:lstStyle/>
          <a:p>
            <a:r>
              <a:rPr lang="zh-CN" altLang="en-US" b="1" dirty="0"/>
              <a:t>国内外数字经济指标体系汇总表</a:t>
            </a:r>
            <a:endParaRPr lang="zh-CN" altLang="en-US" b="1" dirty="0"/>
          </a:p>
        </p:txBody>
      </p:sp>
      <p:grpSp>
        <p:nvGrpSpPr>
          <p:cNvPr id="8" name="组合 7"/>
          <p:cNvGrpSpPr/>
          <p:nvPr/>
        </p:nvGrpSpPr>
        <p:grpSpPr>
          <a:xfrm>
            <a:off x="7283208" y="3052742"/>
            <a:ext cx="4908792" cy="3801061"/>
            <a:chOff x="8234312" y="3435198"/>
            <a:chExt cx="4178293" cy="3303552"/>
          </a:xfrm>
        </p:grpSpPr>
        <p:sp>
          <p:nvSpPr>
            <p:cNvPr id="80" name="矩形 79"/>
            <p:cNvSpPr/>
            <p:nvPr/>
          </p:nvSpPr>
          <p:spPr>
            <a:xfrm>
              <a:off x="9392314" y="4106386"/>
              <a:ext cx="3020291" cy="2632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234312" y="3435198"/>
              <a:ext cx="3531866" cy="2947837"/>
              <a:chOff x="6395988" y="1957381"/>
              <a:chExt cx="5140497" cy="3437303"/>
            </a:xfrm>
          </p:grpSpPr>
          <p:grpSp>
            <p:nvGrpSpPr>
              <p:cNvPr id="29" name="îṣḷiďe"/>
              <p:cNvGrpSpPr/>
              <p:nvPr/>
            </p:nvGrpSpPr>
            <p:grpSpPr>
              <a:xfrm>
                <a:off x="6395988" y="4414387"/>
                <a:ext cx="5114276" cy="980297"/>
                <a:chOff x="6404624" y="4228700"/>
                <a:chExt cx="5114276" cy="980297"/>
              </a:xfrm>
            </p:grpSpPr>
            <p:sp>
              <p:nvSpPr>
                <p:cNvPr id="30" name="íṩļîḋè"/>
                <p:cNvSpPr/>
                <p:nvPr/>
              </p:nvSpPr>
              <p:spPr>
                <a:xfrm>
                  <a:off x="6674626" y="4228700"/>
                  <a:ext cx="4844274" cy="980297"/>
                </a:xfrm>
                <a:prstGeom prst="round2DiagRect">
                  <a:avLst/>
                </a:prstGeom>
                <a:solidFill>
                  <a:schemeClr val="accent3">
                    <a:alpha val="15000"/>
                  </a:schemeClr>
                </a:solidFill>
                <a:ln w="12700" cap="flat">
                  <a:solidFill>
                    <a:schemeClr val="accent3"/>
                  </a:solidFill>
                  <a:prstDash val="solid"/>
                  <a:miter/>
                </a:ln>
                <a:effectLst/>
              </p:spPr>
              <p:txBody>
                <a:bodyPr rtlCol="0" anchor="ctr"/>
                <a:lstStyle/>
                <a:p>
                  <a:endParaRPr lang="zh-CN" altLang="en-US" sz="1200" dirty="0"/>
                </a:p>
              </p:txBody>
            </p:sp>
            <p:sp>
              <p:nvSpPr>
                <p:cNvPr id="32" name="iṡļiḑe"/>
                <p:cNvSpPr txBox="1"/>
                <p:nvPr/>
              </p:nvSpPr>
              <p:spPr>
                <a:xfrm>
                  <a:off x="6404624" y="4471334"/>
                  <a:ext cx="540000" cy="540000"/>
                </a:xfrm>
                <a:prstGeom prst="ellipse">
                  <a:avLst/>
                </a:prstGeom>
                <a:gradFill>
                  <a:gsLst>
                    <a:gs pos="0">
                      <a:schemeClr val="accent3">
                        <a:lumMod val="60000"/>
                        <a:lumOff val="40000"/>
                      </a:schemeClr>
                    </a:gs>
                    <a:gs pos="50000">
                      <a:schemeClr val="accent3"/>
                    </a:gs>
                  </a:gsLst>
                  <a:lin ang="2700000" scaled="0"/>
                </a:gradFill>
              </p:spPr>
              <p:txBody>
                <a:bodyPr wrap="none" lIns="108000" tIns="108000" rIns="108000" bIns="108000" rtlCol="0" anchor="ctr" anchorCtr="0">
                  <a:noAutofit/>
                </a:bodyPr>
                <a:lstStyle>
                  <a:defPPr>
                    <a:defRPr lang="zh-CN"/>
                  </a:defPPr>
                  <a:lvl1pPr algn="ctr">
                    <a:defRPr kumimoji="1" sz="1200" b="1">
                      <a:solidFill>
                        <a:srgbClr val="FFFFFF"/>
                      </a:solidFill>
                    </a:defRPr>
                  </a:lvl1pPr>
                </a:lstStyle>
                <a:p>
                  <a:r>
                    <a:rPr lang="en-US" altLang="zh-CN" sz="1800" dirty="0"/>
                    <a:t>03</a:t>
                  </a:r>
                  <a:endParaRPr lang="zh-CN" altLang="en-US" sz="1800" dirty="0"/>
                </a:p>
              </p:txBody>
            </p:sp>
          </p:grpSp>
          <p:grpSp>
            <p:nvGrpSpPr>
              <p:cNvPr id="35" name="ïsļïḓe"/>
              <p:cNvGrpSpPr/>
              <p:nvPr/>
            </p:nvGrpSpPr>
            <p:grpSpPr>
              <a:xfrm>
                <a:off x="6422209" y="1957381"/>
                <a:ext cx="5114276" cy="980297"/>
                <a:chOff x="6404624" y="4228700"/>
                <a:chExt cx="5114276" cy="980297"/>
              </a:xfrm>
            </p:grpSpPr>
            <p:sp>
              <p:nvSpPr>
                <p:cNvPr id="36" name="ïš1iḍé"/>
                <p:cNvSpPr/>
                <p:nvPr/>
              </p:nvSpPr>
              <p:spPr>
                <a:xfrm>
                  <a:off x="6674626" y="4228700"/>
                  <a:ext cx="4844274" cy="980297"/>
                </a:xfrm>
                <a:prstGeom prst="round2DiagRect">
                  <a:avLst/>
                </a:prstGeom>
                <a:solidFill>
                  <a:schemeClr val="accent1">
                    <a:alpha val="15000"/>
                  </a:schemeClr>
                </a:solidFill>
                <a:ln w="12700" cap="flat">
                  <a:solidFill>
                    <a:schemeClr val="accent1"/>
                  </a:solidFill>
                  <a:prstDash val="solid"/>
                  <a:miter/>
                </a:ln>
                <a:effectLst/>
              </p:spPr>
              <p:txBody>
                <a:bodyPr rtlCol="0" anchor="ctr"/>
                <a:lstStyle/>
                <a:p>
                  <a:endParaRPr lang="zh-CN" altLang="en-US" sz="1200" dirty="0"/>
                </a:p>
              </p:txBody>
            </p:sp>
            <p:sp>
              <p:nvSpPr>
                <p:cNvPr id="39" name="íśḻiďé"/>
                <p:cNvSpPr/>
                <p:nvPr/>
              </p:nvSpPr>
              <p:spPr>
                <a:xfrm>
                  <a:off x="7034871" y="4373482"/>
                  <a:ext cx="4484029" cy="756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r>
                    <a:rPr kumimoji="1" lang="zh-CN" altLang="en-US" sz="1400" dirty="0">
                      <a:solidFill>
                        <a:schemeClr val="tx1"/>
                      </a:solidFill>
                    </a:rPr>
                    <a:t>分行业核算数字经济规模，优化数字经济动态核算方法。</a:t>
                  </a:r>
                  <a:endParaRPr kumimoji="1" lang="en-US" altLang="zh-CN" sz="1400" dirty="0">
                    <a:solidFill>
                      <a:schemeClr val="tx1"/>
                    </a:solidFill>
                  </a:endParaRPr>
                </a:p>
              </p:txBody>
            </p:sp>
            <p:sp>
              <p:nvSpPr>
                <p:cNvPr id="38" name="î$ḻïḓe"/>
                <p:cNvSpPr txBox="1"/>
                <p:nvPr/>
              </p:nvSpPr>
              <p:spPr>
                <a:xfrm>
                  <a:off x="6404624" y="4471334"/>
                  <a:ext cx="540000" cy="540000"/>
                </a:xfrm>
                <a:prstGeom prst="ellipse">
                  <a:avLst/>
                </a:prstGeom>
                <a:gradFill>
                  <a:gsLst>
                    <a:gs pos="0">
                      <a:schemeClr val="accent1">
                        <a:lumMod val="60000"/>
                        <a:lumOff val="40000"/>
                      </a:schemeClr>
                    </a:gs>
                    <a:gs pos="50000">
                      <a:schemeClr val="accent1"/>
                    </a:gs>
                  </a:gsLst>
                  <a:lin ang="2700000" scaled="0"/>
                </a:gradFill>
              </p:spPr>
              <p:txBody>
                <a:bodyPr wrap="none" lIns="108000" tIns="108000" rIns="108000" bIns="108000" rtlCol="0" anchor="ctr" anchorCtr="0">
                  <a:noAutofit/>
                </a:bodyPr>
                <a:lstStyle>
                  <a:defPPr>
                    <a:defRPr lang="zh-CN"/>
                  </a:defPPr>
                  <a:lvl1pPr algn="ctr">
                    <a:defRPr kumimoji="1" sz="1200" b="1">
                      <a:solidFill>
                        <a:srgbClr val="FFFFFF"/>
                      </a:solidFill>
                    </a:defRPr>
                  </a:lvl1pPr>
                </a:lstStyle>
                <a:p>
                  <a:r>
                    <a:rPr lang="en-US" altLang="zh-CN" sz="1800" dirty="0"/>
                    <a:t>01</a:t>
                  </a:r>
                  <a:endParaRPr lang="zh-CN" altLang="en-US" sz="1800" dirty="0"/>
                </a:p>
              </p:txBody>
            </p:sp>
          </p:grpSp>
          <p:grpSp>
            <p:nvGrpSpPr>
              <p:cNvPr id="41" name="işļïdè"/>
              <p:cNvGrpSpPr/>
              <p:nvPr/>
            </p:nvGrpSpPr>
            <p:grpSpPr>
              <a:xfrm>
                <a:off x="6422209" y="3185884"/>
                <a:ext cx="5114276" cy="980297"/>
                <a:chOff x="6404624" y="4228700"/>
                <a:chExt cx="5114276" cy="980297"/>
              </a:xfrm>
            </p:grpSpPr>
            <p:sp>
              <p:nvSpPr>
                <p:cNvPr id="42" name="íṩḷiḍe"/>
                <p:cNvSpPr/>
                <p:nvPr/>
              </p:nvSpPr>
              <p:spPr>
                <a:xfrm>
                  <a:off x="6674626" y="4228700"/>
                  <a:ext cx="4844274" cy="980297"/>
                </a:xfrm>
                <a:prstGeom prst="round2DiagRect">
                  <a:avLst/>
                </a:prstGeom>
                <a:solidFill>
                  <a:schemeClr val="accent2">
                    <a:alpha val="15000"/>
                  </a:schemeClr>
                </a:solidFill>
                <a:ln w="12700" cap="flat">
                  <a:solidFill>
                    <a:schemeClr val="accent2"/>
                  </a:solidFill>
                  <a:prstDash val="solid"/>
                  <a:miter/>
                </a:ln>
                <a:effectLst/>
              </p:spPr>
              <p:txBody>
                <a:bodyPr rtlCol="0" anchor="ctr"/>
                <a:lstStyle/>
                <a:p>
                  <a:endParaRPr lang="zh-CN" altLang="en-US" sz="1200"/>
                </a:p>
              </p:txBody>
            </p:sp>
            <p:sp>
              <p:nvSpPr>
                <p:cNvPr id="44" name="ïşḻiḍè"/>
                <p:cNvSpPr txBox="1"/>
                <p:nvPr/>
              </p:nvSpPr>
              <p:spPr>
                <a:xfrm>
                  <a:off x="6404624" y="4471334"/>
                  <a:ext cx="540000" cy="540000"/>
                </a:xfrm>
                <a:prstGeom prst="ellipse">
                  <a:avLst/>
                </a:prstGeom>
                <a:gradFill>
                  <a:gsLst>
                    <a:gs pos="0">
                      <a:schemeClr val="accent2">
                        <a:lumMod val="60000"/>
                        <a:lumOff val="40000"/>
                      </a:schemeClr>
                    </a:gs>
                    <a:gs pos="50000">
                      <a:schemeClr val="accent2"/>
                    </a:gs>
                  </a:gsLst>
                  <a:lin ang="2700000" scaled="0"/>
                </a:gradFill>
              </p:spPr>
              <p:txBody>
                <a:bodyPr wrap="none" lIns="108000" tIns="108000" rIns="108000" bIns="108000" rtlCol="0" anchor="ctr" anchorCtr="0">
                  <a:noAutofit/>
                </a:bodyPr>
                <a:lstStyle>
                  <a:defPPr>
                    <a:defRPr lang="zh-CN"/>
                  </a:defPPr>
                  <a:lvl1pPr algn="ctr">
                    <a:defRPr kumimoji="1" sz="1200" b="1">
                      <a:solidFill>
                        <a:srgbClr val="FFFFFF"/>
                      </a:solidFill>
                    </a:defRPr>
                  </a:lvl1pPr>
                </a:lstStyle>
                <a:p>
                  <a:r>
                    <a:rPr lang="en-US" altLang="zh-CN" sz="1800" dirty="0"/>
                    <a:t>02</a:t>
                  </a:r>
                  <a:endParaRPr lang="zh-CN" altLang="en-US" sz="1800" dirty="0"/>
                </a:p>
              </p:txBody>
            </p:sp>
          </p:grpSp>
        </p:grpSp>
        <p:sp>
          <p:nvSpPr>
            <p:cNvPr id="74" name="íśḻiďé"/>
            <p:cNvSpPr/>
            <p:nvPr/>
          </p:nvSpPr>
          <p:spPr>
            <a:xfrm>
              <a:off x="8685350" y="4585861"/>
              <a:ext cx="3062812"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r>
                <a:rPr kumimoji="1" lang="zh-CN" altLang="en-US" sz="1400" dirty="0">
                  <a:solidFill>
                    <a:schemeClr val="tx1"/>
                  </a:solidFill>
                </a:rPr>
                <a:t>引入数字贸易类指标，创建数字经济核算多维度指标体系。</a:t>
              </a:r>
              <a:endParaRPr kumimoji="1" lang="en-US" altLang="zh-CN" sz="1400" dirty="0">
                <a:solidFill>
                  <a:schemeClr val="tx1"/>
                </a:solidFill>
              </a:endParaRPr>
            </a:p>
          </p:txBody>
        </p:sp>
        <p:sp>
          <p:nvSpPr>
            <p:cNvPr id="75" name="íśḻiďé"/>
            <p:cNvSpPr/>
            <p:nvPr/>
          </p:nvSpPr>
          <p:spPr>
            <a:xfrm>
              <a:off x="8816436" y="5633265"/>
              <a:ext cx="2931726"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r>
                <a:rPr kumimoji="1" lang="zh-CN" altLang="en-US" sz="1400" dirty="0">
                  <a:solidFill>
                    <a:schemeClr val="tx1"/>
                  </a:solidFill>
                </a:rPr>
                <a:t>创新驱动数据多元化，丰富数字经济核算数据来源多样性。</a:t>
              </a:r>
              <a:endParaRPr kumimoji="1" lang="en-US" altLang="zh-CN" sz="1400" dirty="0">
                <a:solidFill>
                  <a:schemeClr val="tx1"/>
                </a:solidFill>
              </a:endParaRPr>
            </a:p>
          </p:txBody>
        </p:sp>
      </p:grpSp>
      <p:sp>
        <p:nvSpPr>
          <p:cNvPr id="78" name="文本框 77"/>
          <p:cNvSpPr txBox="1"/>
          <p:nvPr/>
        </p:nvSpPr>
        <p:spPr>
          <a:xfrm>
            <a:off x="431306" y="1499632"/>
            <a:ext cx="11089183"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关于数字经济及其统计核算问题的研究日益活跃，且成果丰富。通过对数字经济的内涵、分类、核算方法及指标体系等方面文献的梳理和评析，发现目前在数字经济核算理论、核算方法及指标体系方面均未形成统一、完整、系统的标准，主要的难点在于数字经济的定义及范围的规范、数字经济核算指标数据的搜集及其规模的核算等。未来应重点关注数字经济核算方法及体系、数据驱动创新等方面。</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79" name="文本框 78"/>
          <p:cNvSpPr txBox="1"/>
          <p:nvPr/>
        </p:nvSpPr>
        <p:spPr>
          <a:xfrm>
            <a:off x="431306" y="1209592"/>
            <a:ext cx="1054014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相关研究</a:t>
            </a:r>
            <a:r>
              <a:rPr kumimoji="0" lang="en-US" altLang="zh-CN"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2</a:t>
            </a: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数字经济核算研究综述</a:t>
            </a:r>
            <a:r>
              <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[J]. </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统计与决策</a:t>
            </a:r>
            <a:r>
              <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2022.</a:t>
            </a:r>
            <a:endPar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23" name="直角三角形 22"/>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灯片编号占位符 2"/>
          <p:cNvSpPr>
            <a:spLocks noGrp="1"/>
          </p:cNvSpPr>
          <p:nvPr>
            <p:ph type="sldNum" sz="quarter" idx="12"/>
          </p:nvPr>
        </p:nvSpPr>
        <p:spPr/>
        <p:txBody>
          <a:bodyPr/>
          <a:lstStyle/>
          <a:p>
            <a:fld id="{7F65B630-C7FF-41C0-9923-C5E5E29EED81}" type="slidenum">
              <a:rPr lang="zh-CN" altLang="en-US" smtClean="0"/>
            </a:fld>
            <a:endParaRPr lang="zh-CN" altLang="en-US"/>
          </a:p>
        </p:txBody>
      </p:sp>
      <p:grpSp>
        <p:nvGrpSpPr>
          <p:cNvPr id="4" name="组合 3"/>
          <p:cNvGrpSpPr/>
          <p:nvPr/>
        </p:nvGrpSpPr>
        <p:grpSpPr>
          <a:xfrm>
            <a:off x="0" y="0"/>
            <a:ext cx="12192000" cy="6858000"/>
            <a:chOff x="0" y="0"/>
            <a:chExt cx="12192000" cy="6858000"/>
          </a:xfrm>
        </p:grpSpPr>
        <p:sp>
          <p:nvSpPr>
            <p:cNvPr id="5" name="iŝ1ïḋè"/>
            <p:cNvSpPr/>
            <p:nvPr/>
          </p:nvSpPr>
          <p:spPr>
            <a:xfrm>
              <a:off x="0" y="0"/>
              <a:ext cx="12192000" cy="6858000"/>
            </a:xfrm>
            <a:prstGeom prst="rect">
              <a:avLst/>
            </a:prstGeom>
            <a:solidFill>
              <a:srgbClr val="E8E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cxnSp>
          <p:nvCxnSpPr>
            <p:cNvPr id="6" name="iṩlíḍe"/>
            <p:cNvCxnSpPr/>
            <p:nvPr/>
          </p:nvCxnSpPr>
          <p:spPr>
            <a:xfrm>
              <a:off x="654302" y="1391557"/>
              <a:ext cx="137160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íṧľïdê"/>
            <p:cNvSpPr/>
            <p:nvPr/>
          </p:nvSpPr>
          <p:spPr>
            <a:xfrm>
              <a:off x="482430" y="3909786"/>
              <a:ext cx="1543472" cy="2106961"/>
            </a:xfrm>
            <a:prstGeom prst="roundRect">
              <a:avLst/>
            </a:prstGeom>
            <a:solidFill>
              <a:srgbClr val="E8EAE9"/>
            </a:solidFill>
            <a:ln w="254000">
              <a:gradFill>
                <a:gsLst>
                  <a:gs pos="0">
                    <a:schemeClr val="bg1"/>
                  </a:gs>
                  <a:gs pos="100000">
                    <a:schemeClr val="bg1">
                      <a:lumMod val="75000"/>
                    </a:schemeClr>
                  </a:gs>
                </a:gsLst>
                <a:lin ang="0" scaled="0"/>
              </a:grad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îṣlîḑe"/>
            <p:cNvSpPr txBox="1"/>
            <p:nvPr/>
          </p:nvSpPr>
          <p:spPr>
            <a:xfrm>
              <a:off x="387939" y="1685712"/>
              <a:ext cx="1015663" cy="3093154"/>
            </a:xfrm>
            <a:prstGeom prst="rect">
              <a:avLst/>
            </a:prstGeom>
            <a:noFill/>
          </p:spPr>
          <p:txBody>
            <a:bodyPr vert="eaVert" wrap="none" rtlCol="0">
              <a:spAutoFit/>
            </a:bodyPr>
            <a:lstStyle/>
            <a:p>
              <a:r>
                <a:rPr lang="en-GB" sz="5400" b="1" dirty="0" err="1">
                  <a:solidFill>
                    <a:schemeClr val="accent5"/>
                  </a:solidFill>
                </a:rPr>
                <a:t>Conten</a:t>
              </a:r>
              <a:r>
                <a:rPr lang="en-US" altLang="zh-CN" sz="5400" b="1" dirty="0">
                  <a:solidFill>
                    <a:schemeClr val="accent5"/>
                  </a:solidFill>
                </a:rPr>
                <a:t>t</a:t>
              </a:r>
              <a:r>
                <a:rPr lang="en-GB" sz="5400" b="1" dirty="0">
                  <a:solidFill>
                    <a:schemeClr val="accent5"/>
                  </a:solidFill>
                </a:rPr>
                <a:t>s</a:t>
              </a:r>
              <a:endParaRPr lang="en-GB" sz="5400" b="1" dirty="0">
                <a:solidFill>
                  <a:schemeClr val="accent5"/>
                </a:solidFill>
              </a:endParaRPr>
            </a:p>
          </p:txBody>
        </p:sp>
        <p:sp>
          <p:nvSpPr>
            <p:cNvPr id="9" name="íṡlïde"/>
            <p:cNvSpPr/>
            <p:nvPr/>
          </p:nvSpPr>
          <p:spPr>
            <a:xfrm>
              <a:off x="2081459" y="1448285"/>
              <a:ext cx="2439105" cy="4568465"/>
            </a:xfrm>
            <a:prstGeom prst="roundRect">
              <a:avLst/>
            </a:prstGeom>
            <a:solidFill>
              <a:srgbClr val="E8EAE9"/>
            </a:solidFill>
            <a:ln w="254000">
              <a:gradFill>
                <a:gsLst>
                  <a:gs pos="0">
                    <a:schemeClr val="bg1"/>
                  </a:gs>
                  <a:gs pos="100000">
                    <a:schemeClr val="bg1">
                      <a:lumMod val="75000"/>
                    </a:schemeClr>
                  </a:gs>
                </a:gsLst>
                <a:lin ang="0" scaled="0"/>
              </a:grad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i$1îḓe"/>
            <p:cNvCxnSpPr/>
            <p:nvPr/>
          </p:nvCxnSpPr>
          <p:spPr>
            <a:xfrm>
              <a:off x="2176652" y="1391557"/>
              <a:ext cx="22225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ï$ḷïḓê"/>
            <p:cNvSpPr txBox="1"/>
            <p:nvPr/>
          </p:nvSpPr>
          <p:spPr>
            <a:xfrm>
              <a:off x="2290133" y="1664838"/>
              <a:ext cx="697627" cy="646331"/>
            </a:xfrm>
            <a:prstGeom prst="rect">
              <a:avLst/>
            </a:prstGeom>
            <a:noFill/>
          </p:spPr>
          <p:txBody>
            <a:bodyPr wrap="none" rtlCol="0">
              <a:spAutoFit/>
            </a:bodyPr>
            <a:lstStyle/>
            <a:p>
              <a:r>
                <a:rPr lang="en-GB" sz="3600" b="1" dirty="0"/>
                <a:t>01</a:t>
              </a:r>
              <a:endParaRPr lang="en-GB" sz="3600" b="1" dirty="0"/>
            </a:p>
          </p:txBody>
        </p:sp>
        <p:sp>
          <p:nvSpPr>
            <p:cNvPr id="12" name="î$1îḋê"/>
            <p:cNvSpPr txBox="1"/>
            <p:nvPr/>
          </p:nvSpPr>
          <p:spPr>
            <a:xfrm>
              <a:off x="2290133" y="2285876"/>
              <a:ext cx="1995539" cy="430887"/>
            </a:xfrm>
            <a:prstGeom prst="rect">
              <a:avLst/>
            </a:prstGeom>
            <a:noFill/>
          </p:spPr>
          <p:txBody>
            <a:bodyPr wrap="square" rtlCol="0">
              <a:spAutoFit/>
            </a:bodyPr>
            <a:lstStyle/>
            <a:p>
              <a:r>
                <a:rPr lang="en-US" altLang="zh-CN" sz="2200" b="1" dirty="0"/>
                <a:t>CSMAR</a:t>
              </a:r>
              <a:r>
                <a:rPr lang="zh-CN" altLang="en-US" sz="2200" b="1" dirty="0"/>
                <a:t>简介</a:t>
              </a:r>
              <a:endParaRPr lang="en-US" altLang="zh-CN" sz="2200" b="1" dirty="0"/>
            </a:p>
          </p:txBody>
        </p:sp>
        <p:sp>
          <p:nvSpPr>
            <p:cNvPr id="13" name="iślïḍe"/>
            <p:cNvSpPr txBox="1"/>
            <p:nvPr/>
          </p:nvSpPr>
          <p:spPr>
            <a:xfrm>
              <a:off x="2290133" y="4236976"/>
              <a:ext cx="1995539" cy="645690"/>
            </a:xfrm>
            <a:prstGeom prst="rect">
              <a:avLst/>
            </a:prstGeom>
            <a:noFill/>
          </p:spPr>
          <p:txBody>
            <a:bodyPr wrap="square" rtlCol="0">
              <a:spAutoFit/>
            </a:bodyPr>
            <a:lstStyle/>
            <a:p>
              <a:pPr marL="285750" indent="-285750">
                <a:lnSpc>
                  <a:spcPct val="160000"/>
                </a:lnSpc>
                <a:buFont typeface="Wingdings" panose="05000000000000000000" pitchFamily="2" charset="2"/>
                <a:buChar char="p"/>
              </a:pPr>
              <a:r>
                <a:rPr lang="zh-CN" altLang="en-US" sz="1200" dirty="0"/>
                <a:t>数据库概况  </a:t>
              </a:r>
              <a:endParaRPr lang="en-US" altLang="zh-CN" sz="1200" dirty="0"/>
            </a:p>
            <a:p>
              <a:pPr marL="285750" indent="-285750">
                <a:lnSpc>
                  <a:spcPct val="160000"/>
                </a:lnSpc>
                <a:buFont typeface="Wingdings" panose="05000000000000000000" pitchFamily="2" charset="2"/>
                <a:buChar char="p"/>
              </a:pPr>
              <a:r>
                <a:rPr lang="zh-CN" altLang="en-US" sz="1200" dirty="0"/>
                <a:t>基础操作指引</a:t>
              </a:r>
              <a:endParaRPr lang="en-US" altLang="zh-CN" sz="1200" dirty="0"/>
            </a:p>
          </p:txBody>
        </p:sp>
        <p:sp>
          <p:nvSpPr>
            <p:cNvPr id="14" name="iṣ1iḍê"/>
            <p:cNvSpPr/>
            <p:nvPr/>
          </p:nvSpPr>
          <p:spPr>
            <a:xfrm>
              <a:off x="6827958" y="1448285"/>
              <a:ext cx="2439105" cy="4568465"/>
            </a:xfrm>
            <a:prstGeom prst="roundRect">
              <a:avLst/>
            </a:prstGeom>
            <a:noFill/>
          </p:spPr>
          <p:txBody>
            <a:bodyPr wrap="square" rtlCol="0">
              <a:spAutoFit/>
            </a:bodyPr>
            <a:lstStyle/>
            <a:p>
              <a:pPr marL="285750" indent="-285750">
                <a:lnSpc>
                  <a:spcPct val="160000"/>
                </a:lnSpc>
                <a:buFont typeface="Wingdings" panose="05000000000000000000" pitchFamily="2" charset="2"/>
                <a:buChar char="p"/>
              </a:pPr>
              <a:endParaRPr lang="en-GB" sz="1200">
                <a:solidFill>
                  <a:schemeClr val="tx1"/>
                </a:solidFill>
              </a:endParaRPr>
            </a:p>
          </p:txBody>
        </p:sp>
        <p:cxnSp>
          <p:nvCxnSpPr>
            <p:cNvPr id="15" name="i$ľidè"/>
            <p:cNvCxnSpPr/>
            <p:nvPr/>
          </p:nvCxnSpPr>
          <p:spPr>
            <a:xfrm>
              <a:off x="6923151" y="1391557"/>
              <a:ext cx="22225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iṧ1íďê"/>
            <p:cNvSpPr txBox="1"/>
            <p:nvPr/>
          </p:nvSpPr>
          <p:spPr>
            <a:xfrm>
              <a:off x="7036632" y="1664838"/>
              <a:ext cx="697627" cy="646331"/>
            </a:xfrm>
            <a:prstGeom prst="rect">
              <a:avLst/>
            </a:prstGeom>
            <a:noFill/>
          </p:spPr>
          <p:txBody>
            <a:bodyPr wrap="none" rtlCol="0">
              <a:spAutoFit/>
            </a:bodyPr>
            <a:lstStyle/>
            <a:p>
              <a:r>
                <a:rPr lang="en-GB" sz="3600" b="1" dirty="0"/>
                <a:t>03</a:t>
              </a:r>
              <a:endParaRPr lang="en-GB" sz="3600" b="1" dirty="0"/>
            </a:p>
          </p:txBody>
        </p:sp>
        <p:sp>
          <p:nvSpPr>
            <p:cNvPr id="17" name="iŝḻídè"/>
            <p:cNvSpPr txBox="1"/>
            <p:nvPr/>
          </p:nvSpPr>
          <p:spPr>
            <a:xfrm>
              <a:off x="7036632" y="2285876"/>
              <a:ext cx="1995539" cy="769441"/>
            </a:xfrm>
            <a:prstGeom prst="rect">
              <a:avLst/>
            </a:prstGeom>
            <a:noFill/>
          </p:spPr>
          <p:txBody>
            <a:bodyPr wrap="square" rtlCol="0">
              <a:spAutoFit/>
            </a:bodyPr>
            <a:lstStyle/>
            <a:p>
              <a:r>
                <a:rPr lang="en-US" altLang="zh-CN" sz="2200" b="1" dirty="0"/>
                <a:t>CSMAR</a:t>
              </a:r>
              <a:r>
                <a:rPr lang="zh-CN" altLang="en-US" sz="2200" b="1" dirty="0"/>
                <a:t>最新数据资源</a:t>
              </a:r>
              <a:endParaRPr lang="en-US" altLang="zh-CN" sz="2200" b="1" dirty="0"/>
            </a:p>
          </p:txBody>
        </p:sp>
        <p:sp>
          <p:nvSpPr>
            <p:cNvPr id="18" name="ïş1íḓê"/>
            <p:cNvSpPr txBox="1"/>
            <p:nvPr/>
          </p:nvSpPr>
          <p:spPr>
            <a:xfrm>
              <a:off x="7036632" y="4236976"/>
              <a:ext cx="1995539" cy="645690"/>
            </a:xfrm>
            <a:prstGeom prst="rect">
              <a:avLst/>
            </a:prstGeom>
            <a:noFill/>
          </p:spPr>
          <p:txBody>
            <a:bodyPr wrap="square" rtlCol="0">
              <a:spAutoFit/>
            </a:bodyPr>
            <a:lstStyle/>
            <a:p>
              <a:pPr marL="285750" indent="-285750">
                <a:lnSpc>
                  <a:spcPct val="160000"/>
                </a:lnSpc>
                <a:buFont typeface="Wingdings" panose="05000000000000000000" pitchFamily="2" charset="2"/>
                <a:buChar char="p"/>
              </a:pPr>
              <a:r>
                <a:rPr lang="zh-CN" altLang="en-US" sz="1200" dirty="0"/>
                <a:t>最新数据库简介</a:t>
              </a:r>
              <a:endParaRPr lang="en-US" altLang="zh-CN" sz="1200" dirty="0"/>
            </a:p>
            <a:p>
              <a:pPr marL="285750" indent="-285750">
                <a:lnSpc>
                  <a:spcPct val="160000"/>
                </a:lnSpc>
                <a:buFont typeface="Wingdings" panose="05000000000000000000" pitchFamily="2" charset="2"/>
                <a:buChar char="p"/>
              </a:pPr>
              <a:r>
                <a:rPr lang="zh-CN" altLang="en-US" sz="1200" dirty="0"/>
                <a:t>新库数据资源应用</a:t>
              </a:r>
              <a:endParaRPr lang="zh-CN" altLang="en-US" sz="1200" dirty="0"/>
            </a:p>
          </p:txBody>
        </p:sp>
        <p:sp>
          <p:nvSpPr>
            <p:cNvPr id="19" name="ïśḷïḍe"/>
            <p:cNvSpPr/>
            <p:nvPr/>
          </p:nvSpPr>
          <p:spPr>
            <a:xfrm>
              <a:off x="9201207" y="1448285"/>
              <a:ext cx="2439105" cy="4568465"/>
            </a:xfrm>
            <a:prstGeom prst="roundRect">
              <a:avLst/>
            </a:prstGeom>
            <a:solidFill>
              <a:srgbClr val="E8EAE9"/>
            </a:solidFill>
            <a:ln w="254000">
              <a:gradFill>
                <a:gsLst>
                  <a:gs pos="0">
                    <a:schemeClr val="bg1"/>
                  </a:gs>
                  <a:gs pos="100000">
                    <a:schemeClr val="bg1">
                      <a:lumMod val="75000"/>
                    </a:schemeClr>
                  </a:gs>
                </a:gsLst>
                <a:lin ang="0" scaled="0"/>
              </a:grad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ïšḷïďé"/>
            <p:cNvCxnSpPr/>
            <p:nvPr/>
          </p:nvCxnSpPr>
          <p:spPr>
            <a:xfrm>
              <a:off x="9296400" y="1391557"/>
              <a:ext cx="2222500"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íṡ1îḍè"/>
            <p:cNvSpPr txBox="1"/>
            <p:nvPr/>
          </p:nvSpPr>
          <p:spPr>
            <a:xfrm>
              <a:off x="9409881" y="1664838"/>
              <a:ext cx="697627" cy="646331"/>
            </a:xfrm>
            <a:prstGeom prst="rect">
              <a:avLst/>
            </a:prstGeom>
            <a:noFill/>
          </p:spPr>
          <p:txBody>
            <a:bodyPr wrap="none" rtlCol="0">
              <a:spAutoFit/>
            </a:bodyPr>
            <a:lstStyle/>
            <a:p>
              <a:r>
                <a:rPr lang="en-GB" sz="3600" b="1" dirty="0"/>
                <a:t>04</a:t>
              </a:r>
              <a:endParaRPr lang="en-GB" sz="3600" b="1" dirty="0"/>
            </a:p>
          </p:txBody>
        </p:sp>
        <p:sp>
          <p:nvSpPr>
            <p:cNvPr id="22" name="ïšľiḓé"/>
            <p:cNvSpPr txBox="1"/>
            <p:nvPr/>
          </p:nvSpPr>
          <p:spPr>
            <a:xfrm>
              <a:off x="9409881" y="2285876"/>
              <a:ext cx="1995539" cy="769441"/>
            </a:xfrm>
            <a:prstGeom prst="rect">
              <a:avLst/>
            </a:prstGeom>
            <a:noFill/>
          </p:spPr>
          <p:txBody>
            <a:bodyPr wrap="square" rtlCol="0">
              <a:spAutoFit/>
            </a:bodyPr>
            <a:lstStyle/>
            <a:p>
              <a:r>
                <a:rPr lang="en-US" altLang="zh-CN" sz="2200" b="1" dirty="0"/>
                <a:t>CSMAR</a:t>
              </a:r>
              <a:r>
                <a:rPr lang="zh-CN" altLang="en-US" sz="2200" b="1" dirty="0"/>
                <a:t>近期动态</a:t>
              </a:r>
              <a:endParaRPr lang="en-US" altLang="zh-CN" sz="2200" b="1" dirty="0"/>
            </a:p>
          </p:txBody>
        </p:sp>
        <p:sp>
          <p:nvSpPr>
            <p:cNvPr id="23" name="íṧļîdè"/>
            <p:cNvSpPr txBox="1"/>
            <p:nvPr/>
          </p:nvSpPr>
          <p:spPr>
            <a:xfrm>
              <a:off x="9409881" y="4236976"/>
              <a:ext cx="1995539" cy="645690"/>
            </a:xfrm>
            <a:prstGeom prst="rect">
              <a:avLst/>
            </a:prstGeom>
            <a:noFill/>
          </p:spPr>
          <p:txBody>
            <a:bodyPr wrap="square" rtlCol="0">
              <a:spAutoFit/>
            </a:bodyPr>
            <a:lstStyle/>
            <a:p>
              <a:pPr marL="285750" indent="-285750">
                <a:lnSpc>
                  <a:spcPct val="160000"/>
                </a:lnSpc>
                <a:buFont typeface="Wingdings" panose="05000000000000000000" pitchFamily="2" charset="2"/>
                <a:buChar char="p"/>
              </a:pPr>
              <a:r>
                <a:rPr lang="zh-CN" altLang="en-US" sz="1200" dirty="0"/>
                <a:t>学术活动 </a:t>
              </a:r>
              <a:endParaRPr lang="en-US" altLang="zh-CN" sz="1200" dirty="0"/>
            </a:p>
            <a:p>
              <a:pPr marL="285750" indent="-285750">
                <a:lnSpc>
                  <a:spcPct val="160000"/>
                </a:lnSpc>
                <a:buFont typeface="Wingdings" panose="05000000000000000000" pitchFamily="2" charset="2"/>
                <a:buChar char="p"/>
              </a:pPr>
              <a:r>
                <a:rPr lang="zh-CN" altLang="en-US" sz="1200" dirty="0"/>
                <a:t>科研资讯</a:t>
              </a:r>
              <a:endParaRPr lang="en-US" altLang="zh-CN" sz="1200" dirty="0"/>
            </a:p>
          </p:txBody>
        </p:sp>
        <p:sp>
          <p:nvSpPr>
            <p:cNvPr id="24" name="ïṥľîḋê"/>
            <p:cNvSpPr/>
            <p:nvPr/>
          </p:nvSpPr>
          <p:spPr>
            <a:xfrm>
              <a:off x="4454709" y="1448285"/>
              <a:ext cx="2439105" cy="4568465"/>
            </a:xfrm>
            <a:prstGeom prst="roundRect">
              <a:avLst/>
            </a:prstGeom>
            <a:solidFill>
              <a:srgbClr val="E8EAE9"/>
            </a:solidFill>
            <a:ln w="254000">
              <a:gradFill>
                <a:gsLst>
                  <a:gs pos="0">
                    <a:schemeClr val="bg1"/>
                  </a:gs>
                  <a:gs pos="100000">
                    <a:schemeClr val="bg1">
                      <a:lumMod val="75000"/>
                    </a:schemeClr>
                  </a:gs>
                </a:gsLst>
                <a:lin ang="0" scaled="0"/>
              </a:grad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î$ľïḍe"/>
            <p:cNvCxnSpPr/>
            <p:nvPr/>
          </p:nvCxnSpPr>
          <p:spPr>
            <a:xfrm>
              <a:off x="4549902" y="1391557"/>
              <a:ext cx="222250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i$ḻíďé"/>
            <p:cNvSpPr txBox="1"/>
            <p:nvPr/>
          </p:nvSpPr>
          <p:spPr>
            <a:xfrm>
              <a:off x="4663383" y="1664838"/>
              <a:ext cx="697627" cy="646331"/>
            </a:xfrm>
            <a:prstGeom prst="rect">
              <a:avLst/>
            </a:prstGeom>
            <a:noFill/>
          </p:spPr>
          <p:txBody>
            <a:bodyPr wrap="none" rtlCol="0">
              <a:spAutoFit/>
            </a:bodyPr>
            <a:lstStyle/>
            <a:p>
              <a:r>
                <a:rPr lang="en-GB" sz="3600" b="1" dirty="0"/>
                <a:t>02</a:t>
              </a:r>
              <a:endParaRPr lang="en-GB" sz="3600" b="1" dirty="0"/>
            </a:p>
          </p:txBody>
        </p:sp>
        <p:sp>
          <p:nvSpPr>
            <p:cNvPr id="27" name="í$ļîḓê"/>
            <p:cNvSpPr txBox="1"/>
            <p:nvPr/>
          </p:nvSpPr>
          <p:spPr>
            <a:xfrm>
              <a:off x="4663383" y="2285876"/>
              <a:ext cx="1995539" cy="769441"/>
            </a:xfrm>
            <a:prstGeom prst="rect">
              <a:avLst/>
            </a:prstGeom>
            <a:noFill/>
          </p:spPr>
          <p:txBody>
            <a:bodyPr wrap="square" rtlCol="0">
              <a:spAutoFit/>
            </a:bodyPr>
            <a:lstStyle/>
            <a:p>
              <a:r>
                <a:rPr lang="en-US" altLang="zh-CN" sz="2200" b="1" dirty="0"/>
                <a:t>CSMAR</a:t>
              </a:r>
              <a:r>
                <a:rPr lang="zh-CN" altLang="en-US" sz="2200" b="1" dirty="0"/>
                <a:t>与</a:t>
              </a:r>
              <a:endParaRPr lang="en-US" altLang="zh-CN" sz="2200" b="1" dirty="0"/>
            </a:p>
            <a:p>
              <a:r>
                <a:rPr lang="zh-CN" altLang="en-US" sz="2200" b="1" dirty="0"/>
                <a:t>实证研究创新</a:t>
              </a:r>
              <a:endParaRPr lang="en-US" altLang="zh-CN" sz="2200" b="1" dirty="0"/>
            </a:p>
          </p:txBody>
        </p:sp>
        <p:sp>
          <p:nvSpPr>
            <p:cNvPr id="28" name="íṣľiḑé"/>
            <p:cNvSpPr txBox="1"/>
            <p:nvPr/>
          </p:nvSpPr>
          <p:spPr>
            <a:xfrm>
              <a:off x="4663383" y="4236976"/>
              <a:ext cx="1995539" cy="1166153"/>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200" dirty="0"/>
                <a:t>CSMAR</a:t>
              </a:r>
              <a:r>
                <a:rPr lang="zh-CN" altLang="en-US" sz="1200" dirty="0"/>
                <a:t>数据库与热门前沿主题</a:t>
              </a:r>
              <a:endParaRPr lang="zh-CN" altLang="en-US" sz="1200" dirty="0"/>
            </a:p>
            <a:p>
              <a:pPr marL="285750" indent="-285750">
                <a:lnSpc>
                  <a:spcPct val="150000"/>
                </a:lnSpc>
                <a:buFont typeface="Wingdings" panose="05000000000000000000" pitchFamily="2" charset="2"/>
                <a:buChar char="p"/>
              </a:pPr>
              <a:r>
                <a:rPr lang="en-US" altLang="zh-CN" sz="1200" dirty="0"/>
                <a:t>CSMAR</a:t>
              </a:r>
              <a:r>
                <a:rPr lang="zh-CN" altLang="en-US" sz="1200" dirty="0"/>
                <a:t>数据库与创新研究方法</a:t>
              </a:r>
              <a:endParaRPr lang="zh-CN" altLang="en-US" sz="1200" dirty="0"/>
            </a:p>
          </p:txBody>
        </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sp>
        <p:nvSpPr>
          <p:cNvPr id="79" name="文本框 78"/>
          <p:cNvSpPr txBox="1"/>
          <p:nvPr/>
        </p:nvSpPr>
        <p:spPr>
          <a:xfrm>
            <a:off x="431306" y="1209592"/>
            <a:ext cx="10540142"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宏观中观层面其他相关案例</a:t>
            </a:r>
            <a:endPar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23" name="直角三角形 22"/>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6" name="ïṧḷíďê"/>
          <p:cNvGrpSpPr/>
          <p:nvPr/>
        </p:nvGrpSpPr>
        <p:grpSpPr>
          <a:xfrm>
            <a:off x="1" y="1606714"/>
            <a:ext cx="12192002" cy="2533029"/>
            <a:chOff x="660400" y="3401017"/>
            <a:chExt cx="6828612" cy="2533029"/>
          </a:xfrm>
        </p:grpSpPr>
        <p:grpSp>
          <p:nvGrpSpPr>
            <p:cNvPr id="27" name="îṧľíḑe"/>
            <p:cNvGrpSpPr/>
            <p:nvPr/>
          </p:nvGrpSpPr>
          <p:grpSpPr>
            <a:xfrm>
              <a:off x="660400" y="3401017"/>
              <a:ext cx="3414306" cy="2533029"/>
              <a:chOff x="3797300" y="1608905"/>
              <a:chExt cx="3414306" cy="2533029"/>
            </a:xfrm>
          </p:grpSpPr>
          <p:sp>
            <p:nvSpPr>
              <p:cNvPr id="50" name="îšḻïḓè"/>
              <p:cNvSpPr/>
              <p:nvPr/>
            </p:nvSpPr>
            <p:spPr>
              <a:xfrm>
                <a:off x="3797300" y="1966913"/>
                <a:ext cx="3414306" cy="0"/>
              </a:xfrm>
              <a:prstGeom prst="line">
                <a:avLst/>
              </a:prstGeom>
              <a:ln w="25400">
                <a:solidFill>
                  <a:schemeClr val="accent1"/>
                </a:solidFill>
                <a:tailEnd type="none"/>
              </a:ln>
            </p:spPr>
            <p:style>
              <a:lnRef idx="1">
                <a:schemeClr val="accent1"/>
              </a:lnRef>
              <a:fillRef idx="0">
                <a:schemeClr val="accent1"/>
              </a:fillRef>
              <a:effectRef idx="0">
                <a:schemeClr val="accent1"/>
              </a:effectRef>
              <a:fontRef idx="minor">
                <a:schemeClr val="tx1"/>
              </a:fontRef>
            </p:style>
          </p:sp>
          <p:grpSp>
            <p:nvGrpSpPr>
              <p:cNvPr id="51" name="iśľiḍé"/>
              <p:cNvGrpSpPr/>
              <p:nvPr/>
            </p:nvGrpSpPr>
            <p:grpSpPr>
              <a:xfrm>
                <a:off x="3797300" y="1608905"/>
                <a:ext cx="3414306" cy="2533029"/>
                <a:chOff x="3797300" y="1608905"/>
                <a:chExt cx="3414306" cy="2533029"/>
              </a:xfrm>
            </p:grpSpPr>
            <p:sp>
              <p:nvSpPr>
                <p:cNvPr id="52" name="íšḻîḋè"/>
                <p:cNvSpPr/>
                <p:nvPr/>
              </p:nvSpPr>
              <p:spPr>
                <a:xfrm>
                  <a:off x="4560638" y="3355975"/>
                  <a:ext cx="2650967"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53" name="îŝḷïḍê"/>
                <p:cNvGrpSpPr/>
                <p:nvPr/>
              </p:nvGrpSpPr>
              <p:grpSpPr>
                <a:xfrm>
                  <a:off x="4610344" y="3555219"/>
                  <a:ext cx="2601262" cy="586715"/>
                  <a:chOff x="4978400" y="-678932"/>
                  <a:chExt cx="5098204" cy="450548"/>
                </a:xfrm>
              </p:grpSpPr>
              <p:sp>
                <p:nvSpPr>
                  <p:cNvPr id="59" name="iṥľíḓè"/>
                  <p:cNvSpPr/>
                  <p:nvPr/>
                </p:nvSpPr>
                <p:spPr>
                  <a:xfrm>
                    <a:off x="4978400" y="-678932"/>
                    <a:ext cx="5098203" cy="236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r>
                      <a:rPr kumimoji="1" lang="zh-CN" altLang="en-US" sz="1400" b="1" dirty="0">
                        <a:solidFill>
                          <a:schemeClr val="tx1"/>
                        </a:solidFill>
                      </a:rPr>
                      <a:t>相关指标体系</a:t>
                    </a:r>
                    <a:endParaRPr kumimoji="1" lang="en-US" altLang="zh-CN" sz="1400" b="1" dirty="0">
                      <a:solidFill>
                        <a:schemeClr val="tx1"/>
                      </a:solidFill>
                    </a:endParaRPr>
                  </a:p>
                </p:txBody>
              </p:sp>
              <p:sp>
                <p:nvSpPr>
                  <p:cNvPr id="60" name="iŝľíďé"/>
                  <p:cNvSpPr/>
                  <p:nvPr/>
                </p:nvSpPr>
                <p:spPr>
                  <a:xfrm>
                    <a:off x="4978401" y="-436911"/>
                    <a:ext cx="5098203" cy="20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nSpc>
                        <a:spcPct val="130000"/>
                      </a:lnSpc>
                    </a:pPr>
                    <a:endParaRPr kumimoji="1" lang="en-US" altLang="zh-CN" sz="1000" dirty="0">
                      <a:solidFill>
                        <a:schemeClr val="tx1"/>
                      </a:solidFill>
                    </a:endParaRPr>
                  </a:p>
                </p:txBody>
              </p:sp>
            </p:grpSp>
            <p:grpSp>
              <p:nvGrpSpPr>
                <p:cNvPr id="54" name="í$1íḋé"/>
                <p:cNvGrpSpPr/>
                <p:nvPr/>
              </p:nvGrpSpPr>
              <p:grpSpPr>
                <a:xfrm>
                  <a:off x="3797300" y="1608905"/>
                  <a:ext cx="3414303" cy="1777278"/>
                  <a:chOff x="644549" y="1333133"/>
                  <a:chExt cx="4478994" cy="1777278"/>
                </a:xfrm>
              </p:grpSpPr>
              <p:grpSp>
                <p:nvGrpSpPr>
                  <p:cNvPr id="55" name="iṧľidê"/>
                  <p:cNvGrpSpPr/>
                  <p:nvPr/>
                </p:nvGrpSpPr>
                <p:grpSpPr>
                  <a:xfrm>
                    <a:off x="1711125" y="1890382"/>
                    <a:ext cx="3412418" cy="1220029"/>
                    <a:chOff x="4978400" y="-678932"/>
                    <a:chExt cx="5098204" cy="936879"/>
                  </a:xfrm>
                </p:grpSpPr>
                <p:sp>
                  <p:nvSpPr>
                    <p:cNvPr id="57" name="işļïḓê"/>
                    <p:cNvSpPr/>
                    <p:nvPr/>
                  </p:nvSpPr>
                  <p:spPr>
                    <a:xfrm>
                      <a:off x="4978400" y="-678932"/>
                      <a:ext cx="5098203" cy="236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r>
                        <a:rPr kumimoji="1" lang="zh-CN" altLang="en-US" sz="1400" b="1" dirty="0">
                          <a:solidFill>
                            <a:schemeClr val="tx1"/>
                          </a:solidFill>
                        </a:rPr>
                        <a:t>内容概要</a:t>
                      </a:r>
                      <a:endParaRPr kumimoji="1" lang="en-US" altLang="zh-CN" sz="1400" b="1" dirty="0">
                        <a:solidFill>
                          <a:schemeClr val="tx1"/>
                        </a:solidFill>
                      </a:endParaRPr>
                    </a:p>
                  </p:txBody>
                </p:sp>
                <p:sp>
                  <p:nvSpPr>
                    <p:cNvPr id="58" name="íšļiḓe"/>
                    <p:cNvSpPr/>
                    <p:nvPr/>
                  </p:nvSpPr>
                  <p:spPr>
                    <a:xfrm>
                      <a:off x="4978401" y="-436911"/>
                      <a:ext cx="5098203" cy="694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nSpc>
                          <a:spcPct val="130000"/>
                        </a:lnSpc>
                      </a:pPr>
                      <a:r>
                        <a:rPr kumimoji="1" lang="zh-CN" altLang="en-US" sz="1400" dirty="0">
                          <a:solidFill>
                            <a:schemeClr val="tx1"/>
                          </a:solidFill>
                        </a:rPr>
                        <a:t>通过熵值法和加权平均法评估中国 </a:t>
                      </a:r>
                      <a:r>
                        <a:rPr kumimoji="1" lang="en-US" altLang="zh-CN" sz="1400" dirty="0">
                          <a:solidFill>
                            <a:schemeClr val="tx1"/>
                          </a:solidFill>
                        </a:rPr>
                        <a:t>31 </a:t>
                      </a:r>
                      <a:r>
                        <a:rPr kumimoji="1" lang="zh-CN" altLang="en-US" sz="1400" dirty="0">
                          <a:solidFill>
                            <a:schemeClr val="tx1"/>
                          </a:solidFill>
                        </a:rPr>
                        <a:t>个省（自治区、直辖市）的数字经济、经济高质量发展综合评价指数，并运用耦合协调模型评估并分析了二者耦合协调度程度。</a:t>
                      </a:r>
                      <a:endParaRPr kumimoji="1" lang="en-US" altLang="zh-CN" sz="1400" dirty="0">
                        <a:solidFill>
                          <a:schemeClr val="tx1"/>
                        </a:solidFill>
                      </a:endParaRPr>
                    </a:p>
                  </p:txBody>
                </p:sp>
              </p:grpSp>
              <p:sp>
                <p:nvSpPr>
                  <p:cNvPr id="56" name="iṣľiďé"/>
                  <p:cNvSpPr txBox="1"/>
                  <p:nvPr/>
                </p:nvSpPr>
                <p:spPr>
                  <a:xfrm>
                    <a:off x="644549" y="1333133"/>
                    <a:ext cx="4098966" cy="338554"/>
                  </a:xfrm>
                  <a:prstGeom prst="rect">
                    <a:avLst/>
                  </a:prstGeom>
                  <a:noFill/>
                </p:spPr>
                <p:txBody>
                  <a:bodyPr wrap="none" lIns="91440" tIns="45720" rIns="91440" bIns="45720" rtlCol="0" anchor="b" anchorCtr="0">
                    <a:spAutoFit/>
                  </a:bodyPr>
                  <a:lstStyle/>
                  <a:p>
                    <a:pPr algn="r"/>
                    <a:r>
                      <a:rPr kumimoji="1" lang="zh-CN" altLang="en-US" sz="1600" b="1" dirty="0">
                        <a:solidFill>
                          <a:schemeClr val="accent1"/>
                        </a:solidFill>
                      </a:rPr>
                      <a:t>数字经济与经济高质量发展耦合关系研究</a:t>
                    </a:r>
                    <a:r>
                      <a:rPr kumimoji="1" lang="en-US" altLang="zh-CN" sz="1600" b="1" dirty="0">
                        <a:solidFill>
                          <a:schemeClr val="accent1"/>
                        </a:solidFill>
                      </a:rPr>
                      <a:t>[J].</a:t>
                    </a:r>
                    <a:r>
                      <a:rPr kumimoji="1" lang="zh-CN" altLang="en-US" sz="1600" b="1" dirty="0">
                        <a:solidFill>
                          <a:schemeClr val="accent1"/>
                        </a:solidFill>
                      </a:rPr>
                      <a:t>经济问题</a:t>
                    </a:r>
                    <a:r>
                      <a:rPr kumimoji="1" lang="en-US" altLang="zh-CN" sz="1600" b="1" dirty="0">
                        <a:solidFill>
                          <a:schemeClr val="accent1"/>
                        </a:solidFill>
                      </a:rPr>
                      <a:t>,2022.</a:t>
                    </a:r>
                    <a:endParaRPr kumimoji="1" lang="en-US" altLang="zh-CN" sz="1600" b="1" dirty="0">
                      <a:solidFill>
                        <a:schemeClr val="accent1"/>
                      </a:solidFill>
                    </a:endParaRPr>
                  </a:p>
                </p:txBody>
              </p:sp>
            </p:grpSp>
          </p:grpSp>
        </p:grpSp>
        <p:grpSp>
          <p:nvGrpSpPr>
            <p:cNvPr id="28" name="íşḻide"/>
            <p:cNvGrpSpPr/>
            <p:nvPr/>
          </p:nvGrpSpPr>
          <p:grpSpPr>
            <a:xfrm>
              <a:off x="4074705" y="3401017"/>
              <a:ext cx="3414307" cy="2254090"/>
              <a:chOff x="3797300" y="1608905"/>
              <a:chExt cx="3414307" cy="2254090"/>
            </a:xfrm>
          </p:grpSpPr>
          <p:sp>
            <p:nvSpPr>
              <p:cNvPr id="31" name="í$ľiḑé"/>
              <p:cNvSpPr/>
              <p:nvPr/>
            </p:nvSpPr>
            <p:spPr>
              <a:xfrm>
                <a:off x="3797300" y="1966913"/>
                <a:ext cx="3414306" cy="0"/>
              </a:xfrm>
              <a:prstGeom prst="line">
                <a:avLst/>
              </a:prstGeom>
              <a:ln w="25400">
                <a:solidFill>
                  <a:schemeClr val="accent1"/>
                </a:solidFill>
                <a:tailEnd type="none"/>
              </a:ln>
            </p:spPr>
            <p:style>
              <a:lnRef idx="1">
                <a:schemeClr val="accent1"/>
              </a:lnRef>
              <a:fillRef idx="0">
                <a:schemeClr val="accent1"/>
              </a:fillRef>
              <a:effectRef idx="0">
                <a:schemeClr val="accent1"/>
              </a:effectRef>
              <a:fontRef idx="minor">
                <a:schemeClr val="tx1"/>
              </a:fontRef>
            </p:style>
          </p:sp>
          <p:grpSp>
            <p:nvGrpSpPr>
              <p:cNvPr id="33" name="íSľíḍê"/>
              <p:cNvGrpSpPr/>
              <p:nvPr/>
            </p:nvGrpSpPr>
            <p:grpSpPr>
              <a:xfrm>
                <a:off x="3797300" y="1608905"/>
                <a:ext cx="3414307" cy="2254090"/>
                <a:chOff x="3797300" y="1608905"/>
                <a:chExt cx="3414307" cy="2254090"/>
              </a:xfrm>
            </p:grpSpPr>
            <p:sp>
              <p:nvSpPr>
                <p:cNvPr id="34" name="ïśḻîde"/>
                <p:cNvSpPr/>
                <p:nvPr/>
              </p:nvSpPr>
              <p:spPr>
                <a:xfrm>
                  <a:off x="4560638" y="3355975"/>
                  <a:ext cx="2650967"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8" name="işḷïḓe"/>
                <p:cNvSpPr/>
                <p:nvPr/>
              </p:nvSpPr>
              <p:spPr>
                <a:xfrm>
                  <a:off x="4610344" y="3555218"/>
                  <a:ext cx="260126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r>
                    <a:rPr kumimoji="1" lang="zh-CN" altLang="en-US" sz="1400" b="1" dirty="0">
                      <a:solidFill>
                        <a:schemeClr val="tx1"/>
                      </a:solidFill>
                    </a:rPr>
                    <a:t>相关指标体系</a:t>
                  </a:r>
                  <a:endParaRPr kumimoji="1" lang="en-US" altLang="zh-CN" sz="1400" b="1" dirty="0">
                    <a:solidFill>
                      <a:schemeClr val="tx1"/>
                    </a:solidFill>
                  </a:endParaRPr>
                </a:p>
              </p:txBody>
            </p:sp>
            <p:grpSp>
              <p:nvGrpSpPr>
                <p:cNvPr id="40" name="íślïḑé"/>
                <p:cNvGrpSpPr/>
                <p:nvPr/>
              </p:nvGrpSpPr>
              <p:grpSpPr>
                <a:xfrm>
                  <a:off x="3797300" y="1608905"/>
                  <a:ext cx="3414307" cy="1777278"/>
                  <a:chOff x="644547" y="1333133"/>
                  <a:chExt cx="4478996" cy="1777278"/>
                </a:xfrm>
              </p:grpSpPr>
              <p:grpSp>
                <p:nvGrpSpPr>
                  <p:cNvPr id="43" name="îṣlîḍé"/>
                  <p:cNvGrpSpPr/>
                  <p:nvPr/>
                </p:nvGrpSpPr>
                <p:grpSpPr>
                  <a:xfrm>
                    <a:off x="1711125" y="1890382"/>
                    <a:ext cx="3412418" cy="1220029"/>
                    <a:chOff x="4978400" y="-678932"/>
                    <a:chExt cx="5098204" cy="936880"/>
                  </a:xfrm>
                </p:grpSpPr>
                <p:sp>
                  <p:nvSpPr>
                    <p:cNvPr id="46" name="îṧḻïďé"/>
                    <p:cNvSpPr/>
                    <p:nvPr/>
                  </p:nvSpPr>
                  <p:spPr>
                    <a:xfrm>
                      <a:off x="4978400" y="-678932"/>
                      <a:ext cx="5098203" cy="236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r>
                        <a:rPr kumimoji="1" lang="zh-CN" altLang="en-US" sz="1400" b="1" dirty="0">
                          <a:solidFill>
                            <a:schemeClr val="tx1"/>
                          </a:solidFill>
                        </a:rPr>
                        <a:t>内容概要</a:t>
                      </a:r>
                      <a:endParaRPr kumimoji="1" lang="en-US" altLang="zh-CN" sz="1400" b="1" dirty="0">
                        <a:solidFill>
                          <a:schemeClr val="tx1"/>
                        </a:solidFill>
                      </a:endParaRPr>
                    </a:p>
                  </p:txBody>
                </p:sp>
                <p:sp>
                  <p:nvSpPr>
                    <p:cNvPr id="47" name="îṡḻïḓé"/>
                    <p:cNvSpPr/>
                    <p:nvPr/>
                  </p:nvSpPr>
                  <p:spPr>
                    <a:xfrm>
                      <a:off x="4978401" y="-436911"/>
                      <a:ext cx="5098203" cy="694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nSpc>
                          <a:spcPct val="130000"/>
                        </a:lnSpc>
                      </a:pPr>
                      <a:r>
                        <a:rPr kumimoji="1" lang="zh-CN" altLang="en-US" sz="1400" dirty="0">
                          <a:solidFill>
                            <a:schemeClr val="tx1"/>
                          </a:solidFill>
                        </a:rPr>
                        <a:t>基于</a:t>
                      </a:r>
                      <a:r>
                        <a:rPr kumimoji="1" lang="en-US" altLang="zh-CN" sz="1400" dirty="0">
                          <a:solidFill>
                            <a:schemeClr val="tx1"/>
                          </a:solidFill>
                        </a:rPr>
                        <a:t>30</a:t>
                      </a:r>
                      <a:r>
                        <a:rPr kumimoji="1" lang="zh-CN" altLang="en-US" sz="1400" dirty="0">
                          <a:solidFill>
                            <a:schemeClr val="tx1"/>
                          </a:solidFill>
                        </a:rPr>
                        <a:t>个省份</a:t>
                      </a:r>
                      <a:r>
                        <a:rPr kumimoji="1" lang="en-US" altLang="zh-CN" sz="1400" dirty="0">
                          <a:solidFill>
                            <a:schemeClr val="tx1"/>
                          </a:solidFill>
                        </a:rPr>
                        <a:t>2013—2020 </a:t>
                      </a:r>
                      <a:r>
                        <a:rPr kumimoji="1" lang="zh-CN" altLang="en-US" sz="1400" dirty="0">
                          <a:solidFill>
                            <a:schemeClr val="tx1"/>
                          </a:solidFill>
                        </a:rPr>
                        <a:t>年基础指标，测算出我国产业数字化发展水平，并探讨其对消费总量与结构的影响及内在作用机制。</a:t>
                      </a:r>
                      <a:endParaRPr kumimoji="1" lang="en-US" altLang="zh-CN" sz="1400" dirty="0">
                        <a:solidFill>
                          <a:schemeClr val="tx1"/>
                        </a:solidFill>
                      </a:endParaRPr>
                    </a:p>
                  </p:txBody>
                </p:sp>
              </p:grpSp>
              <p:sp>
                <p:nvSpPr>
                  <p:cNvPr id="45" name="îṣlíḋè"/>
                  <p:cNvSpPr txBox="1"/>
                  <p:nvPr/>
                </p:nvSpPr>
                <p:spPr>
                  <a:xfrm>
                    <a:off x="644547" y="1333133"/>
                    <a:ext cx="4098964" cy="338554"/>
                  </a:xfrm>
                  <a:prstGeom prst="rect">
                    <a:avLst/>
                  </a:prstGeom>
                  <a:noFill/>
                </p:spPr>
                <p:txBody>
                  <a:bodyPr wrap="none" lIns="91440" tIns="45720" rIns="91440" bIns="45720" rtlCol="0" anchor="b" anchorCtr="0">
                    <a:spAutoFit/>
                  </a:bodyPr>
                  <a:lstStyle/>
                  <a:p>
                    <a:pPr algn="r"/>
                    <a:r>
                      <a:rPr kumimoji="1" lang="zh-CN" altLang="en-US" sz="1600" b="1" dirty="0">
                        <a:solidFill>
                          <a:schemeClr val="accent1"/>
                        </a:solidFill>
                      </a:rPr>
                      <a:t>产业数字化转型对居民消费的影响研究</a:t>
                    </a:r>
                    <a:r>
                      <a:rPr kumimoji="1" lang="en-US" altLang="zh-CN" sz="1600" b="1" dirty="0">
                        <a:solidFill>
                          <a:schemeClr val="accent1"/>
                        </a:solidFill>
                      </a:rPr>
                      <a:t>[J].</a:t>
                    </a:r>
                    <a:r>
                      <a:rPr kumimoji="1" lang="zh-CN" altLang="en-US" sz="1600" b="1" dirty="0">
                        <a:solidFill>
                          <a:schemeClr val="accent1"/>
                        </a:solidFill>
                      </a:rPr>
                      <a:t>学习与探索</a:t>
                    </a:r>
                    <a:r>
                      <a:rPr kumimoji="1" lang="en-US" altLang="zh-CN" sz="1600" b="1" dirty="0">
                        <a:solidFill>
                          <a:schemeClr val="accent1"/>
                        </a:solidFill>
                      </a:rPr>
                      <a:t>,2022.</a:t>
                    </a:r>
                    <a:endParaRPr kumimoji="1" lang="en-US" altLang="zh-CN" sz="1600" b="1" dirty="0">
                      <a:solidFill>
                        <a:schemeClr val="accent1"/>
                      </a:solidFill>
                    </a:endParaRPr>
                  </a:p>
                </p:txBody>
              </p:sp>
            </p:grpSp>
          </p:grpSp>
        </p:grp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62886" y="4029841"/>
            <a:ext cx="1933440" cy="2264941"/>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r="941"/>
          <a:stretch>
            <a:fillRect/>
          </a:stretch>
        </p:blipFill>
        <p:spPr>
          <a:xfrm>
            <a:off x="3644348" y="4029841"/>
            <a:ext cx="2428579" cy="2516733"/>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885" y="4003968"/>
            <a:ext cx="4733114" cy="179470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0"/>
            <a:ext cx="10858500" cy="1028700"/>
          </a:xfrm>
        </p:spPr>
        <p:txBody>
          <a:bodyPr/>
          <a:lstStyle/>
          <a:p>
            <a:r>
              <a:rPr lang="en-US" altLang="zh-CN" dirty="0"/>
              <a:t>CSMAR</a:t>
            </a:r>
            <a:r>
              <a:rPr lang="zh-CN" altLang="en-US" dirty="0"/>
              <a:t>数据库与热门前沿主题</a:t>
            </a:r>
            <a:endParaRPr lang="zh-CN" altLang="en-US" dirty="0"/>
          </a:p>
        </p:txBody>
      </p:sp>
      <p:sp>
        <p:nvSpPr>
          <p:cNvPr id="29" name="直角三角形 28"/>
          <p:cNvSpPr/>
          <p:nvPr/>
        </p:nvSpPr>
        <p:spPr>
          <a:xfrm rot="5400000">
            <a:off x="35560" y="-35560"/>
            <a:ext cx="1219200" cy="1290320"/>
          </a:xfrm>
          <a:prstGeom prst="rtTriangle">
            <a:avLst/>
          </a:prstGeom>
          <a:solidFill>
            <a:srgbClr val="3B45E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431306" y="1499632"/>
            <a:ext cx="11089183" cy="30777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400" dirty="0">
                <a:solidFill>
                  <a:srgbClr val="000000"/>
                </a:solidFill>
                <a:latin typeface="Arial" panose="020B0604020202020204"/>
                <a:ea typeface="微软雅黑" panose="020B0503020204020204" pitchFamily="34" charset="-122"/>
              </a:rPr>
              <a:t>文章</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通过对 </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1334 </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家制造业企业 </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2012—2020 </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年的年报进行文本分析，总结了制造业企业数字化转型的特征，并提出了发展对策。</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431306" y="1130300"/>
            <a:ext cx="1054014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相关研究</a:t>
            </a:r>
            <a:r>
              <a:rPr kumimoji="0" lang="en-US" altLang="zh-CN"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3</a:t>
            </a: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制造业企业数字化转型的特征及对策</a:t>
            </a:r>
            <a:r>
              <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基于上市企业年报的文本分析</a:t>
            </a:r>
            <a:r>
              <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[J]. </a:t>
            </a:r>
            <a:r>
              <a:rPr lang="zh-CN" altLang="en-US" sz="1600" dirty="0">
                <a:solidFill>
                  <a:srgbClr val="000000"/>
                </a:solidFill>
                <a:latin typeface="Arial" panose="020B0604020202020204"/>
                <a:ea typeface="微软雅黑" panose="020B0503020204020204" pitchFamily="34" charset="-122"/>
              </a:rPr>
              <a:t>经济纵横</a:t>
            </a:r>
            <a:r>
              <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2022.</a:t>
            </a:r>
            <a:endPar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graphicFrame>
        <p:nvGraphicFramePr>
          <p:cNvPr id="6" name="图示 5"/>
          <p:cNvGraphicFramePr/>
          <p:nvPr/>
        </p:nvGraphicFramePr>
        <p:xfrm>
          <a:off x="431305" y="0"/>
          <a:ext cx="6524985" cy="481587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741" y="3201504"/>
            <a:ext cx="6233654" cy="2356016"/>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6291" y="4815871"/>
            <a:ext cx="4771967" cy="1870485"/>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6291" y="4144243"/>
            <a:ext cx="4771967" cy="903968"/>
          </a:xfrm>
          <a:prstGeom prst="rect">
            <a:avLst/>
          </a:prstGeom>
        </p:spPr>
      </p:pic>
      <p:sp>
        <p:nvSpPr>
          <p:cNvPr id="12" name="文本框 11"/>
          <p:cNvSpPr txBox="1"/>
          <p:nvPr/>
        </p:nvSpPr>
        <p:spPr>
          <a:xfrm>
            <a:off x="6956291" y="3869128"/>
            <a:ext cx="2601994"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相关指标获取：</a:t>
            </a:r>
            <a:r>
              <a:rPr kumimoji="0" lang="en-US" altLang="zh-CN"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CSMAR</a:t>
            </a:r>
            <a:r>
              <a:rPr kumimoji="0" lang="zh-CN" altLang="en-US"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数字经济研究数据库</a:t>
            </a:r>
            <a:r>
              <a:rPr kumimoji="0" lang="en-US" altLang="zh-CN"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上市公司数字化</a:t>
            </a:r>
            <a:endParaRPr kumimoji="0" lang="zh-CN" altLang="en-US"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13" name="矩形: 圆角 12"/>
          <p:cNvSpPr/>
          <p:nvPr/>
        </p:nvSpPr>
        <p:spPr>
          <a:xfrm>
            <a:off x="6843885" y="3766389"/>
            <a:ext cx="4884374" cy="2919967"/>
          </a:xfrm>
          <a:prstGeom prst="roundRect">
            <a:avLst/>
          </a:prstGeom>
          <a:noFill/>
          <a:ln>
            <a:solidFill>
              <a:schemeClr val="tx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741" y="5852733"/>
            <a:ext cx="6260178" cy="833623"/>
          </a:xfrm>
          <a:prstGeom prst="rect">
            <a:avLst/>
          </a:prstGeom>
        </p:spPr>
      </p:pic>
      <p:sp>
        <p:nvSpPr>
          <p:cNvPr id="17" name="文本框 16"/>
          <p:cNvSpPr txBox="1"/>
          <p:nvPr/>
        </p:nvSpPr>
        <p:spPr>
          <a:xfrm>
            <a:off x="7125664" y="2428457"/>
            <a:ext cx="4602594" cy="1403141"/>
          </a:xfrm>
          <a:prstGeom prst="rect">
            <a:avLst/>
          </a:prstGeom>
          <a:noFill/>
        </p:spPr>
        <p:txBody>
          <a:bodyPr wrap="square">
            <a:spAutoFit/>
          </a:bodyPr>
          <a:lstStyle/>
          <a:p>
            <a:pPr marL="285750" indent="-285750">
              <a:lnSpc>
                <a:spcPct val="120000"/>
              </a:lnSpc>
              <a:buFont typeface="Wingdings" panose="05000000000000000000" pitchFamily="2" charset="2"/>
              <a:buChar char="u"/>
            </a:pPr>
            <a:r>
              <a:rPr lang="zh-CN" altLang="en-US" sz="1200" i="0" dirty="0">
                <a:solidFill>
                  <a:srgbClr val="000000"/>
                </a:solidFill>
                <a:effectLst/>
                <a:latin typeface="+mj-ea"/>
                <a:ea typeface="+mj-ea"/>
              </a:rPr>
              <a:t>以技术进步、市场需求和政府政策为主要推动力</a:t>
            </a:r>
            <a:endParaRPr lang="en-US" altLang="zh-CN" sz="1200" i="0" dirty="0">
              <a:solidFill>
                <a:srgbClr val="000000"/>
              </a:solidFill>
              <a:effectLst/>
              <a:latin typeface="+mj-ea"/>
              <a:ea typeface="+mj-ea"/>
            </a:endParaRPr>
          </a:p>
          <a:p>
            <a:pPr marL="285750" indent="-285750">
              <a:lnSpc>
                <a:spcPct val="120000"/>
              </a:lnSpc>
              <a:buFont typeface="Wingdings" panose="05000000000000000000" pitchFamily="2" charset="2"/>
              <a:buChar char="u"/>
            </a:pPr>
            <a:r>
              <a:rPr lang="zh-CN" altLang="en-US" sz="1200" i="0" dirty="0">
                <a:solidFill>
                  <a:srgbClr val="000000"/>
                </a:solidFill>
                <a:effectLst/>
                <a:latin typeface="+mj-ea"/>
                <a:ea typeface="+mj-ea"/>
              </a:rPr>
              <a:t>以数字技术与数据要素为基础支撑</a:t>
            </a:r>
            <a:endParaRPr lang="en-US" altLang="zh-CN" sz="1200" i="0" dirty="0">
              <a:solidFill>
                <a:srgbClr val="000000"/>
              </a:solidFill>
              <a:effectLst/>
              <a:latin typeface="+mj-ea"/>
              <a:ea typeface="+mj-ea"/>
            </a:endParaRPr>
          </a:p>
          <a:p>
            <a:pPr marL="285750" indent="-285750">
              <a:lnSpc>
                <a:spcPct val="120000"/>
              </a:lnSpc>
              <a:buFont typeface="Wingdings" panose="05000000000000000000" pitchFamily="2" charset="2"/>
              <a:buChar char="u"/>
            </a:pPr>
            <a:r>
              <a:rPr lang="zh-CN" altLang="en-US" sz="1200" i="0" dirty="0">
                <a:solidFill>
                  <a:srgbClr val="000000"/>
                </a:solidFill>
                <a:effectLst/>
                <a:latin typeface="+mj-ea"/>
                <a:ea typeface="+mj-ea"/>
              </a:rPr>
              <a:t>以数字化赋能企业价值链的各业务场景</a:t>
            </a:r>
            <a:endParaRPr lang="en-US" altLang="zh-CN" sz="1200" i="0" dirty="0">
              <a:solidFill>
                <a:srgbClr val="000000"/>
              </a:solidFill>
              <a:effectLst/>
              <a:latin typeface="+mj-ea"/>
              <a:ea typeface="+mj-ea"/>
            </a:endParaRPr>
          </a:p>
          <a:p>
            <a:pPr marL="285750" indent="-285750">
              <a:lnSpc>
                <a:spcPct val="120000"/>
              </a:lnSpc>
              <a:buFont typeface="Wingdings" panose="05000000000000000000" pitchFamily="2" charset="2"/>
              <a:buChar char="u"/>
            </a:pPr>
            <a:r>
              <a:rPr lang="zh-CN" altLang="en-US" sz="1200" i="0" dirty="0">
                <a:solidFill>
                  <a:srgbClr val="000000"/>
                </a:solidFill>
                <a:effectLst/>
                <a:latin typeface="+mj-ea"/>
                <a:ea typeface="+mj-ea"/>
              </a:rPr>
              <a:t>不同规模和细分行业的企业在数字化转型程度和内容上有较为明显的区别</a:t>
            </a:r>
            <a:br>
              <a:rPr lang="zh-CN" altLang="en-US" sz="1200" i="0" dirty="0">
                <a:solidFill>
                  <a:srgbClr val="000000"/>
                </a:solidFill>
                <a:effectLst/>
                <a:latin typeface="+mj-ea"/>
                <a:ea typeface="+mj-ea"/>
              </a:rPr>
            </a:br>
            <a:endParaRPr lang="zh-CN" altLang="en-US" sz="1200" dirty="0">
              <a:latin typeface="+mj-ea"/>
              <a:ea typeface="+mj-ea"/>
            </a:endParaRPr>
          </a:p>
        </p:txBody>
      </p:sp>
      <p:sp>
        <p:nvSpPr>
          <p:cNvPr id="19" name="文本框 18"/>
          <p:cNvSpPr txBox="1"/>
          <p:nvPr/>
        </p:nvSpPr>
        <p:spPr>
          <a:xfrm>
            <a:off x="7125664" y="1997300"/>
            <a:ext cx="6096000" cy="369332"/>
          </a:xfrm>
          <a:prstGeom prst="rect">
            <a:avLst/>
          </a:prstGeom>
          <a:noFill/>
        </p:spPr>
        <p:txBody>
          <a:bodyPr wrap="square">
            <a:spAutoFit/>
          </a:bodyPr>
          <a:lstStyle/>
          <a:p>
            <a:r>
              <a:rPr kumimoji="0" lang="zh-CN" altLang="en-US" sz="18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Arial" panose="020B0604020202020204"/>
                <a:ea typeface="微软雅黑" panose="020B0503020204020204" pitchFamily="34" charset="-122"/>
                <a:cs typeface="+mn-cs"/>
              </a:rPr>
              <a:t>制造业企业数字化转型的特征</a:t>
            </a: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21" name="文本框 20"/>
          <p:cNvSpPr txBox="1"/>
          <p:nvPr/>
        </p:nvSpPr>
        <p:spPr>
          <a:xfrm>
            <a:off x="289290" y="2947347"/>
            <a:ext cx="6609080" cy="461665"/>
          </a:xfrm>
          <a:prstGeom prst="rect">
            <a:avLst/>
          </a:prstGeom>
          <a:noFill/>
        </p:spPr>
        <p:txBody>
          <a:bodyPr wrap="square">
            <a:spAutoFit/>
          </a:bodyPr>
          <a:lstStyle/>
          <a:p>
            <a:pPr algn="ctr"/>
            <a:r>
              <a:rPr lang="en-US" altLang="zh-CN" sz="1200" b="1" i="0" dirty="0">
                <a:solidFill>
                  <a:srgbClr val="000000"/>
                </a:solidFill>
                <a:effectLst/>
                <a:latin typeface="+mn-ea"/>
              </a:rPr>
              <a:t>2012—2020</a:t>
            </a:r>
            <a:r>
              <a:rPr lang="zh-CN" altLang="en-US" sz="1200" b="1" i="0" dirty="0">
                <a:solidFill>
                  <a:srgbClr val="000000"/>
                </a:solidFill>
                <a:effectLst/>
                <a:latin typeface="+mn-ea"/>
              </a:rPr>
              <a:t>年制造业企业数字化词频统计结果</a:t>
            </a:r>
            <a:br>
              <a:rPr lang="zh-CN" altLang="en-US" sz="1200" b="1" i="0" dirty="0">
                <a:solidFill>
                  <a:srgbClr val="000000"/>
                </a:solidFill>
                <a:effectLst/>
                <a:latin typeface="+mn-ea"/>
              </a:rPr>
            </a:br>
            <a:endParaRPr lang="zh-CN" altLang="en-US" sz="1200" b="1" dirty="0">
              <a:latin typeface="+mn-ea"/>
            </a:endParaRPr>
          </a:p>
        </p:txBody>
      </p:sp>
      <p:sp>
        <p:nvSpPr>
          <p:cNvPr id="23" name="文本框 22"/>
          <p:cNvSpPr txBox="1"/>
          <p:nvPr/>
        </p:nvSpPr>
        <p:spPr>
          <a:xfrm>
            <a:off x="289290" y="5586478"/>
            <a:ext cx="6609080" cy="461665"/>
          </a:xfrm>
          <a:prstGeom prst="rect">
            <a:avLst/>
          </a:prstGeom>
          <a:noFill/>
        </p:spPr>
        <p:txBody>
          <a:bodyPr wrap="square">
            <a:spAutoFit/>
          </a:bodyPr>
          <a:lstStyle/>
          <a:p>
            <a:pPr algn="ctr"/>
            <a:r>
              <a:rPr lang="en-US" altLang="zh-CN" sz="1200" b="1" i="0" dirty="0">
                <a:solidFill>
                  <a:srgbClr val="000000"/>
                </a:solidFill>
                <a:effectLst/>
                <a:latin typeface="+mn-ea"/>
              </a:rPr>
              <a:t>2012—2020 </a:t>
            </a:r>
            <a:r>
              <a:rPr lang="zh-CN" altLang="en-US" sz="1200" b="1" i="0" dirty="0">
                <a:solidFill>
                  <a:srgbClr val="000000"/>
                </a:solidFill>
                <a:effectLst/>
                <a:latin typeface="+mn-ea"/>
              </a:rPr>
              <a:t>年不同规模企业的平均数字化转型程度</a:t>
            </a:r>
            <a:br>
              <a:rPr lang="zh-CN" altLang="en-US" sz="1200" b="1" i="0" dirty="0">
                <a:solidFill>
                  <a:srgbClr val="000000"/>
                </a:solidFill>
                <a:effectLst/>
                <a:latin typeface="+mn-ea"/>
              </a:rPr>
            </a:br>
            <a:endParaRPr lang="zh-CN" altLang="en-US" sz="1200" b="1" dirty="0">
              <a:latin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sp>
        <p:nvSpPr>
          <p:cNvPr id="29" name="直角三角形 28"/>
          <p:cNvSpPr/>
          <p:nvPr/>
        </p:nvSpPr>
        <p:spPr>
          <a:xfrm rot="5400000">
            <a:off x="35560" y="-35560"/>
            <a:ext cx="1219200" cy="1290320"/>
          </a:xfrm>
          <a:prstGeom prst="rtTriangle">
            <a:avLst/>
          </a:prstGeom>
          <a:solidFill>
            <a:srgbClr val="3B45E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3" name="灯片编号占位符 2"/>
          <p:cNvSpPr>
            <a:spLocks noGrp="1"/>
          </p:cNvSpPr>
          <p:nvPr>
            <p:ph type="sldNum" sz="quarter" idx="12"/>
          </p:nvPr>
        </p:nvSpPr>
        <p:spPr>
          <a:xfrm>
            <a:off x="8857452" y="6438900"/>
            <a:ext cx="2661448" cy="215900"/>
          </a:xfrm>
        </p:spPr>
        <p:txBody>
          <a:bodyPr/>
          <a:lstStyle/>
          <a:p>
            <a:fld id="{7F65B630-C7FF-41C0-9923-C5E5E29EED81}" type="slidenum">
              <a:rPr lang="zh-CN" altLang="en-US" smtClean="0"/>
            </a:fld>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56291" y="4815871"/>
            <a:ext cx="4771967" cy="1870485"/>
          </a:xfrm>
          <a:prstGeom prst="rect">
            <a:avLst/>
          </a:prstGeom>
        </p:spPr>
      </p:pic>
      <p:grpSp>
        <p:nvGrpSpPr>
          <p:cNvPr id="6" name="组合 5"/>
          <p:cNvGrpSpPr/>
          <p:nvPr/>
        </p:nvGrpSpPr>
        <p:grpSpPr>
          <a:xfrm>
            <a:off x="136357" y="1219200"/>
            <a:ext cx="11919285" cy="3077102"/>
            <a:chOff x="136357" y="1123950"/>
            <a:chExt cx="11919285" cy="3077102"/>
          </a:xfrm>
        </p:grpSpPr>
        <p:grpSp>
          <p:nvGrpSpPr>
            <p:cNvPr id="7" name="18593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36357" y="1123950"/>
              <a:ext cx="11919285" cy="3077102"/>
              <a:chOff x="719138" y="2117526"/>
              <a:chExt cx="11919285" cy="3077102"/>
            </a:xfrm>
          </p:grpSpPr>
          <p:sp>
            <p:nvSpPr>
              <p:cNvPr id="9" name="iSḷïḍè"/>
              <p:cNvSpPr/>
              <p:nvPr/>
            </p:nvSpPr>
            <p:spPr bwMode="auto">
              <a:xfrm>
                <a:off x="719138" y="2117526"/>
                <a:ext cx="11919285" cy="903968"/>
              </a:xfrm>
              <a:prstGeom prst="homePlate">
                <a:avLst>
                  <a:gd name="adj" fmla="val 35856"/>
                </a:avLst>
              </a:prstGeom>
              <a:solidFill>
                <a:schemeClr val="tx1">
                  <a:lumMod val="20000"/>
                  <a:lumOff val="80000"/>
                </a:schemeClr>
              </a:solidFill>
              <a:ln w="25400" algn="ctr">
                <a:noFill/>
                <a:miter lim="800000"/>
              </a:ln>
              <a:effec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nvGrpSpPr>
              <p:cNvPr id="10" name="ïṩľîḍé"/>
              <p:cNvGrpSpPr/>
              <p:nvPr/>
            </p:nvGrpSpPr>
            <p:grpSpPr>
              <a:xfrm>
                <a:off x="876000" y="2704072"/>
                <a:ext cx="2605276" cy="2490556"/>
                <a:chOff x="1330886" y="2414349"/>
                <a:chExt cx="2485568" cy="2490556"/>
              </a:xfrm>
            </p:grpSpPr>
            <p:sp>
              <p:nvSpPr>
                <p:cNvPr id="17" name="ïṧlíḍê"/>
                <p:cNvSpPr/>
                <p:nvPr/>
              </p:nvSpPr>
              <p:spPr bwMode="gray">
                <a:xfrm>
                  <a:off x="1330886" y="3104923"/>
                  <a:ext cx="2485568" cy="179998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noAutofit/>
                </a:bodyPr>
                <a:lstStyle/>
                <a:p>
                  <a:pPr marL="0" marR="0" lvl="0" indent="0" algn="just" defTabSz="914400" rtl="0" eaLnBrk="1" fontAlgn="auto" latinLnBrk="0" hangingPunct="1">
                    <a:lnSpc>
                      <a:spcPct val="150000"/>
                    </a:lnSpc>
                    <a:spcBef>
                      <a:spcPts val="0"/>
                    </a:spcBef>
                    <a:spcAft>
                      <a:spcPts val="0"/>
                    </a:spcAft>
                    <a:buClrTx/>
                    <a:buSzTx/>
                    <a:buFontTx/>
                    <a:buNone/>
                    <a:tabLst>
                      <a:tab pos="227965" algn="l"/>
                    </a:tabLst>
                    <a:defRPr/>
                  </a:pP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文章通过对</a:t>
                  </a:r>
                  <a:r>
                    <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a:t>
                  </a: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股上市公司的年报进行文本分析，构建了衡量公司层面“大数据”应用程度的指标，探讨了企业大数据应用的发展状况及决定因素，检验了大数据应用对公司市场价值的影响。研究发现：第一，规模较大、有形资产比例较低、盈利能力较强，以及所在地区市场化程度较高的公司更可能在生产经营过程中应用大数据</a:t>
                  </a:r>
                  <a:r>
                    <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a:t>
                  </a: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第二，大数据的应用可以显著提高公司的市场价值</a:t>
                  </a:r>
                  <a:r>
                    <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a:t>
                  </a: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第三，主要的影响机制在于大数据的应用显著提高了公司的生产效率和研发投入，而相关技术和人才供给的不足可能会阻碍大数据对市场价值的积极影响。</a:t>
                  </a:r>
                  <a:endPar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tab pos="227965" algn="l"/>
                    </a:tabLst>
                    <a:defRPr/>
                  </a:pP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文章结论对中国未来大数据相关的政策设计具有参考价值，为推动实体企业生产经营与大数据的高效融合提供了经验证据和指导建议。</a:t>
                  </a:r>
                  <a:endPar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18" name="í$ḻiḍe"/>
                <p:cNvSpPr/>
                <p:nvPr/>
              </p:nvSpPr>
              <p:spPr bwMode="gray">
                <a:xfrm>
                  <a:off x="1330886" y="2414349"/>
                  <a:ext cx="2485568" cy="592537"/>
                </a:xfrm>
                <a:prstGeom prst="rect">
                  <a:avLst/>
                </a:prstGeom>
                <a:solidFill>
                  <a:schemeClr val="tx1">
                    <a:lumMod val="50000"/>
                    <a:lumOff val="50000"/>
                  </a:schemeClr>
                </a:solidFill>
                <a:ln w="19050">
                  <a:noFill/>
                  <a:miter lim="800000"/>
                </a:ln>
                <a:effectLst/>
              </p:spPr>
              <p:style>
                <a:lnRef idx="3">
                  <a:schemeClr val="lt1"/>
                </a:lnRef>
                <a:fillRef idx="1">
                  <a:schemeClr val="accent1"/>
                </a:fillRef>
                <a:effectRef idx="1">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内容提要</a:t>
                  </a:r>
                  <a:endParaRPr kumimoji="0" lang="en-US" altLang="zh-CN"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11" name="ïśļidé"/>
              <p:cNvGrpSpPr/>
              <p:nvPr/>
            </p:nvGrpSpPr>
            <p:grpSpPr>
              <a:xfrm>
                <a:off x="4001314" y="2704072"/>
                <a:ext cx="2813823" cy="2027316"/>
                <a:chOff x="1027597" y="2414349"/>
                <a:chExt cx="2684534" cy="2027316"/>
              </a:xfrm>
            </p:grpSpPr>
            <p:sp>
              <p:nvSpPr>
                <p:cNvPr id="15" name="îŝ1ídé"/>
                <p:cNvSpPr/>
                <p:nvPr/>
              </p:nvSpPr>
              <p:spPr bwMode="gray">
                <a:xfrm>
                  <a:off x="1027597" y="3059915"/>
                  <a:ext cx="2684534" cy="138175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normAutofit/>
                </a:bodyPr>
                <a:lstStyle/>
                <a:p>
                  <a:pPr marL="285750" marR="0" lvl="0" indent="-285750" algn="l" defTabSz="914400" rtl="0" eaLnBrk="1" fontAlgn="auto" latinLnBrk="0" hangingPunct="1">
                    <a:lnSpc>
                      <a:spcPct val="150000"/>
                    </a:lnSpc>
                    <a:spcBef>
                      <a:spcPts val="0"/>
                    </a:spcBef>
                    <a:spcAft>
                      <a:spcPts val="0"/>
                    </a:spcAft>
                    <a:buClrTx/>
                    <a:buSzTx/>
                    <a:buFont typeface="+mj-lt"/>
                    <a:buAutoNum type="romanUcPeriod"/>
                    <a:tabLst>
                      <a:tab pos="227965" algn="l"/>
                    </a:tabLst>
                    <a:defRPr/>
                  </a:pP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采用</a:t>
                  </a:r>
                  <a:r>
                    <a:rPr kumimoji="0" lang="en-US" altLang="zh-CN" sz="1050" b="1" i="0" u="sng" strike="noStrike" kern="1200" cap="none" spc="0" normalizeH="0" baseline="0" noProof="0" dirty="0" err="1">
                      <a:ln>
                        <a:noFill/>
                      </a:ln>
                      <a:solidFill>
                        <a:srgbClr val="000000"/>
                      </a:solidFill>
                      <a:effectLst/>
                      <a:uLnTx/>
                      <a:uFillTx/>
                      <a:latin typeface="Arial" panose="020B0604020202020204"/>
                      <a:ea typeface="微软雅黑" panose="020B0503020204020204" pitchFamily="34" charset="-122"/>
                      <a:cs typeface="+mn-cs"/>
                    </a:rPr>
                    <a:t>Probit</a:t>
                  </a:r>
                  <a:r>
                    <a:rPr kumimoji="0" lang="zh-CN" altLang="en-US" sz="1050" b="1" i="0" u="sng"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和</a:t>
                  </a:r>
                  <a:r>
                    <a:rPr kumimoji="0" lang="en-US" altLang="zh-CN" sz="1050" b="1" i="0" u="sng"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OLS</a:t>
                  </a: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分析大数据应用程度的决定因素；</a:t>
                  </a:r>
                  <a:endPar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mj-lt"/>
                    <a:buAutoNum type="romanUcPeriod"/>
                    <a:tabLst>
                      <a:tab pos="227965" algn="l"/>
                    </a:tabLst>
                    <a:defRPr/>
                  </a:pP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基于如下基准模型分析大数据应用对公司市场价值的影响。</a:t>
                  </a:r>
                  <a:endPar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16" name="îSlíḋé"/>
                <p:cNvSpPr/>
                <p:nvPr/>
              </p:nvSpPr>
              <p:spPr bwMode="gray">
                <a:xfrm>
                  <a:off x="1027598" y="2414349"/>
                  <a:ext cx="2684533" cy="592537"/>
                </a:xfrm>
                <a:prstGeom prst="rect">
                  <a:avLst/>
                </a:prstGeom>
                <a:solidFill>
                  <a:schemeClr val="accent1">
                    <a:lumMod val="40000"/>
                    <a:lumOff val="60000"/>
                  </a:schemeClr>
                </a:solidFill>
                <a:ln w="19050">
                  <a:noFill/>
                  <a:miter lim="800000"/>
                </a:ln>
                <a:effectLst/>
              </p:spPr>
              <p:style>
                <a:lnRef idx="3">
                  <a:schemeClr val="lt1"/>
                </a:lnRef>
                <a:fillRef idx="1">
                  <a:schemeClr val="accent1"/>
                </a:fillRef>
                <a:effectRef idx="1">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研究方法</a:t>
                  </a:r>
                  <a:endParaRPr kumimoji="0" lang="en-US" altLang="zh-CN" sz="1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2" name="iṧḻiḋè"/>
              <p:cNvGrpSpPr/>
              <p:nvPr/>
            </p:nvGrpSpPr>
            <p:grpSpPr>
              <a:xfrm>
                <a:off x="7335173" y="2704072"/>
                <a:ext cx="2640260" cy="2036401"/>
                <a:chOff x="923272" y="2414349"/>
                <a:chExt cx="2518945" cy="2036401"/>
              </a:xfrm>
            </p:grpSpPr>
            <p:sp>
              <p:nvSpPr>
                <p:cNvPr id="13" name="iSľiḓê"/>
                <p:cNvSpPr/>
                <p:nvPr/>
              </p:nvSpPr>
              <p:spPr bwMode="gray">
                <a:xfrm>
                  <a:off x="923272" y="3069000"/>
                  <a:ext cx="2518942" cy="138175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normAutofit/>
                </a:bodyPr>
                <a:lstStyle/>
                <a:p>
                  <a:pPr marL="0" marR="0" lvl="0" indent="0" algn="just" defTabSz="914400" rtl="0" eaLnBrk="1" fontAlgn="auto" latinLnBrk="0" hangingPunct="1">
                    <a:lnSpc>
                      <a:spcPct val="150000"/>
                    </a:lnSpc>
                    <a:spcBef>
                      <a:spcPts val="0"/>
                    </a:spcBef>
                    <a:spcAft>
                      <a:spcPts val="0"/>
                    </a:spcAft>
                    <a:buClrTx/>
                    <a:buSzTx/>
                    <a:buFontTx/>
                    <a:buNone/>
                    <a:tabLst>
                      <a:tab pos="227965" algn="l"/>
                    </a:tabLst>
                    <a:defRPr/>
                  </a:pP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大数据相关关键词在年报中出现的次数，公司估值指标，公司规模、杠杆率、固定资产比率、公司年龄等（</a:t>
                  </a:r>
                  <a:r>
                    <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2006-2017</a:t>
                  </a: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沪深上市公司）。</a:t>
                  </a:r>
                  <a:endPar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14" name="íṥḷíďè"/>
                <p:cNvSpPr/>
                <p:nvPr/>
              </p:nvSpPr>
              <p:spPr bwMode="gray">
                <a:xfrm>
                  <a:off x="923275" y="2414349"/>
                  <a:ext cx="2518942" cy="592537"/>
                </a:xfrm>
                <a:prstGeom prst="rect">
                  <a:avLst/>
                </a:prstGeom>
                <a:solidFill>
                  <a:schemeClr val="tx1">
                    <a:lumMod val="50000"/>
                    <a:lumOff val="50000"/>
                  </a:schemeClr>
                </a:solidFill>
                <a:ln w="19050">
                  <a:noFill/>
                  <a:miter lim="800000"/>
                </a:ln>
                <a:effectLst/>
              </p:spPr>
              <p:style>
                <a:lnRef idx="3">
                  <a:schemeClr val="lt1"/>
                </a:lnRef>
                <a:fillRef idx="1">
                  <a:schemeClr val="accent1"/>
                </a:fillRef>
                <a:effectRef idx="1">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研究数据</a:t>
                  </a:r>
                  <a:endParaRPr kumimoji="0" lang="en-US" altLang="zh-CN"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sp>
          <p:nvSpPr>
            <p:cNvPr id="8" name="文本框 7"/>
            <p:cNvSpPr txBox="1"/>
            <p:nvPr/>
          </p:nvSpPr>
          <p:spPr>
            <a:xfrm>
              <a:off x="136357" y="1197686"/>
              <a:ext cx="1164657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相关研究</a:t>
              </a:r>
              <a:r>
                <a:rPr kumimoji="0" lang="en-US" altLang="zh-CN"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4</a:t>
              </a: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1600" i="0" u="none" strike="noStrike" kern="1200" cap="none" spc="0" normalizeH="0" baseline="0" noProof="0" dirty="0">
                  <a:ln>
                    <a:noFill/>
                  </a:ln>
                  <a:effectLst/>
                  <a:uLnTx/>
                  <a:uFillTx/>
                  <a:latin typeface="Arial" panose="020B0604020202020204"/>
                  <a:ea typeface="微软雅黑" panose="020B0503020204020204" pitchFamily="34" charset="-122"/>
                  <a:cs typeface="+mn-cs"/>
                </a:rPr>
                <a:t>大数据应用对中国企业市场价值的影响</a:t>
              </a:r>
              <a:r>
                <a:rPr kumimoji="0" lang="en-US" altLang="zh-CN" sz="1600" i="0" u="none" strike="noStrike" kern="1200" cap="none" spc="0" normalizeH="0" baseline="0" noProof="0" dirty="0">
                  <a:ln>
                    <a:noFill/>
                  </a:ln>
                  <a:effectLst/>
                  <a:uLnTx/>
                  <a:uFillTx/>
                  <a:latin typeface="Arial" panose="020B0604020202020204"/>
                  <a:ea typeface="微软雅黑" panose="020B0503020204020204" pitchFamily="34" charset="-122"/>
                  <a:cs typeface="+mn-cs"/>
                </a:rPr>
                <a:t>[J].</a:t>
              </a:r>
              <a:r>
                <a:rPr kumimoji="0" lang="zh-CN" altLang="en-US" sz="1600" i="0" u="none" strike="noStrike" kern="1200" cap="none" spc="0" normalizeH="0" baseline="0" noProof="0" dirty="0">
                  <a:ln>
                    <a:noFill/>
                  </a:ln>
                  <a:effectLst/>
                  <a:uLnTx/>
                  <a:uFillTx/>
                  <a:latin typeface="Arial" panose="020B0604020202020204"/>
                  <a:ea typeface="微软雅黑" panose="020B0503020204020204" pitchFamily="34" charset="-122"/>
                  <a:cs typeface="+mn-cs"/>
                </a:rPr>
                <a:t>经济研究</a:t>
              </a:r>
              <a:r>
                <a:rPr kumimoji="0" lang="en-US" altLang="zh-CN" sz="1600" i="0" u="none" strike="noStrike" kern="1200" cap="none" spc="0" normalizeH="0" baseline="0" noProof="0" dirty="0">
                  <a:ln>
                    <a:noFill/>
                  </a:ln>
                  <a:effectLst/>
                  <a:uLnTx/>
                  <a:uFillTx/>
                  <a:latin typeface="Arial" panose="020B0604020202020204"/>
                  <a:ea typeface="微软雅黑" panose="020B0503020204020204" pitchFamily="34" charset="-122"/>
                  <a:cs typeface="+mn-cs"/>
                </a:rPr>
                <a:t>,2021.</a:t>
              </a:r>
              <a:endParaRPr kumimoji="0" lang="zh-CN" altLang="en-US" sz="1600" i="0" u="none" strike="noStrike" kern="1200" cap="none" spc="0" normalizeH="0" baseline="0" noProof="0" dirty="0">
                <a:ln>
                  <a:noFill/>
                </a:ln>
                <a:effectLst/>
                <a:uLnTx/>
                <a:uFillTx/>
                <a:latin typeface="Arial" panose="020B0604020202020204"/>
                <a:ea typeface="微软雅黑" panose="020B0503020204020204" pitchFamily="34" charset="-122"/>
                <a:cs typeface="+mn-cs"/>
              </a:endParaRPr>
            </a:p>
          </p:txBody>
        </p:sp>
      </p:grpSp>
      <p:sp>
        <p:nvSpPr>
          <p:cNvPr id="19" name="îSlíḋé"/>
          <p:cNvSpPr/>
          <p:nvPr/>
        </p:nvSpPr>
        <p:spPr bwMode="gray">
          <a:xfrm>
            <a:off x="10072576" y="1787754"/>
            <a:ext cx="1847503" cy="592537"/>
          </a:xfrm>
          <a:prstGeom prst="rect">
            <a:avLst/>
          </a:prstGeom>
          <a:solidFill>
            <a:schemeClr val="accent1">
              <a:lumMod val="40000"/>
              <a:lumOff val="60000"/>
            </a:schemeClr>
          </a:solidFill>
          <a:ln w="19050">
            <a:noFill/>
            <a:miter lim="800000"/>
          </a:ln>
          <a:effectLst/>
        </p:spPr>
        <p:style>
          <a:lnRef idx="3">
            <a:schemeClr val="lt1"/>
          </a:lnRef>
          <a:fillRef idx="1">
            <a:schemeClr val="accent1"/>
          </a:fillRef>
          <a:effectRef idx="1">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数据获取</a:t>
            </a:r>
            <a:endParaRPr kumimoji="0" lang="en-US" altLang="zh-CN" sz="1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994" y="5560377"/>
            <a:ext cx="3241884" cy="1119327"/>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994" y="3718948"/>
            <a:ext cx="2973380" cy="1761469"/>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1609" y="3490651"/>
            <a:ext cx="2730747" cy="134592"/>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6291" y="4144243"/>
            <a:ext cx="4771967" cy="903968"/>
          </a:xfrm>
          <a:prstGeom prst="rect">
            <a:avLst/>
          </a:prstGeom>
        </p:spPr>
      </p:pic>
      <p:sp>
        <p:nvSpPr>
          <p:cNvPr id="24" name="矩形 23"/>
          <p:cNvSpPr/>
          <p:nvPr/>
        </p:nvSpPr>
        <p:spPr>
          <a:xfrm>
            <a:off x="3518995" y="3913022"/>
            <a:ext cx="2973380" cy="248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6956291" y="3869128"/>
            <a:ext cx="2601994"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相关指标获取：</a:t>
            </a:r>
            <a:r>
              <a:rPr kumimoji="0" lang="en-US" altLang="zh-CN"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CSMAR</a:t>
            </a:r>
            <a:r>
              <a:rPr kumimoji="0" lang="zh-CN" altLang="en-US"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数字经济研究数据库</a:t>
            </a:r>
            <a:r>
              <a:rPr kumimoji="0" lang="en-US" altLang="zh-CN"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zh-CN" altLang="en-US"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上市公司数字化</a:t>
            </a:r>
            <a:endParaRPr kumimoji="0" lang="zh-CN" altLang="en-US" sz="7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26" name="矩形: 圆角 25"/>
          <p:cNvSpPr/>
          <p:nvPr/>
        </p:nvSpPr>
        <p:spPr>
          <a:xfrm>
            <a:off x="6843885" y="3766389"/>
            <a:ext cx="4884374" cy="2919967"/>
          </a:xfrm>
          <a:prstGeom prst="roundRect">
            <a:avLst/>
          </a:prstGeom>
          <a:noFill/>
          <a:ln>
            <a:solidFill>
              <a:schemeClr val="tx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 name="iSľiḓê"/>
          <p:cNvSpPr/>
          <p:nvPr/>
        </p:nvSpPr>
        <p:spPr bwMode="gray">
          <a:xfrm>
            <a:off x="10072576" y="2506098"/>
            <a:ext cx="2640257" cy="1790203"/>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normAutofit/>
          </a:bodyPr>
          <a:lstStyle/>
          <a:p>
            <a:pPr marL="0" marR="0" lvl="0" indent="0" algn="l" defTabSz="914400" rtl="0" eaLnBrk="1" fontAlgn="auto" latinLnBrk="0" hangingPunct="1">
              <a:lnSpc>
                <a:spcPct val="150000"/>
              </a:lnSpc>
              <a:spcBef>
                <a:spcPts val="0"/>
              </a:spcBef>
              <a:spcAft>
                <a:spcPts val="0"/>
              </a:spcAft>
              <a:buClrTx/>
              <a:buSzTx/>
              <a:buFontTx/>
              <a:buNone/>
              <a:tabLst>
                <a:tab pos="227965" algn="l"/>
              </a:tabLst>
              <a:defRPr/>
            </a:pPr>
            <a:r>
              <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CSMAR</a:t>
            </a: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公司研究系列</a:t>
            </a:r>
            <a:endPar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tab pos="227965" algn="l"/>
              </a:tabLst>
              <a:defRPr/>
            </a:pP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财务报表</a:t>
            </a:r>
            <a:endPar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tab pos="227965" algn="l"/>
              </a:tabLst>
              <a:defRPr/>
            </a:pP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财务指标分析</a:t>
            </a:r>
            <a:endPar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tab pos="227965" algn="l"/>
              </a:tabLst>
              <a:defRPr/>
            </a:pPr>
            <a:r>
              <a:rPr kumimoji="0" lang="zh-CN" altLang="en-US"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股权性质</a:t>
            </a:r>
            <a:endPar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tab pos="227965" algn="l"/>
              </a:tabLst>
              <a:defRPr/>
            </a:pPr>
            <a:r>
              <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endPar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tab pos="227965" algn="l"/>
              </a:tabLst>
              <a:defRPr/>
            </a:pPr>
            <a:endParaRPr kumimoji="0" lang="en-US" altLang="zh-CN" sz="105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sp>
        <p:nvSpPr>
          <p:cNvPr id="79" name="文本框 78"/>
          <p:cNvSpPr txBox="1"/>
          <p:nvPr/>
        </p:nvSpPr>
        <p:spPr>
          <a:xfrm>
            <a:off x="431306" y="1209592"/>
            <a:ext cx="10540142"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微观层面其他相关案例</a:t>
            </a:r>
            <a:endPar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23" name="直角三角形 22"/>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6" name="ïṧḷíďê"/>
          <p:cNvGrpSpPr/>
          <p:nvPr/>
        </p:nvGrpSpPr>
        <p:grpSpPr>
          <a:xfrm>
            <a:off x="-1" y="1606137"/>
            <a:ext cx="12192002" cy="2533606"/>
            <a:chOff x="660400" y="3400440"/>
            <a:chExt cx="6828611" cy="2533606"/>
          </a:xfrm>
        </p:grpSpPr>
        <p:grpSp>
          <p:nvGrpSpPr>
            <p:cNvPr id="27" name="îṧľíḑe"/>
            <p:cNvGrpSpPr/>
            <p:nvPr/>
          </p:nvGrpSpPr>
          <p:grpSpPr>
            <a:xfrm>
              <a:off x="660400" y="3400440"/>
              <a:ext cx="3584297" cy="2533606"/>
              <a:chOff x="3797300" y="1608328"/>
              <a:chExt cx="3584297" cy="2533606"/>
            </a:xfrm>
          </p:grpSpPr>
          <p:sp>
            <p:nvSpPr>
              <p:cNvPr id="50" name="îšḻïḓè"/>
              <p:cNvSpPr/>
              <p:nvPr/>
            </p:nvSpPr>
            <p:spPr>
              <a:xfrm>
                <a:off x="3797300" y="1966913"/>
                <a:ext cx="3414306" cy="0"/>
              </a:xfrm>
              <a:prstGeom prst="line">
                <a:avLst/>
              </a:prstGeom>
              <a:ln w="25400">
                <a:solidFill>
                  <a:schemeClr val="accent1"/>
                </a:solidFill>
                <a:tailEnd type="none"/>
              </a:ln>
            </p:spPr>
            <p:style>
              <a:lnRef idx="1">
                <a:schemeClr val="accent1"/>
              </a:lnRef>
              <a:fillRef idx="0">
                <a:schemeClr val="accent1"/>
              </a:fillRef>
              <a:effectRef idx="0">
                <a:schemeClr val="accent1"/>
              </a:effectRef>
              <a:fontRef idx="minor">
                <a:schemeClr val="tx1"/>
              </a:fontRef>
            </p:style>
          </p:sp>
          <p:grpSp>
            <p:nvGrpSpPr>
              <p:cNvPr id="51" name="iśľiḍé"/>
              <p:cNvGrpSpPr/>
              <p:nvPr/>
            </p:nvGrpSpPr>
            <p:grpSpPr>
              <a:xfrm>
                <a:off x="3797300" y="1608328"/>
                <a:ext cx="3584297" cy="2533606"/>
                <a:chOff x="3797300" y="1608328"/>
                <a:chExt cx="3584297" cy="2533606"/>
              </a:xfrm>
            </p:grpSpPr>
            <p:sp>
              <p:nvSpPr>
                <p:cNvPr id="52" name="íšḻîḋè"/>
                <p:cNvSpPr/>
                <p:nvPr/>
              </p:nvSpPr>
              <p:spPr>
                <a:xfrm>
                  <a:off x="4560638" y="3355975"/>
                  <a:ext cx="2650967"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53" name="îŝḷïḍê"/>
                <p:cNvGrpSpPr/>
                <p:nvPr/>
              </p:nvGrpSpPr>
              <p:grpSpPr>
                <a:xfrm>
                  <a:off x="4610344" y="3555219"/>
                  <a:ext cx="2601262" cy="586715"/>
                  <a:chOff x="4978400" y="-678932"/>
                  <a:chExt cx="5098204" cy="450548"/>
                </a:xfrm>
              </p:grpSpPr>
              <p:sp>
                <p:nvSpPr>
                  <p:cNvPr id="59" name="iṥľíḓè"/>
                  <p:cNvSpPr/>
                  <p:nvPr/>
                </p:nvSpPr>
                <p:spPr>
                  <a:xfrm>
                    <a:off x="4978400" y="-678932"/>
                    <a:ext cx="5098203" cy="236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r>
                      <a:rPr kumimoji="1" lang="zh-CN" altLang="en-US" sz="1400" b="1" dirty="0">
                        <a:solidFill>
                          <a:schemeClr val="tx1"/>
                        </a:solidFill>
                      </a:rPr>
                      <a:t>相关研究变量</a:t>
                    </a:r>
                    <a:endParaRPr kumimoji="1" lang="en-US" altLang="zh-CN" sz="1400" b="1" dirty="0">
                      <a:solidFill>
                        <a:schemeClr val="tx1"/>
                      </a:solidFill>
                    </a:endParaRPr>
                  </a:p>
                </p:txBody>
              </p:sp>
              <p:sp>
                <p:nvSpPr>
                  <p:cNvPr id="60" name="iŝľíďé"/>
                  <p:cNvSpPr/>
                  <p:nvPr/>
                </p:nvSpPr>
                <p:spPr>
                  <a:xfrm>
                    <a:off x="4978401" y="-436911"/>
                    <a:ext cx="5098203" cy="20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nSpc>
                        <a:spcPct val="130000"/>
                      </a:lnSpc>
                    </a:pPr>
                    <a:endParaRPr kumimoji="1" lang="en-US" altLang="zh-CN" sz="1000" dirty="0">
                      <a:solidFill>
                        <a:schemeClr val="tx1"/>
                      </a:solidFill>
                    </a:endParaRPr>
                  </a:p>
                </p:txBody>
              </p:sp>
            </p:grpSp>
            <p:grpSp>
              <p:nvGrpSpPr>
                <p:cNvPr id="54" name="í$1íḋé"/>
                <p:cNvGrpSpPr/>
                <p:nvPr/>
              </p:nvGrpSpPr>
              <p:grpSpPr>
                <a:xfrm>
                  <a:off x="3797300" y="1608328"/>
                  <a:ext cx="3584297" cy="1777856"/>
                  <a:chOff x="644545" y="1332556"/>
                  <a:chExt cx="4701999" cy="1777856"/>
                </a:xfrm>
              </p:grpSpPr>
              <p:grpSp>
                <p:nvGrpSpPr>
                  <p:cNvPr id="55" name="iṧľidê"/>
                  <p:cNvGrpSpPr/>
                  <p:nvPr/>
                </p:nvGrpSpPr>
                <p:grpSpPr>
                  <a:xfrm>
                    <a:off x="1711125" y="1890382"/>
                    <a:ext cx="3412418" cy="1220030"/>
                    <a:chOff x="4978400" y="-678932"/>
                    <a:chExt cx="5098204" cy="936880"/>
                  </a:xfrm>
                </p:grpSpPr>
                <p:sp>
                  <p:nvSpPr>
                    <p:cNvPr id="57" name="işļïḓê"/>
                    <p:cNvSpPr/>
                    <p:nvPr/>
                  </p:nvSpPr>
                  <p:spPr>
                    <a:xfrm>
                      <a:off x="4978400" y="-678932"/>
                      <a:ext cx="5098203" cy="236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r>
                        <a:rPr kumimoji="1" lang="zh-CN" altLang="en-US" sz="1400" b="1" dirty="0">
                          <a:solidFill>
                            <a:schemeClr val="tx1"/>
                          </a:solidFill>
                        </a:rPr>
                        <a:t>内容概要</a:t>
                      </a:r>
                      <a:endParaRPr kumimoji="1" lang="en-US" altLang="zh-CN" sz="1400" b="1" dirty="0">
                        <a:solidFill>
                          <a:schemeClr val="tx1"/>
                        </a:solidFill>
                      </a:endParaRPr>
                    </a:p>
                  </p:txBody>
                </p:sp>
                <p:sp>
                  <p:nvSpPr>
                    <p:cNvPr id="58" name="íšļiḓe"/>
                    <p:cNvSpPr/>
                    <p:nvPr/>
                  </p:nvSpPr>
                  <p:spPr>
                    <a:xfrm>
                      <a:off x="4978401" y="-436911"/>
                      <a:ext cx="5098203" cy="694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nSpc>
                          <a:spcPct val="130000"/>
                        </a:lnSpc>
                      </a:pPr>
                      <a:r>
                        <a:rPr kumimoji="1" lang="zh-CN" altLang="en-US" sz="1400" dirty="0">
                          <a:solidFill>
                            <a:schemeClr val="tx1"/>
                          </a:solidFill>
                        </a:rPr>
                        <a:t>基于中国上市公司</a:t>
                      </a:r>
                      <a:r>
                        <a:rPr kumimoji="1" lang="en-US" altLang="zh-CN" sz="1400" dirty="0">
                          <a:solidFill>
                            <a:schemeClr val="tx1"/>
                          </a:solidFill>
                        </a:rPr>
                        <a:t>2010—2019</a:t>
                      </a:r>
                      <a:r>
                        <a:rPr kumimoji="1" lang="zh-CN" altLang="en-US" sz="1400" dirty="0">
                          <a:solidFill>
                            <a:schemeClr val="tx1"/>
                          </a:solidFill>
                        </a:rPr>
                        <a:t>年的数据</a:t>
                      </a:r>
                      <a:r>
                        <a:rPr kumimoji="1" lang="en-US" altLang="zh-CN" sz="1400" dirty="0">
                          <a:solidFill>
                            <a:schemeClr val="tx1"/>
                          </a:solidFill>
                        </a:rPr>
                        <a:t>,</a:t>
                      </a:r>
                      <a:r>
                        <a:rPr kumimoji="1" lang="zh-CN" altLang="en-US" sz="1400" dirty="0">
                          <a:solidFill>
                            <a:schemeClr val="tx1"/>
                          </a:solidFill>
                        </a:rPr>
                        <a:t>分析数字化转型促进企业节能减排</a:t>
                      </a:r>
                      <a:r>
                        <a:rPr kumimoji="1" lang="en-US" altLang="zh-CN" sz="1400" dirty="0">
                          <a:solidFill>
                            <a:schemeClr val="tx1"/>
                          </a:solidFill>
                        </a:rPr>
                        <a:t>,</a:t>
                      </a:r>
                      <a:r>
                        <a:rPr kumimoji="1" lang="zh-CN" altLang="en-US" sz="1400" dirty="0">
                          <a:solidFill>
                            <a:schemeClr val="tx1"/>
                          </a:solidFill>
                        </a:rPr>
                        <a:t>助力中国实现“双碳”目标。结果显示：数字化转型有助于促进企业节能减排。</a:t>
                      </a:r>
                      <a:endParaRPr kumimoji="1" lang="en-US" altLang="zh-CN" sz="1400" dirty="0">
                        <a:solidFill>
                          <a:schemeClr val="tx1"/>
                        </a:solidFill>
                      </a:endParaRPr>
                    </a:p>
                  </p:txBody>
                </p:sp>
              </p:grpSp>
              <p:sp>
                <p:nvSpPr>
                  <p:cNvPr id="56" name="iṣľiďé"/>
                  <p:cNvSpPr txBox="1"/>
                  <p:nvPr/>
                </p:nvSpPr>
                <p:spPr>
                  <a:xfrm>
                    <a:off x="644545" y="1332556"/>
                    <a:ext cx="4701999" cy="338554"/>
                  </a:xfrm>
                  <a:prstGeom prst="rect">
                    <a:avLst/>
                  </a:prstGeom>
                  <a:noFill/>
                </p:spPr>
                <p:txBody>
                  <a:bodyPr wrap="none" lIns="91440" tIns="45720" rIns="91440" bIns="45720" rtlCol="0" anchor="b" anchorCtr="0">
                    <a:spAutoFit/>
                  </a:bodyPr>
                  <a:lstStyle/>
                  <a:p>
                    <a:pPr algn="r"/>
                    <a:r>
                      <a:rPr kumimoji="1" lang="zh-CN" altLang="en-US" sz="1600" b="1" dirty="0">
                        <a:solidFill>
                          <a:schemeClr val="accent1"/>
                        </a:solidFill>
                      </a:rPr>
                      <a:t>数字化转型促进中国企业节能减排了吗？</a:t>
                    </a:r>
                    <a:r>
                      <a:rPr kumimoji="1" lang="en-US" altLang="zh-CN" sz="1600" b="1" dirty="0">
                        <a:solidFill>
                          <a:schemeClr val="accent1"/>
                        </a:solidFill>
                      </a:rPr>
                      <a:t>[J].</a:t>
                    </a:r>
                    <a:r>
                      <a:rPr kumimoji="1" lang="zh-CN" altLang="en-US" sz="1600" b="1" dirty="0">
                        <a:solidFill>
                          <a:schemeClr val="accent1"/>
                        </a:solidFill>
                      </a:rPr>
                      <a:t>上海财经大学学报</a:t>
                    </a:r>
                    <a:r>
                      <a:rPr kumimoji="1" lang="en-US" altLang="zh-CN" sz="1600" b="1" dirty="0">
                        <a:solidFill>
                          <a:schemeClr val="accent1"/>
                        </a:solidFill>
                      </a:rPr>
                      <a:t>,2022.</a:t>
                    </a:r>
                    <a:endParaRPr kumimoji="1" lang="en-US" altLang="zh-CN" sz="1600" b="1" dirty="0">
                      <a:solidFill>
                        <a:schemeClr val="accent1"/>
                      </a:solidFill>
                    </a:endParaRPr>
                  </a:p>
                </p:txBody>
              </p:sp>
            </p:grpSp>
          </p:grpSp>
        </p:grpSp>
        <p:grpSp>
          <p:nvGrpSpPr>
            <p:cNvPr id="28" name="íşḻide"/>
            <p:cNvGrpSpPr/>
            <p:nvPr/>
          </p:nvGrpSpPr>
          <p:grpSpPr>
            <a:xfrm>
              <a:off x="4074705" y="3401017"/>
              <a:ext cx="3414306" cy="2254090"/>
              <a:chOff x="3797300" y="1608905"/>
              <a:chExt cx="3414306" cy="2254090"/>
            </a:xfrm>
          </p:grpSpPr>
          <p:sp>
            <p:nvSpPr>
              <p:cNvPr id="31" name="í$ľiḑé"/>
              <p:cNvSpPr/>
              <p:nvPr/>
            </p:nvSpPr>
            <p:spPr>
              <a:xfrm>
                <a:off x="3797300" y="1966913"/>
                <a:ext cx="3414306" cy="0"/>
              </a:xfrm>
              <a:prstGeom prst="line">
                <a:avLst/>
              </a:prstGeom>
              <a:ln w="25400">
                <a:solidFill>
                  <a:schemeClr val="accent1"/>
                </a:solidFill>
                <a:tailEnd type="none"/>
              </a:ln>
            </p:spPr>
            <p:style>
              <a:lnRef idx="1">
                <a:schemeClr val="accent1"/>
              </a:lnRef>
              <a:fillRef idx="0">
                <a:schemeClr val="accent1"/>
              </a:fillRef>
              <a:effectRef idx="0">
                <a:schemeClr val="accent1"/>
              </a:effectRef>
              <a:fontRef idx="minor">
                <a:schemeClr val="tx1"/>
              </a:fontRef>
            </p:style>
          </p:sp>
          <p:grpSp>
            <p:nvGrpSpPr>
              <p:cNvPr id="33" name="íSľíḍê"/>
              <p:cNvGrpSpPr/>
              <p:nvPr/>
            </p:nvGrpSpPr>
            <p:grpSpPr>
              <a:xfrm>
                <a:off x="4168102" y="1608905"/>
                <a:ext cx="3043504" cy="2254090"/>
                <a:chOff x="4168102" y="1608905"/>
                <a:chExt cx="3043504" cy="2254090"/>
              </a:xfrm>
            </p:grpSpPr>
            <p:sp>
              <p:nvSpPr>
                <p:cNvPr id="34" name="ïśḻîde"/>
                <p:cNvSpPr/>
                <p:nvPr/>
              </p:nvSpPr>
              <p:spPr>
                <a:xfrm>
                  <a:off x="4560638" y="3355975"/>
                  <a:ext cx="2650967"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8" name="işḷïḓe"/>
                <p:cNvSpPr/>
                <p:nvPr/>
              </p:nvSpPr>
              <p:spPr>
                <a:xfrm>
                  <a:off x="4610344" y="3555218"/>
                  <a:ext cx="260126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r>
                    <a:rPr kumimoji="1" lang="zh-CN" altLang="en-US" sz="1400" b="1" dirty="0">
                      <a:solidFill>
                        <a:schemeClr val="tx1"/>
                      </a:solidFill>
                    </a:rPr>
                    <a:t>相关研究变量</a:t>
                  </a:r>
                  <a:endParaRPr kumimoji="1" lang="en-US" altLang="zh-CN" sz="1400" b="1" dirty="0">
                    <a:solidFill>
                      <a:schemeClr val="tx1"/>
                    </a:solidFill>
                  </a:endParaRPr>
                </a:p>
              </p:txBody>
            </p:sp>
            <p:grpSp>
              <p:nvGrpSpPr>
                <p:cNvPr id="40" name="íślïḑé"/>
                <p:cNvGrpSpPr/>
                <p:nvPr/>
              </p:nvGrpSpPr>
              <p:grpSpPr>
                <a:xfrm>
                  <a:off x="4168102" y="1608905"/>
                  <a:ext cx="3043503" cy="1777278"/>
                  <a:chOff x="1130977" y="1333133"/>
                  <a:chExt cx="3992566" cy="1777278"/>
                </a:xfrm>
              </p:grpSpPr>
              <p:grpSp>
                <p:nvGrpSpPr>
                  <p:cNvPr id="43" name="îṣlîḍé"/>
                  <p:cNvGrpSpPr/>
                  <p:nvPr/>
                </p:nvGrpSpPr>
                <p:grpSpPr>
                  <a:xfrm>
                    <a:off x="1711125" y="1890382"/>
                    <a:ext cx="3412418" cy="1220029"/>
                    <a:chOff x="4978400" y="-678932"/>
                    <a:chExt cx="5098204" cy="936880"/>
                  </a:xfrm>
                </p:grpSpPr>
                <p:sp>
                  <p:nvSpPr>
                    <p:cNvPr id="46" name="îṧḻïďé"/>
                    <p:cNvSpPr/>
                    <p:nvPr/>
                  </p:nvSpPr>
                  <p:spPr>
                    <a:xfrm>
                      <a:off x="4978400" y="-678932"/>
                      <a:ext cx="5098203" cy="236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r>
                        <a:rPr kumimoji="1" lang="zh-CN" altLang="en-US" sz="1400" b="1" dirty="0">
                          <a:solidFill>
                            <a:schemeClr val="tx1"/>
                          </a:solidFill>
                        </a:rPr>
                        <a:t>内容概要</a:t>
                      </a:r>
                      <a:endParaRPr kumimoji="1" lang="en-US" altLang="zh-CN" sz="1400" b="1" dirty="0">
                        <a:solidFill>
                          <a:schemeClr val="tx1"/>
                        </a:solidFill>
                      </a:endParaRPr>
                    </a:p>
                  </p:txBody>
                </p:sp>
                <p:sp>
                  <p:nvSpPr>
                    <p:cNvPr id="47" name="îṡḻïḓé"/>
                    <p:cNvSpPr/>
                    <p:nvPr/>
                  </p:nvSpPr>
                  <p:spPr>
                    <a:xfrm>
                      <a:off x="4978401" y="-436911"/>
                      <a:ext cx="5098203" cy="694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nSpc>
                          <a:spcPct val="130000"/>
                        </a:lnSpc>
                      </a:pPr>
                      <a:r>
                        <a:rPr kumimoji="1" lang="zh-CN" altLang="en-US" sz="1400" dirty="0">
                          <a:solidFill>
                            <a:schemeClr val="tx1"/>
                          </a:solidFill>
                        </a:rPr>
                        <a:t>基于</a:t>
                      </a:r>
                      <a:r>
                        <a:rPr kumimoji="1" lang="en-US" altLang="zh-CN" sz="1400" dirty="0">
                          <a:solidFill>
                            <a:schemeClr val="tx1"/>
                          </a:solidFill>
                        </a:rPr>
                        <a:t>30</a:t>
                      </a:r>
                      <a:r>
                        <a:rPr kumimoji="1" lang="zh-CN" altLang="en-US" sz="1400" dirty="0">
                          <a:solidFill>
                            <a:schemeClr val="tx1"/>
                          </a:solidFill>
                        </a:rPr>
                        <a:t>个省份</a:t>
                      </a:r>
                      <a:r>
                        <a:rPr kumimoji="1" lang="en-US" altLang="zh-CN" sz="1400" dirty="0">
                          <a:solidFill>
                            <a:schemeClr val="tx1"/>
                          </a:solidFill>
                        </a:rPr>
                        <a:t>2013—2020 </a:t>
                      </a:r>
                      <a:r>
                        <a:rPr kumimoji="1" lang="zh-CN" altLang="en-US" sz="1400" dirty="0">
                          <a:solidFill>
                            <a:schemeClr val="tx1"/>
                          </a:solidFill>
                        </a:rPr>
                        <a:t>年基础指标，测算出我国产业数字化发展水平，并探讨其对消费总量与结构的影响及内在作用机制。</a:t>
                      </a:r>
                      <a:endParaRPr kumimoji="1" lang="en-US" altLang="zh-CN" sz="1400" dirty="0">
                        <a:solidFill>
                          <a:schemeClr val="tx1"/>
                        </a:solidFill>
                      </a:endParaRPr>
                    </a:p>
                  </p:txBody>
                </p:sp>
              </p:grpSp>
              <p:sp>
                <p:nvSpPr>
                  <p:cNvPr id="45" name="îṣlíḋè"/>
                  <p:cNvSpPr txBox="1"/>
                  <p:nvPr/>
                </p:nvSpPr>
                <p:spPr>
                  <a:xfrm>
                    <a:off x="1130977" y="1333133"/>
                    <a:ext cx="3612537" cy="338554"/>
                  </a:xfrm>
                  <a:prstGeom prst="rect">
                    <a:avLst/>
                  </a:prstGeom>
                  <a:noFill/>
                </p:spPr>
                <p:txBody>
                  <a:bodyPr wrap="none" lIns="91440" tIns="45720" rIns="91440" bIns="45720" rtlCol="0" anchor="b" anchorCtr="0">
                    <a:spAutoFit/>
                  </a:bodyPr>
                  <a:lstStyle/>
                  <a:p>
                    <a:pPr algn="r"/>
                    <a:r>
                      <a:rPr kumimoji="1" lang="zh-CN" altLang="en-US" sz="1600" b="1" dirty="0">
                        <a:solidFill>
                          <a:schemeClr val="accent1"/>
                        </a:solidFill>
                      </a:rPr>
                      <a:t>数字化转型与资本市场效率</a:t>
                    </a:r>
                    <a:r>
                      <a:rPr kumimoji="1" lang="en-US" altLang="zh-CN" sz="1600" b="1" dirty="0">
                        <a:solidFill>
                          <a:schemeClr val="accent1"/>
                        </a:solidFill>
                      </a:rPr>
                      <a:t>[J].</a:t>
                    </a:r>
                    <a:r>
                      <a:rPr kumimoji="1" lang="zh-CN" altLang="en-US" sz="1600" b="1" dirty="0">
                        <a:solidFill>
                          <a:schemeClr val="accent1"/>
                        </a:solidFill>
                      </a:rPr>
                      <a:t>证券市场导报</a:t>
                    </a:r>
                    <a:r>
                      <a:rPr kumimoji="1" lang="en-US" altLang="zh-CN" sz="1600" b="1" dirty="0">
                        <a:solidFill>
                          <a:schemeClr val="accent1"/>
                        </a:solidFill>
                      </a:rPr>
                      <a:t>,2022.</a:t>
                    </a:r>
                    <a:endParaRPr kumimoji="1" lang="en-US" altLang="zh-CN" sz="1600" b="1" dirty="0">
                      <a:solidFill>
                        <a:schemeClr val="accent1"/>
                      </a:solidFill>
                    </a:endParaRPr>
                  </a:p>
                </p:txBody>
              </p:sp>
            </p:grpSp>
          </p:grpSp>
        </p:grpSp>
      </p:grpSp>
      <p:graphicFrame>
        <p:nvGraphicFramePr>
          <p:cNvPr id="5" name="表格 6"/>
          <p:cNvGraphicFramePr>
            <a:graphicFrameLocks noGrp="1"/>
          </p:cNvGraphicFramePr>
          <p:nvPr/>
        </p:nvGraphicFramePr>
        <p:xfrm>
          <a:off x="1451632" y="4038766"/>
          <a:ext cx="4644366" cy="1656080"/>
        </p:xfrm>
        <a:graphic>
          <a:graphicData uri="http://schemas.openxmlformats.org/drawingml/2006/table">
            <a:tbl>
              <a:tblPr firstRow="1" bandRow="1">
                <a:tableStyleId>{5C22544A-7EE6-4342-B048-85BDC9FD1C3A}</a:tableStyleId>
              </a:tblPr>
              <a:tblGrid>
                <a:gridCol w="855765"/>
                <a:gridCol w="3788601"/>
              </a:tblGrid>
              <a:tr h="370840">
                <a:tc>
                  <a:txBody>
                    <a:bodyPr/>
                    <a:lstStyle/>
                    <a:p>
                      <a:pPr algn="ctr"/>
                      <a:r>
                        <a:rPr lang="zh-CN" altLang="en-US" sz="1200" dirty="0"/>
                        <a:t>类型</a:t>
                      </a:r>
                      <a:endParaRPr lang="zh-CN" altLang="en-US" sz="1200" dirty="0"/>
                    </a:p>
                  </a:txBody>
                  <a:tcPr/>
                </a:tc>
                <a:tc>
                  <a:txBody>
                    <a:bodyPr/>
                    <a:lstStyle/>
                    <a:p>
                      <a:pPr algn="ctr"/>
                      <a:r>
                        <a:rPr lang="zh-CN" altLang="en-US" sz="1200" dirty="0"/>
                        <a:t>界定</a:t>
                      </a:r>
                      <a:endParaRPr lang="zh-CN" altLang="en-US" sz="1200" dirty="0"/>
                    </a:p>
                  </a:txBody>
                  <a:tcPr/>
                </a:tc>
              </a:tr>
              <a:tr h="370840">
                <a:tc>
                  <a:txBody>
                    <a:bodyPr/>
                    <a:lstStyle/>
                    <a:p>
                      <a:pPr algn="ctr"/>
                      <a:r>
                        <a:rPr lang="zh-CN" altLang="en-US" sz="1200" dirty="0"/>
                        <a:t>因变量</a:t>
                      </a:r>
                      <a:endParaRPr lang="zh-CN" altLang="en-US" sz="1200" dirty="0"/>
                    </a:p>
                  </a:txBody>
                  <a:tcPr/>
                </a:tc>
                <a:tc>
                  <a:txBody>
                    <a:bodyPr/>
                    <a:lstStyle/>
                    <a:p>
                      <a:r>
                        <a:rPr lang="zh-CN" altLang="en-US" sz="1200" dirty="0"/>
                        <a:t>企业节能减排，企业环保费用支出</a:t>
                      </a:r>
                      <a:r>
                        <a:rPr lang="en-US" altLang="zh-CN" sz="1200" dirty="0"/>
                        <a:t>/</a:t>
                      </a:r>
                      <a:r>
                        <a:rPr lang="zh-CN" altLang="en-US" sz="1200" dirty="0"/>
                        <a:t>年末营业收入</a:t>
                      </a:r>
                      <a:r>
                        <a:rPr lang="en-US" altLang="zh-CN" sz="1200" dirty="0"/>
                        <a:t>×1000</a:t>
                      </a:r>
                      <a:endParaRPr lang="en-US" altLang="zh-CN" sz="1200" dirty="0"/>
                    </a:p>
                  </a:txBody>
                  <a:tcPr/>
                </a:tc>
              </a:tr>
              <a:tr h="370840">
                <a:tc>
                  <a:txBody>
                    <a:bodyPr/>
                    <a:lstStyle/>
                    <a:p>
                      <a:pPr algn="ctr"/>
                      <a:r>
                        <a:rPr lang="zh-CN" altLang="en-US" sz="1200" dirty="0"/>
                        <a:t>自变量</a:t>
                      </a:r>
                      <a:endParaRPr lang="zh-CN" altLang="en-US" sz="1200" dirty="0"/>
                    </a:p>
                  </a:txBody>
                  <a:tcPr/>
                </a:tc>
                <a:tc>
                  <a:txBody>
                    <a:bodyPr/>
                    <a:lstStyle/>
                    <a:p>
                      <a:r>
                        <a:rPr lang="zh-CN" altLang="en-US" sz="1200" dirty="0"/>
                        <a:t>企业数字化转型程度，采用</a:t>
                      </a:r>
                      <a:r>
                        <a:rPr lang="en-US" altLang="zh-CN" sz="1200" dirty="0"/>
                        <a:t>Python</a:t>
                      </a:r>
                      <a:r>
                        <a:rPr lang="zh-CN" altLang="en-US" sz="1200" dirty="0"/>
                        <a:t>技术统计企业年报相关词汇出现的次数</a:t>
                      </a:r>
                      <a:endParaRPr lang="zh-CN" altLang="en-US" sz="1200" dirty="0"/>
                    </a:p>
                  </a:txBody>
                  <a:tcPr/>
                </a:tc>
              </a:tr>
              <a:tr h="370840">
                <a:tc>
                  <a:txBody>
                    <a:bodyPr/>
                    <a:lstStyle/>
                    <a:p>
                      <a:pPr algn="ctr"/>
                      <a:r>
                        <a:rPr lang="zh-CN" altLang="en-US" sz="1200" dirty="0"/>
                        <a:t>控制变量</a:t>
                      </a:r>
                      <a:endParaRPr lang="zh-CN" altLang="en-US" sz="1200" dirty="0"/>
                    </a:p>
                  </a:txBody>
                  <a:tcPr/>
                </a:tc>
                <a:tc>
                  <a:txBody>
                    <a:bodyPr/>
                    <a:lstStyle/>
                    <a:p>
                      <a:r>
                        <a:rPr lang="zh-CN" altLang="en-US" sz="1200" dirty="0"/>
                        <a:t>独董人数、大股东资金占用、托宾</a:t>
                      </a:r>
                      <a:r>
                        <a:rPr lang="en-US" altLang="zh-CN" sz="1200" dirty="0"/>
                        <a:t>Q</a:t>
                      </a:r>
                      <a:r>
                        <a:rPr lang="zh-CN" altLang="en-US" sz="1200" dirty="0"/>
                        <a:t>、净利润率等</a:t>
                      </a:r>
                      <a:endParaRPr lang="zh-CN" altLang="en-US" sz="1200" dirty="0"/>
                    </a:p>
                  </a:txBody>
                  <a:tcPr/>
                </a:tc>
              </a:tr>
            </a:tbl>
          </a:graphicData>
        </a:graphic>
      </p:graphicFrame>
      <p:graphicFrame>
        <p:nvGraphicFramePr>
          <p:cNvPr id="7" name="表格 6"/>
          <p:cNvGraphicFramePr>
            <a:graphicFrameLocks noGrp="1"/>
          </p:cNvGraphicFramePr>
          <p:nvPr/>
        </p:nvGraphicFramePr>
        <p:xfrm>
          <a:off x="7547632" y="4038766"/>
          <a:ext cx="4644366" cy="1569720"/>
        </p:xfrm>
        <a:graphic>
          <a:graphicData uri="http://schemas.openxmlformats.org/drawingml/2006/table">
            <a:tbl>
              <a:tblPr firstRow="1" bandRow="1">
                <a:tableStyleId>{5C22544A-7EE6-4342-B048-85BDC9FD1C3A}</a:tableStyleId>
              </a:tblPr>
              <a:tblGrid>
                <a:gridCol w="855765"/>
                <a:gridCol w="3788601"/>
              </a:tblGrid>
              <a:tr h="370840">
                <a:tc>
                  <a:txBody>
                    <a:bodyPr/>
                    <a:lstStyle/>
                    <a:p>
                      <a:pPr algn="ctr"/>
                      <a:r>
                        <a:rPr lang="zh-CN" altLang="en-US" sz="1200" dirty="0"/>
                        <a:t>类型</a:t>
                      </a:r>
                      <a:endParaRPr lang="zh-CN" altLang="en-US" sz="1200" dirty="0"/>
                    </a:p>
                  </a:txBody>
                  <a:tcPr/>
                </a:tc>
                <a:tc>
                  <a:txBody>
                    <a:bodyPr/>
                    <a:lstStyle/>
                    <a:p>
                      <a:pPr algn="ctr"/>
                      <a:r>
                        <a:rPr lang="zh-CN" altLang="en-US" sz="1200" dirty="0"/>
                        <a:t>界定</a:t>
                      </a:r>
                      <a:endParaRPr lang="zh-CN" altLang="en-US" sz="1200" dirty="0"/>
                    </a:p>
                  </a:txBody>
                  <a:tcPr/>
                </a:tc>
              </a:tr>
              <a:tr h="370840">
                <a:tc>
                  <a:txBody>
                    <a:bodyPr/>
                    <a:lstStyle/>
                    <a:p>
                      <a:pPr algn="ctr"/>
                      <a:r>
                        <a:rPr lang="zh-CN" altLang="en-US" sz="1200" dirty="0"/>
                        <a:t>因变量</a:t>
                      </a:r>
                      <a:endParaRPr lang="zh-CN" altLang="en-US" sz="1200" dirty="0"/>
                    </a:p>
                  </a:txBody>
                  <a:tcPr/>
                </a:tc>
                <a:tc>
                  <a:txBody>
                    <a:bodyPr/>
                    <a:lstStyle/>
                    <a:p>
                      <a:r>
                        <a:rPr lang="zh-CN" altLang="en-US" sz="1200" dirty="0"/>
                        <a:t>股价同步性，通过模型计算</a:t>
                      </a:r>
                      <a:endParaRPr lang="en-US" altLang="zh-CN" sz="1200" dirty="0"/>
                    </a:p>
                  </a:txBody>
                  <a:tcPr/>
                </a:tc>
              </a:tr>
              <a:tr h="370840">
                <a:tc>
                  <a:txBody>
                    <a:bodyPr/>
                    <a:lstStyle/>
                    <a:p>
                      <a:pPr algn="ctr"/>
                      <a:r>
                        <a:rPr lang="zh-CN" altLang="en-US" sz="1200" dirty="0"/>
                        <a:t>自变量</a:t>
                      </a:r>
                      <a:endParaRPr lang="zh-CN" altLang="en-US" sz="1200" dirty="0"/>
                    </a:p>
                  </a:txBody>
                  <a:tcPr/>
                </a:tc>
                <a:tc>
                  <a:txBody>
                    <a:bodyPr/>
                    <a:lstStyle/>
                    <a:p>
                      <a:r>
                        <a:rPr lang="zh-CN" altLang="en-US" sz="1200" dirty="0"/>
                        <a:t>企业数字化转型程度，采用</a:t>
                      </a:r>
                      <a:r>
                        <a:rPr lang="en-US" altLang="zh-CN" sz="1200" dirty="0"/>
                        <a:t>Python</a:t>
                      </a:r>
                      <a:r>
                        <a:rPr lang="zh-CN" altLang="en-US" sz="1200" dirty="0"/>
                        <a:t>技术统计企业年报相关词汇出现的次数</a:t>
                      </a:r>
                      <a:endParaRPr lang="zh-CN" altLang="en-US" sz="1200" dirty="0"/>
                    </a:p>
                  </a:txBody>
                  <a:tcPr/>
                </a:tc>
              </a:tr>
              <a:tr h="370840">
                <a:tc>
                  <a:txBody>
                    <a:bodyPr/>
                    <a:lstStyle/>
                    <a:p>
                      <a:pPr algn="ctr"/>
                      <a:r>
                        <a:rPr lang="zh-CN" altLang="en-US" sz="1200" dirty="0"/>
                        <a:t>控制变量</a:t>
                      </a:r>
                      <a:endParaRPr lang="zh-CN" altLang="en-US" sz="1200" dirty="0"/>
                    </a:p>
                  </a:txBody>
                  <a:tcPr/>
                </a:tc>
                <a:tc>
                  <a:txBody>
                    <a:bodyPr/>
                    <a:lstStyle/>
                    <a:p>
                      <a:r>
                        <a:rPr lang="zh-CN" altLang="en-US" sz="1200" dirty="0"/>
                        <a:t>企业规模、资产负债率、董事会规模、大股东持股等</a:t>
                      </a:r>
                      <a:endParaRPr lang="zh-CN" altLang="en-US" sz="1200" dirty="0"/>
                    </a:p>
                  </a:txBody>
                  <a:tcPr/>
                </a:tc>
              </a:tr>
            </a:tbl>
          </a:graphicData>
        </a:graphic>
      </p:graphicFrame>
      <p:sp>
        <p:nvSpPr>
          <p:cNvPr id="8" name="文本框 7"/>
          <p:cNvSpPr txBox="1"/>
          <p:nvPr/>
        </p:nvSpPr>
        <p:spPr>
          <a:xfrm>
            <a:off x="1451632" y="5774413"/>
            <a:ext cx="4384534" cy="516423"/>
          </a:xfrm>
          <a:prstGeom prst="rect">
            <a:avLst/>
          </a:prstGeom>
          <a:noFill/>
        </p:spPr>
        <p:txBody>
          <a:bodyPr wrap="none" rtlCol="0">
            <a:spAutoFit/>
          </a:bodyPr>
          <a:lstStyle/>
          <a:p>
            <a:pPr marL="285750" indent="-285750">
              <a:lnSpc>
                <a:spcPct val="120000"/>
              </a:lnSpc>
              <a:buFont typeface="Wingdings" panose="05000000000000000000" pitchFamily="2" charset="2"/>
              <a:buChar char="Ø"/>
            </a:pPr>
            <a:r>
              <a:rPr lang="zh-CN" altLang="en-US" sz="1200" dirty="0"/>
              <a:t>相关指标获取：环境研究</a:t>
            </a:r>
            <a:endParaRPr lang="en-US" altLang="zh-CN" sz="1200" dirty="0"/>
          </a:p>
          <a:p>
            <a:pPr>
              <a:lnSpc>
                <a:spcPct val="120000"/>
              </a:lnSpc>
            </a:pPr>
            <a:r>
              <a:rPr lang="zh-CN" altLang="en-US" sz="1200" b="0" i="1" dirty="0">
                <a:solidFill>
                  <a:srgbClr val="666666"/>
                </a:solidFill>
                <a:effectLst/>
                <a:latin typeface="微软雅黑" panose="020B0503020204020204" pitchFamily="34" charset="-122"/>
                <a:ea typeface="微软雅黑" panose="020B0503020204020204" pitchFamily="34" charset="-122"/>
              </a:rPr>
              <a:t>包括上市公司环境绩效、环境披露、环境投资等方面的数据 。</a:t>
            </a:r>
            <a:endParaRPr lang="zh-CN" altLang="en-US" sz="1200" i="1" dirty="0"/>
          </a:p>
        </p:txBody>
      </p:sp>
      <p:sp>
        <p:nvSpPr>
          <p:cNvPr id="10" name="文本框 9"/>
          <p:cNvSpPr txBox="1"/>
          <p:nvPr/>
        </p:nvSpPr>
        <p:spPr>
          <a:xfrm>
            <a:off x="7458885" y="5774412"/>
            <a:ext cx="4733113" cy="738023"/>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zh-CN" altLang="en-US" sz="1200" dirty="0"/>
              <a:t>相关指标获取：行为金融</a:t>
            </a:r>
            <a:endParaRPr lang="en-US" altLang="zh-CN" sz="1200" dirty="0"/>
          </a:p>
          <a:p>
            <a:pPr>
              <a:lnSpc>
                <a:spcPct val="120000"/>
              </a:lnSpc>
            </a:pPr>
            <a:r>
              <a:rPr lang="zh-CN" altLang="en-US" sz="1200" i="1" dirty="0">
                <a:solidFill>
                  <a:srgbClr val="858585"/>
                </a:solidFill>
              </a:rPr>
              <a:t>包括：反转策略、惯性策略、羊群效应、股价崩盘、股价同步性、错误定价、过度自信等方面的数据。</a:t>
            </a:r>
            <a:endParaRPr lang="zh-CN" altLang="en-US" sz="1200" i="1" dirty="0">
              <a:solidFill>
                <a:srgbClr val="85858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9925" y="2238296"/>
            <a:ext cx="4279389" cy="4404278"/>
          </a:xfrm>
          <a:prstGeom prst="rect">
            <a:avLst/>
          </a:prstGeom>
        </p:spPr>
      </p:pic>
      <p:sp>
        <p:nvSpPr>
          <p:cNvPr id="43" name="矩形 42"/>
          <p:cNvSpPr/>
          <p:nvPr/>
        </p:nvSpPr>
        <p:spPr>
          <a:xfrm>
            <a:off x="9171709" y="4225636"/>
            <a:ext cx="3020291" cy="2632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CSMAR</a:t>
            </a:r>
            <a:r>
              <a:rPr lang="zh-CN" altLang="en-US" dirty="0"/>
              <a:t>数据库与热门前沿主题</a:t>
            </a:r>
            <a:endParaRPr lang="zh-CN" altLang="en-US" dirty="0"/>
          </a:p>
        </p:txBody>
      </p:sp>
      <p:sp>
        <p:nvSpPr>
          <p:cNvPr id="4" name="文本框 3"/>
          <p:cNvSpPr txBox="1"/>
          <p:nvPr/>
        </p:nvSpPr>
        <p:spPr>
          <a:xfrm>
            <a:off x="669925" y="1130300"/>
            <a:ext cx="1085056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相关数据资源</a:t>
            </a:r>
            <a:endParaRPr kumimoji="0" lang="en-US" altLang="zh-CN"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669925" y="1499632"/>
            <a:ext cx="10850564"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中国数字经济研究数据库</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提供了经济发展总体情况（国民经济核算、人力投入、科技创新、固定资产投资）、数字产业化（通信业、互联网和相关服务、软件和信息技术服务业、电子信息制造业、共享经济）、产业数字化（农业数字化、工业数字化、数字金融、电子商务）、政策与资讯及上市公司数字化数据。</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grpSp>
        <p:nvGrpSpPr>
          <p:cNvPr id="25" name="iṩḻïḍe"/>
          <p:cNvGrpSpPr/>
          <p:nvPr/>
        </p:nvGrpSpPr>
        <p:grpSpPr>
          <a:xfrm>
            <a:off x="5010505" y="2270599"/>
            <a:ext cx="156738" cy="4371975"/>
            <a:chOff x="4653626" y="1343025"/>
            <a:chExt cx="156738" cy="4371975"/>
          </a:xfrm>
        </p:grpSpPr>
        <p:sp>
          <p:nvSpPr>
            <p:cNvPr id="26" name="íśḷíḑè"/>
            <p:cNvSpPr/>
            <p:nvPr/>
          </p:nvSpPr>
          <p:spPr>
            <a:xfrm>
              <a:off x="4653626" y="1343025"/>
              <a:ext cx="78414" cy="4371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 name="íšļíďe"/>
            <p:cNvSpPr/>
            <p:nvPr/>
          </p:nvSpPr>
          <p:spPr>
            <a:xfrm>
              <a:off x="4657964" y="3328437"/>
              <a:ext cx="152400" cy="40115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28" name="íṧľïḓè"/>
          <p:cNvSpPr/>
          <p:nvPr/>
        </p:nvSpPr>
        <p:spPr>
          <a:xfrm>
            <a:off x="5328470" y="2270600"/>
            <a:ext cx="5750982" cy="4371974"/>
          </a:xfrm>
          <a:prstGeom prst="roundRect">
            <a:avLst>
              <a:gd name="adj" fmla="val 2942"/>
            </a:avLst>
          </a:pr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9" name="iṥľïḋè"/>
          <p:cNvSpPr/>
          <p:nvPr/>
        </p:nvSpPr>
        <p:spPr bwMode="auto">
          <a:xfrm>
            <a:off x="5455629" y="2432524"/>
            <a:ext cx="5362423" cy="462789"/>
          </a:xfrm>
          <a:prstGeom prst="roundRect">
            <a:avLst>
              <a:gd name="adj" fmla="val 0"/>
            </a:avLst>
          </a:prstGeom>
          <a:solidFill>
            <a:schemeClr val="accent1"/>
          </a:solidFill>
          <a:ln w="38100" algn="ctr">
            <a:noFill/>
            <a:prstDash val="sysDot"/>
            <a:round/>
          </a:ln>
        </p:spPr>
        <p:txBody>
          <a:bodyPr wrap="none" anchor="ctr" anchorCtr="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30" name="îṡḻídé"/>
          <p:cNvSpPr/>
          <p:nvPr/>
        </p:nvSpPr>
        <p:spPr>
          <a:xfrm>
            <a:off x="5842805" y="2499199"/>
            <a:ext cx="4491036" cy="37564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中国数字经济研究数据库</a:t>
            </a:r>
            <a:endParaRPr kumimoji="0" lang="zh-CN" altLang="en-US" sz="20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31" name="î$ḷîḋê"/>
          <p:cNvSpPr/>
          <p:nvPr/>
        </p:nvSpPr>
        <p:spPr>
          <a:xfrm>
            <a:off x="5513216" y="3119934"/>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32" name="íšḷide"/>
          <p:cNvSpPr/>
          <p:nvPr/>
        </p:nvSpPr>
        <p:spPr bwMode="auto">
          <a:xfrm>
            <a:off x="5936144" y="2927075"/>
            <a:ext cx="2209766" cy="68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algn="l" defTabSz="914400" rtl="0" eaLnBrk="1" fontAlgn="auto" latinLnBrk="0" hangingPunct="1">
              <a:lnSpc>
                <a:spcPct val="150000"/>
              </a:lnSpc>
              <a:spcBef>
                <a:spcPts val="0"/>
              </a:spcBef>
              <a:spcAft>
                <a:spcPts val="0"/>
              </a:spcAft>
              <a:buClr>
                <a:srgbClr val="BD374A"/>
              </a:buClr>
              <a:buSzPct val="150000"/>
              <a:buFont typeface="Wingdings" panose="05000000000000000000" pitchFamily="2" charset="2"/>
              <a:buChar char="u"/>
              <a:defRPr/>
            </a:pPr>
            <a:r>
              <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上线时间：</a:t>
            </a:r>
            <a:r>
              <a:rPr kumimoji="0" lang="en-US" altLang="zh-CN"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2021.11</a:t>
            </a:r>
            <a:endParaRPr kumimoji="0" lang="en-US" altLang="zh-CN"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
                <a:srgbClr val="BD374A"/>
              </a:buClr>
              <a:buSzPct val="150000"/>
              <a:buFont typeface="Wingdings" panose="05000000000000000000" pitchFamily="2" charset="2"/>
              <a:buChar char="u"/>
              <a:defRPr/>
            </a:pPr>
            <a:r>
              <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起始时间：</a:t>
            </a:r>
            <a:r>
              <a:rPr kumimoji="0" lang="en-US" altLang="zh-CN"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1949-</a:t>
            </a:r>
            <a:endParaRPr kumimoji="0" lang="en-US" altLang="zh-CN"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33" name="í$ļîḍè"/>
          <p:cNvSpPr/>
          <p:nvPr/>
        </p:nvSpPr>
        <p:spPr bwMode="auto">
          <a:xfrm>
            <a:off x="5545537" y="3047279"/>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chemeClr val="accent1"/>
          </a:solidFill>
          <a:ln w="19050">
            <a:solidFill>
              <a:schemeClr val="accent1"/>
            </a:solidFill>
          </a:ln>
        </p:spPr>
        <p:txBody>
          <a:bodyPr vert="horz" wrap="square" lIns="91440" tIns="45720" rIns="91440" bIns="45720" numCol="1" anchor="t" anchorCtr="0" compatLnSpc="1">
            <a:normAutofit fontScale="925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34" name="ïṣ1iďé"/>
          <p:cNvSpPr/>
          <p:nvPr/>
        </p:nvSpPr>
        <p:spPr>
          <a:xfrm>
            <a:off x="5513216" y="3958134"/>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35" name="iṡḻíďê"/>
          <p:cNvSpPr/>
          <p:nvPr/>
        </p:nvSpPr>
        <p:spPr bwMode="auto">
          <a:xfrm>
            <a:off x="5936144" y="3765275"/>
            <a:ext cx="4881908" cy="68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algn="l" defTabSz="914400" rtl="0" eaLnBrk="1" fontAlgn="auto" latinLnBrk="0" hangingPunct="1">
              <a:lnSpc>
                <a:spcPct val="150000"/>
              </a:lnSpc>
              <a:spcBef>
                <a:spcPts val="0"/>
              </a:spcBef>
              <a:spcAft>
                <a:spcPts val="0"/>
              </a:spcAft>
              <a:buClr>
                <a:srgbClr val="BD374A"/>
              </a:buClr>
              <a:buSzPct val="150000"/>
              <a:buFont typeface="Wingdings" panose="05000000000000000000" pitchFamily="2" charset="2"/>
              <a:buChar char="u"/>
              <a:defRPr/>
            </a:pPr>
            <a:r>
              <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数据来源：中国统计年鉴、中国电子信息产业统计年鉴、中国科技统计年鉴、中华人民共和国工业和信息化部、上市公司定期报告等。</a:t>
            </a:r>
            <a:endPar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36" name="iŝlíďè"/>
          <p:cNvSpPr/>
          <p:nvPr/>
        </p:nvSpPr>
        <p:spPr bwMode="auto">
          <a:xfrm>
            <a:off x="5545537" y="3885479"/>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chemeClr val="accent1"/>
          </a:solidFill>
          <a:ln w="19050">
            <a:solidFill>
              <a:schemeClr val="accent1"/>
            </a:solidFill>
          </a:ln>
        </p:spPr>
        <p:txBody>
          <a:bodyPr vert="horz" wrap="square" lIns="91440" tIns="45720" rIns="91440" bIns="45720" numCol="1" anchor="t" anchorCtr="0" compatLnSpc="1">
            <a:normAutofit fontScale="925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37" name="íS1íḓe"/>
          <p:cNvSpPr/>
          <p:nvPr/>
        </p:nvSpPr>
        <p:spPr>
          <a:xfrm>
            <a:off x="5513216" y="4796334"/>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38" name="îşlîḓe"/>
          <p:cNvSpPr/>
          <p:nvPr/>
        </p:nvSpPr>
        <p:spPr bwMode="auto">
          <a:xfrm>
            <a:off x="5936144" y="4603475"/>
            <a:ext cx="4881908" cy="68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algn="l" defTabSz="914400" rtl="0" eaLnBrk="1" fontAlgn="auto" latinLnBrk="0" hangingPunct="1">
              <a:lnSpc>
                <a:spcPct val="150000"/>
              </a:lnSpc>
              <a:spcBef>
                <a:spcPts val="0"/>
              </a:spcBef>
              <a:spcAft>
                <a:spcPts val="0"/>
              </a:spcAft>
              <a:buClr>
                <a:srgbClr val="BD374A"/>
              </a:buClr>
              <a:buSzPct val="150000"/>
              <a:buFont typeface="Wingdings" panose="05000000000000000000" pitchFamily="2" charset="2"/>
              <a:buChar char="u"/>
              <a:defRPr/>
            </a:pPr>
            <a:r>
              <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特色指标：上市公司数字化转型程度（人工智能技术、区块链技术、云计算技术、大数据技术、数字技术应用）</a:t>
            </a:r>
            <a:endPar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39" name="ïṧḻîḓè"/>
          <p:cNvSpPr/>
          <p:nvPr/>
        </p:nvSpPr>
        <p:spPr bwMode="auto">
          <a:xfrm>
            <a:off x="5545537" y="4723679"/>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chemeClr val="accent1"/>
          </a:solidFill>
          <a:ln w="19050">
            <a:solidFill>
              <a:schemeClr val="accent1"/>
            </a:solidFill>
          </a:ln>
        </p:spPr>
        <p:txBody>
          <a:bodyPr vert="horz" wrap="square" lIns="91440" tIns="45720" rIns="91440" bIns="45720" numCol="1" anchor="t" anchorCtr="0" compatLnSpc="1">
            <a:normAutofit fontScale="925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40" name="íšḷide"/>
          <p:cNvSpPr/>
          <p:nvPr/>
        </p:nvSpPr>
        <p:spPr bwMode="auto">
          <a:xfrm>
            <a:off x="7881901" y="2931169"/>
            <a:ext cx="2831465" cy="68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algn="l" defTabSz="914400" rtl="0" eaLnBrk="1" fontAlgn="auto" latinLnBrk="0" hangingPunct="1">
              <a:lnSpc>
                <a:spcPct val="150000"/>
              </a:lnSpc>
              <a:spcBef>
                <a:spcPts val="0"/>
              </a:spcBef>
              <a:spcAft>
                <a:spcPts val="0"/>
              </a:spcAft>
              <a:buClr>
                <a:srgbClr val="BD374A"/>
              </a:buClr>
              <a:buSzPct val="150000"/>
              <a:buFont typeface="Wingdings" panose="05000000000000000000" pitchFamily="2" charset="2"/>
              <a:buChar char="u"/>
              <a:defRPr/>
            </a:pPr>
            <a:r>
              <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更新频率：</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年、季、月、日</a:t>
            </a:r>
            <a:endParaRPr kumimoji="0" lang="en-US" altLang="zh-CN"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
                <a:srgbClr val="BD374A"/>
              </a:buClr>
              <a:buSzPct val="150000"/>
              <a:buFont typeface="Wingdings" panose="05000000000000000000" pitchFamily="2" charset="2"/>
              <a:buChar char="u"/>
              <a:defRPr/>
            </a:pPr>
            <a:r>
              <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表字段数：</a:t>
            </a:r>
            <a:r>
              <a:rPr kumimoji="0" lang="en-US" altLang="zh-CN"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104</a:t>
            </a:r>
            <a:r>
              <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张表，</a:t>
            </a:r>
            <a:r>
              <a:rPr kumimoji="0" lang="en-US" altLang="zh-CN"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1115</a:t>
            </a:r>
            <a:r>
              <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个字段</a:t>
            </a:r>
            <a:endPar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pic>
        <p:nvPicPr>
          <p:cNvPr id="42" name="图片 41"/>
          <p:cNvPicPr>
            <a:picLocks noChangeAspect="1"/>
          </p:cNvPicPr>
          <p:nvPr/>
        </p:nvPicPr>
        <p:blipFill rotWithShape="1">
          <a:blip r:embed="rId2">
            <a:extLst>
              <a:ext uri="{28A0092B-C50C-407E-A947-70E740481C1C}">
                <a14:useLocalDpi xmlns:a14="http://schemas.microsoft.com/office/drawing/2010/main" val="0"/>
              </a:ext>
            </a:extLst>
          </a:blip>
          <a:srcRect l="16419" t="864" r="16809" b="46182"/>
          <a:stretch>
            <a:fillRect/>
          </a:stretch>
        </p:blipFill>
        <p:spPr>
          <a:xfrm>
            <a:off x="6240434" y="5380817"/>
            <a:ext cx="4273328" cy="1171227"/>
          </a:xfrm>
          <a:prstGeom prst="rect">
            <a:avLst/>
          </a:prstGeom>
        </p:spPr>
      </p:pic>
      <p:sp>
        <p:nvSpPr>
          <p:cNvPr id="24" name="直角三角形 23"/>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直角三角形 43"/>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 1"/>
          <p:cNvSpPr txBox="1"/>
          <p:nvPr/>
        </p:nvSpPr>
        <p:spPr>
          <a:xfrm>
            <a:off x="660400" y="0"/>
            <a:ext cx="10858500" cy="1028700"/>
          </a:xfrm>
          <a:prstGeom prst="rect">
            <a:avLst/>
          </a:prstGeom>
        </p:spPr>
        <p:txBody>
          <a:bodyPr vert="horz" lIns="91440" tIns="45720" rIns="91440" bIns="45720" rtlCol="0" anchor="b">
            <a:normAutofit/>
          </a:bodyPr>
          <a:lstStyle>
            <a:lvl1pPr>
              <a:lnSpc>
                <a:spcPct val="90000"/>
              </a:lnSpc>
              <a:spcBef>
                <a:spcPct val="0"/>
              </a:spcBef>
              <a:buNone/>
              <a:defRPr lang="zh-CN" altLang="en-US" sz="2800" b="1">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rPr>
              <a:t>CSMAR</a:t>
            </a:r>
            <a:r>
              <a:rPr kumimoji="0" lang="zh-CN" altLang="en-US"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rPr>
              <a:t>数据库与创新研究方法</a:t>
            </a:r>
            <a:endParaRPr kumimoji="0" lang="zh-CN" altLang="en-US"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endParaRPr>
          </a:p>
        </p:txBody>
      </p:sp>
      <p:sp>
        <p:nvSpPr>
          <p:cNvPr id="21" name="直角三角形 20"/>
          <p:cNvSpPr/>
          <p:nvPr/>
        </p:nvSpPr>
        <p:spPr>
          <a:xfrm rot="5400000">
            <a:off x="35560" y="-35560"/>
            <a:ext cx="1219200" cy="1290320"/>
          </a:xfrm>
          <a:prstGeom prst="rtTriangle">
            <a:avLst/>
          </a:prstGeom>
          <a:solidFill>
            <a:srgbClr val="3B45E4">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grpSp>
        <p:nvGrpSpPr>
          <p:cNvPr id="33" name="组合 32"/>
          <p:cNvGrpSpPr/>
          <p:nvPr/>
        </p:nvGrpSpPr>
        <p:grpSpPr>
          <a:xfrm>
            <a:off x="379161" y="1083359"/>
            <a:ext cx="11139739" cy="2120083"/>
            <a:chOff x="379161" y="3417849"/>
            <a:chExt cx="11139739" cy="2120083"/>
          </a:xfrm>
        </p:grpSpPr>
        <p:cxnSp>
          <p:nvCxnSpPr>
            <p:cNvPr id="34" name="íṣḻïdè"/>
            <p:cNvCxnSpPr/>
            <p:nvPr/>
          </p:nvCxnSpPr>
          <p:spPr>
            <a:xfrm>
              <a:off x="379161" y="3687849"/>
              <a:ext cx="5716839" cy="17271"/>
            </a:xfrm>
            <a:prstGeom prst="straightConnector1">
              <a:avLst/>
            </a:prstGeom>
            <a:noFill/>
            <a:ln w="15875" cap="flat" cmpd="sng" algn="ctr">
              <a:solidFill>
                <a:srgbClr val="000000">
                  <a:lumMod val="50000"/>
                  <a:lumOff val="50000"/>
                  <a:alpha val="50000"/>
                </a:srgbClr>
              </a:solidFill>
              <a:prstDash val="solid"/>
              <a:miter lim="800000"/>
              <a:tailEnd type="oval"/>
            </a:ln>
            <a:effectLst/>
          </p:spPr>
        </p:cxnSp>
        <p:grpSp>
          <p:nvGrpSpPr>
            <p:cNvPr id="35" name="îŝ1iḓé"/>
            <p:cNvGrpSpPr/>
            <p:nvPr/>
          </p:nvGrpSpPr>
          <p:grpSpPr>
            <a:xfrm>
              <a:off x="660400" y="4241776"/>
              <a:ext cx="4963097" cy="1296156"/>
              <a:chOff x="1132903" y="4249033"/>
              <a:chExt cx="2665857" cy="1296156"/>
            </a:xfrm>
          </p:grpSpPr>
          <p:sp>
            <p:nvSpPr>
              <p:cNvPr id="48" name="í$ḷîḍê"/>
              <p:cNvSpPr/>
              <p:nvPr/>
            </p:nvSpPr>
            <p:spPr>
              <a:xfrm>
                <a:off x="1132903" y="4268845"/>
                <a:ext cx="2665857" cy="1191060"/>
              </a:xfrm>
              <a:prstGeom prst="round2DiagRect">
                <a:avLst>
                  <a:gd name="adj1" fmla="val 40300"/>
                  <a:gd name="adj2" fmla="val 0"/>
                </a:avLst>
              </a:prstGeom>
              <a:solidFill>
                <a:srgbClr val="000000">
                  <a:lumMod val="25000"/>
                  <a:lumOff val="75000"/>
                  <a:alpha val="20000"/>
                </a:srgbClr>
              </a:solidFill>
              <a:ln w="60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nvGrpSpPr>
              <p:cNvPr id="49" name="ïṡḻïḑe"/>
              <p:cNvGrpSpPr/>
              <p:nvPr/>
            </p:nvGrpSpPr>
            <p:grpSpPr>
              <a:xfrm>
                <a:off x="1317628" y="4249033"/>
                <a:ext cx="2296406" cy="1296156"/>
                <a:chOff x="7119256" y="4727588"/>
                <a:chExt cx="2338272" cy="935244"/>
              </a:xfrm>
              <a:noFill/>
            </p:grpSpPr>
            <p:sp>
              <p:nvSpPr>
                <p:cNvPr id="50" name="îslíďe"/>
                <p:cNvSpPr/>
                <p:nvPr/>
              </p:nvSpPr>
              <p:spPr>
                <a:xfrm>
                  <a:off x="7119256" y="4727588"/>
                  <a:ext cx="2338272" cy="397640"/>
                </a:xfrm>
                <a:prstGeom prst="rect">
                  <a:avLst/>
                </a:prstGeom>
                <a:grpFill/>
                <a:ln w="12700" cap="flat" cmpd="sng" algn="ctr">
                  <a:noFill/>
                  <a:prstDash val="solid"/>
                  <a:miter lim="800000"/>
                </a:ln>
                <a:effectLst/>
              </p:spPr>
              <p:txBody>
                <a:bodyPr wrap="squar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新数据</a:t>
                  </a:r>
                  <a:endParaRPr kumimoji="1" lang="en-US" altLang="zh-CN" sz="2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51" name="ïṡḻîḋe"/>
                <p:cNvSpPr/>
                <p:nvPr/>
              </p:nvSpPr>
              <p:spPr>
                <a:xfrm>
                  <a:off x="7119256" y="5061301"/>
                  <a:ext cx="2338272" cy="601531"/>
                </a:xfrm>
                <a:prstGeom prst="rect">
                  <a:avLst/>
                </a:prstGeom>
                <a:noFill/>
                <a:ln w="12700" cap="flat" cmpd="sng" algn="ctr">
                  <a:noFill/>
                  <a:prstDash val="solid"/>
                  <a:miter lim="800000"/>
                </a:ln>
                <a:effectLst/>
              </p:spPr>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Pct val="25000"/>
                    <a:buFontTx/>
                    <a:buNone/>
                    <a:defRPr/>
                  </a:pPr>
                  <a:r>
                    <a:rPr kumimoji="0" lang="zh-CN" altLang="en-US" sz="2000" b="1" i="0" u="none" strike="noStrike" kern="1200" cap="none" spc="0" normalizeH="0" baseline="0" noProof="0" dirty="0">
                      <a:ln>
                        <a:noFill/>
                      </a:ln>
                      <a:solidFill>
                        <a:srgbClr val="1B5AB6"/>
                      </a:solidFill>
                      <a:effectLst/>
                      <a:uLnTx/>
                      <a:uFillTx/>
                      <a:latin typeface="Arial" panose="020B0604020202020204"/>
                      <a:ea typeface="微软雅黑" panose="020B0503020204020204" pitchFamily="34" charset="-122"/>
                      <a:cs typeface="+mn-cs"/>
                    </a:rPr>
                    <a:t>大数据使得构建高频化的重要经济指数或经济变量成为可能</a:t>
                  </a:r>
                  <a:endParaRPr kumimoji="0" lang="zh-CN" altLang="en-US" sz="2000" b="1" i="0" u="none" strike="noStrike" kern="1200" cap="none" spc="0" normalizeH="0" baseline="0" noProof="0" dirty="0">
                    <a:ln>
                      <a:noFill/>
                    </a:ln>
                    <a:solidFill>
                      <a:srgbClr val="1B5AB6"/>
                    </a:solidFill>
                    <a:effectLst/>
                    <a:uLnTx/>
                    <a:uFillTx/>
                    <a:latin typeface="Arial" panose="020B0604020202020204"/>
                    <a:ea typeface="微软雅黑" panose="020B0503020204020204" pitchFamily="34" charset="-122"/>
                    <a:cs typeface="+mn-cs"/>
                  </a:endParaRPr>
                </a:p>
              </p:txBody>
            </p:sp>
          </p:grpSp>
        </p:grpSp>
        <p:grpSp>
          <p:nvGrpSpPr>
            <p:cNvPr id="36" name="iṥḻïḑe"/>
            <p:cNvGrpSpPr/>
            <p:nvPr/>
          </p:nvGrpSpPr>
          <p:grpSpPr>
            <a:xfrm>
              <a:off x="2871948" y="3417849"/>
              <a:ext cx="540000" cy="540000"/>
              <a:chOff x="2195831" y="3429000"/>
              <a:chExt cx="540000" cy="540000"/>
            </a:xfrm>
          </p:grpSpPr>
          <p:sp>
            <p:nvSpPr>
              <p:cNvPr id="46" name="ïSlídê"/>
              <p:cNvSpPr txBox="1"/>
              <p:nvPr/>
            </p:nvSpPr>
            <p:spPr>
              <a:xfrm>
                <a:off x="2195831" y="3429000"/>
                <a:ext cx="540000" cy="540000"/>
              </a:xfrm>
              <a:prstGeom prst="roundRect">
                <a:avLst/>
              </a:prstGeom>
              <a:solidFill>
                <a:srgbClr val="1B5AB6"/>
              </a:solidFill>
            </p:spPr>
            <p:txBody>
              <a:bodyPr wrap="none" lIns="108000" tIns="108000" rIns="108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000" b="1" i="0" u="none" strike="noStrike" kern="0" cap="none" spc="0" normalizeH="0" baseline="0" noProof="0" dirty="0">
                  <a:ln>
                    <a:noFill/>
                  </a:ln>
                  <a:noFill/>
                  <a:effectLst/>
                  <a:uLnTx/>
                  <a:uFillTx/>
                  <a:latin typeface="Arial" panose="020B0604020202020204"/>
                  <a:ea typeface="微软雅黑" panose="020B0503020204020204" pitchFamily="34" charset="-122"/>
                  <a:cs typeface="+mn-cs"/>
                </a:endParaRPr>
              </a:p>
            </p:txBody>
          </p:sp>
          <p:sp>
            <p:nvSpPr>
              <p:cNvPr id="47" name="ïśľiḑé"/>
              <p:cNvSpPr/>
              <p:nvPr/>
            </p:nvSpPr>
            <p:spPr>
              <a:xfrm>
                <a:off x="2352717" y="3561297"/>
                <a:ext cx="226228" cy="275406"/>
              </a:xfrm>
              <a:custGeom>
                <a:avLst/>
                <a:gdLst>
                  <a:gd name="connsiteX0" fmla="*/ 284197 w 438150"/>
                  <a:gd name="connsiteY0" fmla="*/ 621 h 533400"/>
                  <a:gd name="connsiteX1" fmla="*/ 286102 w 438150"/>
                  <a:gd name="connsiteY1" fmla="*/ 621 h 533400"/>
                  <a:gd name="connsiteX2" fmla="*/ 286102 w 438150"/>
                  <a:gd name="connsiteY2" fmla="*/ 124446 h 533400"/>
                  <a:gd name="connsiteX3" fmla="*/ 286102 w 438150"/>
                  <a:gd name="connsiteY3" fmla="*/ 126351 h 533400"/>
                  <a:gd name="connsiteX4" fmla="*/ 314677 w 438150"/>
                  <a:gd name="connsiteY4" fmla="*/ 153021 h 533400"/>
                  <a:gd name="connsiteX5" fmla="*/ 314677 w 438150"/>
                  <a:gd name="connsiteY5" fmla="*/ 153021 h 533400"/>
                  <a:gd name="connsiteX6" fmla="*/ 438502 w 438150"/>
                  <a:gd name="connsiteY6" fmla="*/ 153021 h 533400"/>
                  <a:gd name="connsiteX7" fmla="*/ 438502 w 438150"/>
                  <a:gd name="connsiteY7" fmla="*/ 154926 h 533400"/>
                  <a:gd name="connsiteX8" fmla="*/ 438502 w 438150"/>
                  <a:gd name="connsiteY8" fmla="*/ 505446 h 533400"/>
                  <a:gd name="connsiteX9" fmla="*/ 409927 w 438150"/>
                  <a:gd name="connsiteY9" fmla="*/ 534021 h 533400"/>
                  <a:gd name="connsiteX10" fmla="*/ 28927 w 438150"/>
                  <a:gd name="connsiteY10" fmla="*/ 534021 h 533400"/>
                  <a:gd name="connsiteX11" fmla="*/ 352 w 438150"/>
                  <a:gd name="connsiteY11" fmla="*/ 505446 h 533400"/>
                  <a:gd name="connsiteX12" fmla="*/ 352 w 438150"/>
                  <a:gd name="connsiteY12" fmla="*/ 29196 h 533400"/>
                  <a:gd name="connsiteX13" fmla="*/ 28927 w 438150"/>
                  <a:gd name="connsiteY13" fmla="*/ 621 h 533400"/>
                  <a:gd name="connsiteX14" fmla="*/ 284197 w 438150"/>
                  <a:gd name="connsiteY14" fmla="*/ 621 h 533400"/>
                  <a:gd name="connsiteX15" fmla="*/ 248002 w 438150"/>
                  <a:gd name="connsiteY15" fmla="*/ 200646 h 533400"/>
                  <a:gd name="connsiteX16" fmla="*/ 152752 w 438150"/>
                  <a:gd name="connsiteY16" fmla="*/ 200646 h 533400"/>
                  <a:gd name="connsiteX17" fmla="*/ 152752 w 438150"/>
                  <a:gd name="connsiteY17" fmla="*/ 410196 h 533400"/>
                  <a:gd name="connsiteX18" fmla="*/ 171802 w 438150"/>
                  <a:gd name="connsiteY18" fmla="*/ 410196 h 533400"/>
                  <a:gd name="connsiteX19" fmla="*/ 171802 w 438150"/>
                  <a:gd name="connsiteY19" fmla="*/ 314946 h 533400"/>
                  <a:gd name="connsiteX20" fmla="*/ 248002 w 438150"/>
                  <a:gd name="connsiteY20" fmla="*/ 314946 h 533400"/>
                  <a:gd name="connsiteX21" fmla="*/ 249907 w 438150"/>
                  <a:gd name="connsiteY21" fmla="*/ 314946 h 533400"/>
                  <a:gd name="connsiteX22" fmla="*/ 305152 w 438150"/>
                  <a:gd name="connsiteY22" fmla="*/ 257796 h 533400"/>
                  <a:gd name="connsiteX23" fmla="*/ 248002 w 438150"/>
                  <a:gd name="connsiteY23" fmla="*/ 200646 h 533400"/>
                  <a:gd name="connsiteX24" fmla="*/ 248002 w 438150"/>
                  <a:gd name="connsiteY24" fmla="*/ 200646 h 533400"/>
                  <a:gd name="connsiteX25" fmla="*/ 248002 w 438150"/>
                  <a:gd name="connsiteY25" fmla="*/ 219696 h 533400"/>
                  <a:gd name="connsiteX26" fmla="*/ 286102 w 438150"/>
                  <a:gd name="connsiteY26" fmla="*/ 257796 h 533400"/>
                  <a:gd name="connsiteX27" fmla="*/ 248002 w 438150"/>
                  <a:gd name="connsiteY27" fmla="*/ 295896 h 533400"/>
                  <a:gd name="connsiteX28" fmla="*/ 248002 w 438150"/>
                  <a:gd name="connsiteY28" fmla="*/ 295896 h 533400"/>
                  <a:gd name="connsiteX29" fmla="*/ 171802 w 438150"/>
                  <a:gd name="connsiteY29" fmla="*/ 295896 h 533400"/>
                  <a:gd name="connsiteX30" fmla="*/ 171802 w 438150"/>
                  <a:gd name="connsiteY30" fmla="*/ 219696 h 533400"/>
                  <a:gd name="connsiteX31" fmla="*/ 248002 w 438150"/>
                  <a:gd name="connsiteY31" fmla="*/ 219696 h 533400"/>
                  <a:gd name="connsiteX32" fmla="*/ 428977 w 438150"/>
                  <a:gd name="connsiteY32" fmla="*/ 133971 h 533400"/>
                  <a:gd name="connsiteX33" fmla="*/ 314677 w 438150"/>
                  <a:gd name="connsiteY33" fmla="*/ 133971 h 533400"/>
                  <a:gd name="connsiteX34" fmla="*/ 313724 w 438150"/>
                  <a:gd name="connsiteY34" fmla="*/ 133971 h 533400"/>
                  <a:gd name="connsiteX35" fmla="*/ 305152 w 438150"/>
                  <a:gd name="connsiteY35" fmla="*/ 124446 h 533400"/>
                  <a:gd name="connsiteX36" fmla="*/ 305152 w 438150"/>
                  <a:gd name="connsiteY36" fmla="*/ 124446 h 533400"/>
                  <a:gd name="connsiteX37" fmla="*/ 305152 w 438150"/>
                  <a:gd name="connsiteY37" fmla="*/ 10146 h 533400"/>
                  <a:gd name="connsiteX38" fmla="*/ 428977 w 438150"/>
                  <a:gd name="connsiteY38"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8150" h="533400">
                    <a:moveTo>
                      <a:pt x="284197" y="621"/>
                    </a:moveTo>
                    <a:cubicBezTo>
                      <a:pt x="285149" y="621"/>
                      <a:pt x="286102" y="621"/>
                      <a:pt x="286102" y="621"/>
                    </a:cubicBezTo>
                    <a:lnTo>
                      <a:pt x="286102" y="124446"/>
                    </a:lnTo>
                    <a:lnTo>
                      <a:pt x="286102" y="126351"/>
                    </a:lnTo>
                    <a:cubicBezTo>
                      <a:pt x="287055" y="141591"/>
                      <a:pt x="299437" y="153021"/>
                      <a:pt x="314677" y="153021"/>
                    </a:cubicBezTo>
                    <a:lnTo>
                      <a:pt x="314677" y="153021"/>
                    </a:lnTo>
                    <a:lnTo>
                      <a:pt x="438502" y="153021"/>
                    </a:lnTo>
                    <a:cubicBezTo>
                      <a:pt x="438502" y="153974"/>
                      <a:pt x="438502" y="154926"/>
                      <a:pt x="438502" y="154926"/>
                    </a:cubicBezTo>
                    <a:lnTo>
                      <a:pt x="438502" y="505446"/>
                    </a:lnTo>
                    <a:cubicBezTo>
                      <a:pt x="438502" y="521639"/>
                      <a:pt x="426120" y="534021"/>
                      <a:pt x="409927" y="534021"/>
                    </a:cubicBezTo>
                    <a:lnTo>
                      <a:pt x="28927" y="534021"/>
                    </a:lnTo>
                    <a:cubicBezTo>
                      <a:pt x="12734" y="534021"/>
                      <a:pt x="352" y="521639"/>
                      <a:pt x="352" y="505446"/>
                    </a:cubicBezTo>
                    <a:lnTo>
                      <a:pt x="352" y="29196"/>
                    </a:lnTo>
                    <a:cubicBezTo>
                      <a:pt x="352" y="13004"/>
                      <a:pt x="12734" y="621"/>
                      <a:pt x="28927" y="621"/>
                    </a:cubicBezTo>
                    <a:lnTo>
                      <a:pt x="284197" y="621"/>
                    </a:lnTo>
                    <a:close/>
                    <a:moveTo>
                      <a:pt x="248002" y="200646"/>
                    </a:moveTo>
                    <a:lnTo>
                      <a:pt x="152752" y="200646"/>
                    </a:lnTo>
                    <a:lnTo>
                      <a:pt x="152752" y="410196"/>
                    </a:lnTo>
                    <a:lnTo>
                      <a:pt x="171802" y="410196"/>
                    </a:lnTo>
                    <a:lnTo>
                      <a:pt x="171802" y="314946"/>
                    </a:lnTo>
                    <a:lnTo>
                      <a:pt x="248002" y="314946"/>
                    </a:lnTo>
                    <a:lnTo>
                      <a:pt x="249907" y="314946"/>
                    </a:lnTo>
                    <a:cubicBezTo>
                      <a:pt x="280387" y="313994"/>
                      <a:pt x="305152" y="288276"/>
                      <a:pt x="305152" y="257796"/>
                    </a:cubicBezTo>
                    <a:cubicBezTo>
                      <a:pt x="305152" y="226364"/>
                      <a:pt x="279434" y="200646"/>
                      <a:pt x="248002" y="200646"/>
                    </a:cubicBezTo>
                    <a:lnTo>
                      <a:pt x="248002" y="200646"/>
                    </a:lnTo>
                    <a:close/>
                    <a:moveTo>
                      <a:pt x="248002" y="219696"/>
                    </a:moveTo>
                    <a:cubicBezTo>
                      <a:pt x="268957" y="219696"/>
                      <a:pt x="286102" y="236841"/>
                      <a:pt x="286102" y="257796"/>
                    </a:cubicBezTo>
                    <a:cubicBezTo>
                      <a:pt x="286102" y="278751"/>
                      <a:pt x="268957" y="295896"/>
                      <a:pt x="248002" y="295896"/>
                    </a:cubicBezTo>
                    <a:lnTo>
                      <a:pt x="248002" y="295896"/>
                    </a:lnTo>
                    <a:lnTo>
                      <a:pt x="171802" y="295896"/>
                    </a:lnTo>
                    <a:lnTo>
                      <a:pt x="171802" y="219696"/>
                    </a:lnTo>
                    <a:lnTo>
                      <a:pt x="248002" y="219696"/>
                    </a:lnTo>
                    <a:close/>
                    <a:moveTo>
                      <a:pt x="428977" y="133971"/>
                    </a:moveTo>
                    <a:lnTo>
                      <a:pt x="314677" y="133971"/>
                    </a:lnTo>
                    <a:lnTo>
                      <a:pt x="313724" y="133971"/>
                    </a:lnTo>
                    <a:cubicBezTo>
                      <a:pt x="308962" y="133019"/>
                      <a:pt x="305152" y="129209"/>
                      <a:pt x="305152" y="124446"/>
                    </a:cubicBezTo>
                    <a:lnTo>
                      <a:pt x="305152" y="124446"/>
                    </a:lnTo>
                    <a:lnTo>
                      <a:pt x="305152" y="10146"/>
                    </a:lnTo>
                    <a:lnTo>
                      <a:pt x="428977" y="133971"/>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cxnSp>
          <p:nvCxnSpPr>
            <p:cNvPr id="37" name="ïṣ1îḋê"/>
            <p:cNvCxnSpPr/>
            <p:nvPr/>
          </p:nvCxnSpPr>
          <p:spPr>
            <a:xfrm flipV="1">
              <a:off x="6125029" y="3687849"/>
              <a:ext cx="5316871" cy="17271"/>
            </a:xfrm>
            <a:prstGeom prst="straightConnector1">
              <a:avLst/>
            </a:prstGeom>
            <a:noFill/>
            <a:ln w="15875" cap="flat" cmpd="sng" algn="ctr">
              <a:solidFill>
                <a:srgbClr val="000000">
                  <a:lumMod val="50000"/>
                  <a:lumOff val="50000"/>
                  <a:alpha val="50000"/>
                </a:srgbClr>
              </a:solidFill>
              <a:prstDash val="solid"/>
              <a:miter lim="800000"/>
              <a:tailEnd type="none"/>
            </a:ln>
            <a:effectLst/>
          </p:spPr>
        </p:cxnSp>
        <p:grpSp>
          <p:nvGrpSpPr>
            <p:cNvPr id="38" name="isḷiḍè"/>
            <p:cNvGrpSpPr/>
            <p:nvPr/>
          </p:nvGrpSpPr>
          <p:grpSpPr>
            <a:xfrm>
              <a:off x="6555803" y="4241778"/>
              <a:ext cx="4963097" cy="1210870"/>
              <a:chOff x="8380539" y="4249035"/>
              <a:chExt cx="2665857" cy="1210870"/>
            </a:xfrm>
          </p:grpSpPr>
          <p:sp>
            <p:nvSpPr>
              <p:cNvPr id="42" name="îŝḻîḑê"/>
              <p:cNvSpPr/>
              <p:nvPr/>
            </p:nvSpPr>
            <p:spPr>
              <a:xfrm>
                <a:off x="8380539" y="4268845"/>
                <a:ext cx="2665857" cy="1191060"/>
              </a:xfrm>
              <a:prstGeom prst="round2DiagRect">
                <a:avLst>
                  <a:gd name="adj1" fmla="val 40300"/>
                  <a:gd name="adj2" fmla="val 0"/>
                </a:avLst>
              </a:prstGeom>
              <a:solidFill>
                <a:srgbClr val="1B5AB6">
                  <a:alpha val="10000"/>
                </a:srgbClr>
              </a:solidFill>
              <a:ln w="60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nvGrpSpPr>
              <p:cNvPr id="43" name="ïsḷïḓé"/>
              <p:cNvGrpSpPr/>
              <p:nvPr/>
            </p:nvGrpSpPr>
            <p:grpSpPr>
              <a:xfrm>
                <a:off x="8565264" y="4249035"/>
                <a:ext cx="2296406" cy="1071090"/>
                <a:chOff x="7119256" y="4727588"/>
                <a:chExt cx="2338272" cy="772847"/>
              </a:xfrm>
              <a:noFill/>
            </p:grpSpPr>
            <p:sp>
              <p:nvSpPr>
                <p:cNvPr id="44" name="iS1íḍé"/>
                <p:cNvSpPr/>
                <p:nvPr/>
              </p:nvSpPr>
              <p:spPr>
                <a:xfrm>
                  <a:off x="7119256" y="4727588"/>
                  <a:ext cx="2338272" cy="397640"/>
                </a:xfrm>
                <a:prstGeom prst="rect">
                  <a:avLst/>
                </a:prstGeom>
                <a:grpFill/>
                <a:ln w="12700" cap="flat" cmpd="sng" algn="ctr">
                  <a:noFill/>
                  <a:prstDash val="solid"/>
                  <a:miter lim="800000"/>
                </a:ln>
                <a:effectLst/>
              </p:spPr>
              <p:txBody>
                <a:bodyPr wrap="squar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新方法</a:t>
                  </a:r>
                  <a:endParaRPr kumimoji="1" lang="en-US" altLang="zh-CN" sz="2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45" name="îṥḷíḑé"/>
                <p:cNvSpPr/>
                <p:nvPr/>
              </p:nvSpPr>
              <p:spPr>
                <a:xfrm>
                  <a:off x="7119256" y="5120981"/>
                  <a:ext cx="2338272" cy="379454"/>
                </a:xfrm>
                <a:prstGeom prst="rect">
                  <a:avLst/>
                </a:prstGeom>
                <a:noFill/>
                <a:ln w="12700" cap="flat" cmpd="sng" algn="ctr">
                  <a:noFill/>
                  <a:prstDash val="solid"/>
                  <a:miter lim="800000"/>
                </a:ln>
                <a:effectLst/>
              </p:spPr>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Pct val="25000"/>
                    <a:buFontTx/>
                    <a:buNone/>
                    <a:defRPr/>
                  </a:pPr>
                  <a:r>
                    <a:rPr kumimoji="0" lang="zh-CN" altLang="en-US" sz="2000" b="1" i="0" u="none" strike="noStrike" kern="1200" cap="none" spc="0" normalizeH="0" baseline="0" noProof="0" dirty="0">
                      <a:ln>
                        <a:noFill/>
                      </a:ln>
                      <a:solidFill>
                        <a:srgbClr val="1B5AB6"/>
                      </a:solidFill>
                      <a:effectLst/>
                      <a:uLnTx/>
                      <a:uFillTx/>
                      <a:latin typeface="Arial" panose="020B0604020202020204"/>
                      <a:ea typeface="微软雅黑" panose="020B0503020204020204" pitchFamily="34" charset="-122"/>
                      <a:cs typeface="+mn-cs"/>
                    </a:rPr>
                    <a:t>宏观经济现时预测（</a:t>
                  </a:r>
                  <a:r>
                    <a:rPr kumimoji="0" lang="en-US" altLang="zh-CN" sz="2000" b="1" i="0" u="none" strike="noStrike" kern="1200" cap="none" spc="0" normalizeH="0" baseline="0" noProof="0" dirty="0">
                      <a:ln>
                        <a:noFill/>
                      </a:ln>
                      <a:solidFill>
                        <a:srgbClr val="1B5AB6"/>
                      </a:solidFill>
                      <a:effectLst/>
                      <a:uLnTx/>
                      <a:uFillTx/>
                      <a:latin typeface="Arial" panose="020B0604020202020204"/>
                      <a:ea typeface="微软雅黑" panose="020B0503020204020204" pitchFamily="34" charset="-122"/>
                      <a:cs typeface="+mn-cs"/>
                    </a:rPr>
                    <a:t>Nowcasting)</a:t>
                  </a:r>
                  <a:endParaRPr kumimoji="0" lang="zh-CN" altLang="en-US" sz="2000" b="1" i="0" u="none" strike="noStrike" kern="1200" cap="none" spc="0" normalizeH="0" baseline="0" noProof="0" dirty="0">
                    <a:ln>
                      <a:noFill/>
                    </a:ln>
                    <a:solidFill>
                      <a:srgbClr val="1B5AB6"/>
                    </a:solidFill>
                    <a:effectLst/>
                    <a:uLnTx/>
                    <a:uFillTx/>
                    <a:latin typeface="Arial" panose="020B0604020202020204"/>
                    <a:ea typeface="微软雅黑" panose="020B0503020204020204" pitchFamily="34" charset="-122"/>
                    <a:cs typeface="+mn-cs"/>
                  </a:endParaRPr>
                </a:p>
              </p:txBody>
            </p:sp>
          </p:grpSp>
        </p:grpSp>
        <p:grpSp>
          <p:nvGrpSpPr>
            <p:cNvPr id="39" name="iṡlïďè"/>
            <p:cNvGrpSpPr/>
            <p:nvPr/>
          </p:nvGrpSpPr>
          <p:grpSpPr>
            <a:xfrm>
              <a:off x="8767351" y="3417849"/>
              <a:ext cx="540000" cy="540000"/>
              <a:chOff x="9443467" y="3429000"/>
              <a:chExt cx="540000" cy="540000"/>
            </a:xfrm>
          </p:grpSpPr>
          <p:sp>
            <p:nvSpPr>
              <p:cNvPr id="40" name="íşļïḓè"/>
              <p:cNvSpPr txBox="1"/>
              <p:nvPr/>
            </p:nvSpPr>
            <p:spPr>
              <a:xfrm>
                <a:off x="9443467" y="3429000"/>
                <a:ext cx="540000" cy="540000"/>
              </a:xfrm>
              <a:prstGeom prst="roundRect">
                <a:avLst/>
              </a:prstGeom>
              <a:solidFill>
                <a:srgbClr val="1B5AB6"/>
              </a:solidFill>
            </p:spPr>
            <p:txBody>
              <a:bodyPr wrap="none" lIns="108000" tIns="108000" rIns="108000" bIns="10800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000" b="1" i="0" u="none" strike="noStrike" kern="1200" cap="none" spc="0" normalizeH="0" baseline="0" noProof="0" dirty="0">
                  <a:ln>
                    <a:noFill/>
                  </a:ln>
                  <a:noFill/>
                  <a:effectLst/>
                  <a:uLnTx/>
                  <a:uFillTx/>
                  <a:latin typeface="Arial" panose="020B0604020202020204"/>
                  <a:ea typeface="微软雅黑" panose="020B0503020204020204" pitchFamily="34" charset="-122"/>
                  <a:cs typeface="+mn-cs"/>
                </a:endParaRPr>
              </a:p>
            </p:txBody>
          </p:sp>
          <p:sp>
            <p:nvSpPr>
              <p:cNvPr id="41" name="ï$ḷíḋè"/>
              <p:cNvSpPr/>
              <p:nvPr/>
            </p:nvSpPr>
            <p:spPr>
              <a:xfrm>
                <a:off x="9587618" y="3564001"/>
                <a:ext cx="251698" cy="269998"/>
              </a:xfrm>
              <a:custGeom>
                <a:avLst/>
                <a:gdLst>
                  <a:gd name="connsiteX0" fmla="*/ 8356 w 487477"/>
                  <a:gd name="connsiteY0" fmla="*/ 512114 h 522922"/>
                  <a:gd name="connsiteX1" fmla="*/ 8356 w 487477"/>
                  <a:gd name="connsiteY1" fmla="*/ 512114 h 522922"/>
                  <a:gd name="connsiteX2" fmla="*/ 8356 w 487477"/>
                  <a:gd name="connsiteY2" fmla="*/ 512114 h 522922"/>
                  <a:gd name="connsiteX3" fmla="*/ 7404 w 487477"/>
                  <a:gd name="connsiteY3" fmla="*/ 511161 h 522922"/>
                  <a:gd name="connsiteX4" fmla="*/ 5499 w 487477"/>
                  <a:gd name="connsiteY4" fmla="*/ 508303 h 522922"/>
                  <a:gd name="connsiteX5" fmla="*/ 5499 w 487477"/>
                  <a:gd name="connsiteY5" fmla="*/ 508303 h 522922"/>
                  <a:gd name="connsiteX6" fmla="*/ 5499 w 487477"/>
                  <a:gd name="connsiteY6" fmla="*/ 507351 h 522922"/>
                  <a:gd name="connsiteX7" fmla="*/ 4546 w 487477"/>
                  <a:gd name="connsiteY7" fmla="*/ 505446 h 522922"/>
                  <a:gd name="connsiteX8" fmla="*/ 3593 w 487477"/>
                  <a:gd name="connsiteY8" fmla="*/ 503541 h 522922"/>
                  <a:gd name="connsiteX9" fmla="*/ 3593 w 487477"/>
                  <a:gd name="connsiteY9" fmla="*/ 503541 h 522922"/>
                  <a:gd name="connsiteX10" fmla="*/ 3593 w 487477"/>
                  <a:gd name="connsiteY10" fmla="*/ 503541 h 522922"/>
                  <a:gd name="connsiteX11" fmla="*/ 3593 w 487477"/>
                  <a:gd name="connsiteY11" fmla="*/ 503541 h 522922"/>
                  <a:gd name="connsiteX12" fmla="*/ 2641 w 487477"/>
                  <a:gd name="connsiteY12" fmla="*/ 501636 h 522922"/>
                  <a:gd name="connsiteX13" fmla="*/ 2641 w 487477"/>
                  <a:gd name="connsiteY13" fmla="*/ 500684 h 522922"/>
                  <a:gd name="connsiteX14" fmla="*/ 1689 w 487477"/>
                  <a:gd name="connsiteY14" fmla="*/ 498778 h 522922"/>
                  <a:gd name="connsiteX15" fmla="*/ 736 w 487477"/>
                  <a:gd name="connsiteY15" fmla="*/ 494968 h 522922"/>
                  <a:gd name="connsiteX16" fmla="*/ 736 w 487477"/>
                  <a:gd name="connsiteY16" fmla="*/ 492111 h 522922"/>
                  <a:gd name="connsiteX17" fmla="*/ 736 w 487477"/>
                  <a:gd name="connsiteY17" fmla="*/ 485443 h 522922"/>
                  <a:gd name="connsiteX18" fmla="*/ 5499 w 487477"/>
                  <a:gd name="connsiteY18" fmla="*/ 467346 h 522922"/>
                  <a:gd name="connsiteX19" fmla="*/ 155041 w 487477"/>
                  <a:gd name="connsiteY19" fmla="*/ 151116 h 522922"/>
                  <a:gd name="connsiteX20" fmla="*/ 158851 w 487477"/>
                  <a:gd name="connsiteY20" fmla="*/ 134924 h 522922"/>
                  <a:gd name="connsiteX21" fmla="*/ 158851 w 487477"/>
                  <a:gd name="connsiteY21" fmla="*/ 19671 h 522922"/>
                  <a:gd name="connsiteX22" fmla="*/ 120751 w 487477"/>
                  <a:gd name="connsiteY22" fmla="*/ 19671 h 522922"/>
                  <a:gd name="connsiteX23" fmla="*/ 120751 w 487477"/>
                  <a:gd name="connsiteY23" fmla="*/ 621 h 522922"/>
                  <a:gd name="connsiteX24" fmla="*/ 368401 w 487477"/>
                  <a:gd name="connsiteY24" fmla="*/ 621 h 522922"/>
                  <a:gd name="connsiteX25" fmla="*/ 368401 w 487477"/>
                  <a:gd name="connsiteY25" fmla="*/ 19671 h 522922"/>
                  <a:gd name="connsiteX26" fmla="*/ 330301 w 487477"/>
                  <a:gd name="connsiteY26" fmla="*/ 19671 h 522922"/>
                  <a:gd name="connsiteX27" fmla="*/ 330301 w 487477"/>
                  <a:gd name="connsiteY27" fmla="*/ 134924 h 522922"/>
                  <a:gd name="connsiteX28" fmla="*/ 334111 w 487477"/>
                  <a:gd name="connsiteY28" fmla="*/ 151116 h 522922"/>
                  <a:gd name="connsiteX29" fmla="*/ 483654 w 487477"/>
                  <a:gd name="connsiteY29" fmla="*/ 467346 h 522922"/>
                  <a:gd name="connsiteX30" fmla="*/ 485558 w 487477"/>
                  <a:gd name="connsiteY30" fmla="*/ 504493 h 522922"/>
                  <a:gd name="connsiteX31" fmla="*/ 485558 w 487477"/>
                  <a:gd name="connsiteY31" fmla="*/ 504493 h 522922"/>
                  <a:gd name="connsiteX32" fmla="*/ 484606 w 487477"/>
                  <a:gd name="connsiteY32" fmla="*/ 506399 h 522922"/>
                  <a:gd name="connsiteX33" fmla="*/ 459841 w 487477"/>
                  <a:gd name="connsiteY33" fmla="*/ 523543 h 522922"/>
                  <a:gd name="connsiteX34" fmla="*/ 457936 w 487477"/>
                  <a:gd name="connsiteY34" fmla="*/ 523543 h 522922"/>
                  <a:gd name="connsiteX35" fmla="*/ 32168 w 487477"/>
                  <a:gd name="connsiteY35" fmla="*/ 523543 h 522922"/>
                  <a:gd name="connsiteX36" fmla="*/ 30264 w 487477"/>
                  <a:gd name="connsiteY36" fmla="*/ 523543 h 522922"/>
                  <a:gd name="connsiteX37" fmla="*/ 27406 w 487477"/>
                  <a:gd name="connsiteY37" fmla="*/ 523543 h 522922"/>
                  <a:gd name="connsiteX38" fmla="*/ 23596 w 487477"/>
                  <a:gd name="connsiteY38" fmla="*/ 522591 h 522922"/>
                  <a:gd name="connsiteX39" fmla="*/ 23596 w 487477"/>
                  <a:gd name="connsiteY39" fmla="*/ 522591 h 522922"/>
                  <a:gd name="connsiteX40" fmla="*/ 17881 w 487477"/>
                  <a:gd name="connsiteY40" fmla="*/ 520686 h 522922"/>
                  <a:gd name="connsiteX41" fmla="*/ 15976 w 487477"/>
                  <a:gd name="connsiteY41" fmla="*/ 519734 h 522922"/>
                  <a:gd name="connsiteX42" fmla="*/ 15024 w 487477"/>
                  <a:gd name="connsiteY42" fmla="*/ 518781 h 522922"/>
                  <a:gd name="connsiteX43" fmla="*/ 10261 w 487477"/>
                  <a:gd name="connsiteY43" fmla="*/ 514971 h 522922"/>
                  <a:gd name="connsiteX44" fmla="*/ 8356 w 487477"/>
                  <a:gd name="connsiteY44" fmla="*/ 512114 h 522922"/>
                  <a:gd name="connsiteX45" fmla="*/ 8356 w 487477"/>
                  <a:gd name="connsiteY45" fmla="*/ 512114 h 522922"/>
                  <a:gd name="connsiteX46" fmla="*/ 255054 w 487477"/>
                  <a:gd name="connsiteY46" fmla="*/ 402576 h 522922"/>
                  <a:gd name="connsiteX47" fmla="*/ 252196 w 487477"/>
                  <a:gd name="connsiteY47" fmla="*/ 404481 h 522922"/>
                  <a:gd name="connsiteX48" fmla="*/ 246481 w 487477"/>
                  <a:gd name="connsiteY48" fmla="*/ 408291 h 522922"/>
                  <a:gd name="connsiteX49" fmla="*/ 55029 w 487477"/>
                  <a:gd name="connsiteY49" fmla="*/ 414959 h 522922"/>
                  <a:gd name="connsiteX50" fmla="*/ 51218 w 487477"/>
                  <a:gd name="connsiteY50" fmla="*/ 413053 h 522922"/>
                  <a:gd name="connsiteX51" fmla="*/ 22643 w 487477"/>
                  <a:gd name="connsiteY51" fmla="*/ 474014 h 522922"/>
                  <a:gd name="connsiteX52" fmla="*/ 21691 w 487477"/>
                  <a:gd name="connsiteY52" fmla="*/ 475918 h 522922"/>
                  <a:gd name="connsiteX53" fmla="*/ 21691 w 487477"/>
                  <a:gd name="connsiteY53" fmla="*/ 495921 h 522922"/>
                  <a:gd name="connsiteX54" fmla="*/ 29311 w 487477"/>
                  <a:gd name="connsiteY54" fmla="*/ 502589 h 522922"/>
                  <a:gd name="connsiteX55" fmla="*/ 30264 w 487477"/>
                  <a:gd name="connsiteY55" fmla="*/ 502589 h 522922"/>
                  <a:gd name="connsiteX56" fmla="*/ 31216 w 487477"/>
                  <a:gd name="connsiteY56" fmla="*/ 502589 h 522922"/>
                  <a:gd name="connsiteX57" fmla="*/ 456983 w 487477"/>
                  <a:gd name="connsiteY57" fmla="*/ 502589 h 522922"/>
                  <a:gd name="connsiteX58" fmla="*/ 457936 w 487477"/>
                  <a:gd name="connsiteY58" fmla="*/ 502589 h 522922"/>
                  <a:gd name="connsiteX59" fmla="*/ 466508 w 487477"/>
                  <a:gd name="connsiteY59" fmla="*/ 495921 h 522922"/>
                  <a:gd name="connsiteX60" fmla="*/ 467461 w 487477"/>
                  <a:gd name="connsiteY60" fmla="*/ 477824 h 522922"/>
                  <a:gd name="connsiteX61" fmla="*/ 466508 w 487477"/>
                  <a:gd name="connsiteY61" fmla="*/ 475918 h 522922"/>
                  <a:gd name="connsiteX62" fmla="*/ 465556 w 487477"/>
                  <a:gd name="connsiteY62" fmla="*/ 474014 h 522922"/>
                  <a:gd name="connsiteX63" fmla="*/ 423646 w 487477"/>
                  <a:gd name="connsiteY63" fmla="*/ 385431 h 522922"/>
                  <a:gd name="connsiteX64" fmla="*/ 255054 w 487477"/>
                  <a:gd name="connsiteY64" fmla="*/ 402576 h 522922"/>
                  <a:gd name="connsiteX65" fmla="*/ 305536 w 487477"/>
                  <a:gd name="connsiteY65" fmla="*/ 255891 h 522922"/>
                  <a:gd name="connsiteX66" fmla="*/ 272199 w 487477"/>
                  <a:gd name="connsiteY66" fmla="*/ 289228 h 522922"/>
                  <a:gd name="connsiteX67" fmla="*/ 305536 w 487477"/>
                  <a:gd name="connsiteY67" fmla="*/ 322566 h 522922"/>
                  <a:gd name="connsiteX68" fmla="*/ 338874 w 487477"/>
                  <a:gd name="connsiteY68" fmla="*/ 289228 h 522922"/>
                  <a:gd name="connsiteX69" fmla="*/ 305536 w 487477"/>
                  <a:gd name="connsiteY69" fmla="*/ 255891 h 52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7477" h="522922">
                    <a:moveTo>
                      <a:pt x="8356" y="512114"/>
                    </a:moveTo>
                    <a:lnTo>
                      <a:pt x="8356" y="512114"/>
                    </a:lnTo>
                    <a:lnTo>
                      <a:pt x="8356" y="512114"/>
                    </a:lnTo>
                    <a:lnTo>
                      <a:pt x="7404" y="511161"/>
                    </a:lnTo>
                    <a:cubicBezTo>
                      <a:pt x="6451" y="510209"/>
                      <a:pt x="6451" y="509256"/>
                      <a:pt x="5499" y="508303"/>
                    </a:cubicBezTo>
                    <a:lnTo>
                      <a:pt x="5499" y="508303"/>
                    </a:lnTo>
                    <a:lnTo>
                      <a:pt x="5499" y="507351"/>
                    </a:lnTo>
                    <a:lnTo>
                      <a:pt x="4546" y="505446"/>
                    </a:lnTo>
                    <a:lnTo>
                      <a:pt x="3593" y="503541"/>
                    </a:lnTo>
                    <a:lnTo>
                      <a:pt x="3593" y="503541"/>
                    </a:lnTo>
                    <a:lnTo>
                      <a:pt x="3593" y="503541"/>
                    </a:lnTo>
                    <a:lnTo>
                      <a:pt x="3593" y="503541"/>
                    </a:lnTo>
                    <a:lnTo>
                      <a:pt x="2641" y="501636"/>
                    </a:lnTo>
                    <a:cubicBezTo>
                      <a:pt x="2641" y="501636"/>
                      <a:pt x="2641" y="500684"/>
                      <a:pt x="2641" y="500684"/>
                    </a:cubicBezTo>
                    <a:cubicBezTo>
                      <a:pt x="2641" y="499731"/>
                      <a:pt x="2641" y="499731"/>
                      <a:pt x="1689" y="498778"/>
                    </a:cubicBezTo>
                    <a:cubicBezTo>
                      <a:pt x="1689" y="497826"/>
                      <a:pt x="736" y="495921"/>
                      <a:pt x="736" y="494968"/>
                    </a:cubicBezTo>
                    <a:lnTo>
                      <a:pt x="736" y="492111"/>
                    </a:lnTo>
                    <a:cubicBezTo>
                      <a:pt x="736" y="490206"/>
                      <a:pt x="736" y="487349"/>
                      <a:pt x="736" y="485443"/>
                    </a:cubicBezTo>
                    <a:cubicBezTo>
                      <a:pt x="736" y="478776"/>
                      <a:pt x="2641" y="473061"/>
                      <a:pt x="5499" y="467346"/>
                    </a:cubicBezTo>
                    <a:lnTo>
                      <a:pt x="155041" y="151116"/>
                    </a:lnTo>
                    <a:cubicBezTo>
                      <a:pt x="157899" y="146353"/>
                      <a:pt x="158851" y="140639"/>
                      <a:pt x="158851" y="134924"/>
                    </a:cubicBezTo>
                    <a:lnTo>
                      <a:pt x="158851" y="19671"/>
                    </a:lnTo>
                    <a:lnTo>
                      <a:pt x="120751" y="19671"/>
                    </a:lnTo>
                    <a:lnTo>
                      <a:pt x="120751" y="621"/>
                    </a:lnTo>
                    <a:lnTo>
                      <a:pt x="368401" y="621"/>
                    </a:lnTo>
                    <a:lnTo>
                      <a:pt x="368401" y="19671"/>
                    </a:lnTo>
                    <a:lnTo>
                      <a:pt x="330301" y="19671"/>
                    </a:lnTo>
                    <a:lnTo>
                      <a:pt x="330301" y="134924"/>
                    </a:lnTo>
                    <a:cubicBezTo>
                      <a:pt x="330301" y="140639"/>
                      <a:pt x="331254" y="146353"/>
                      <a:pt x="334111" y="151116"/>
                    </a:cubicBezTo>
                    <a:lnTo>
                      <a:pt x="483654" y="467346"/>
                    </a:lnTo>
                    <a:cubicBezTo>
                      <a:pt x="489368" y="478776"/>
                      <a:pt x="489368" y="492111"/>
                      <a:pt x="485558" y="504493"/>
                    </a:cubicBezTo>
                    <a:lnTo>
                      <a:pt x="485558" y="504493"/>
                    </a:lnTo>
                    <a:lnTo>
                      <a:pt x="484606" y="506399"/>
                    </a:lnTo>
                    <a:cubicBezTo>
                      <a:pt x="479843" y="515924"/>
                      <a:pt x="470318" y="522591"/>
                      <a:pt x="459841" y="523543"/>
                    </a:cubicBezTo>
                    <a:lnTo>
                      <a:pt x="457936" y="523543"/>
                    </a:lnTo>
                    <a:lnTo>
                      <a:pt x="32168" y="523543"/>
                    </a:lnTo>
                    <a:lnTo>
                      <a:pt x="30264" y="523543"/>
                    </a:lnTo>
                    <a:cubicBezTo>
                      <a:pt x="29311" y="523543"/>
                      <a:pt x="28358" y="523543"/>
                      <a:pt x="27406" y="523543"/>
                    </a:cubicBezTo>
                    <a:cubicBezTo>
                      <a:pt x="26454" y="523543"/>
                      <a:pt x="24549" y="523543"/>
                      <a:pt x="23596" y="522591"/>
                    </a:cubicBezTo>
                    <a:lnTo>
                      <a:pt x="23596" y="522591"/>
                    </a:lnTo>
                    <a:cubicBezTo>
                      <a:pt x="21691" y="521639"/>
                      <a:pt x="19786" y="521639"/>
                      <a:pt x="17881" y="520686"/>
                    </a:cubicBezTo>
                    <a:lnTo>
                      <a:pt x="15976" y="519734"/>
                    </a:lnTo>
                    <a:cubicBezTo>
                      <a:pt x="15976" y="519734"/>
                      <a:pt x="15024" y="519734"/>
                      <a:pt x="15024" y="518781"/>
                    </a:cubicBezTo>
                    <a:cubicBezTo>
                      <a:pt x="13118" y="517828"/>
                      <a:pt x="11214" y="515924"/>
                      <a:pt x="10261" y="514971"/>
                    </a:cubicBezTo>
                    <a:lnTo>
                      <a:pt x="8356" y="512114"/>
                    </a:lnTo>
                    <a:lnTo>
                      <a:pt x="8356" y="512114"/>
                    </a:lnTo>
                    <a:close/>
                    <a:moveTo>
                      <a:pt x="255054" y="402576"/>
                    </a:moveTo>
                    <a:lnTo>
                      <a:pt x="252196" y="404481"/>
                    </a:lnTo>
                    <a:lnTo>
                      <a:pt x="246481" y="408291"/>
                    </a:lnTo>
                    <a:cubicBezTo>
                      <a:pt x="198856" y="439724"/>
                      <a:pt x="119799" y="440676"/>
                      <a:pt x="55029" y="414959"/>
                    </a:cubicBezTo>
                    <a:lnTo>
                      <a:pt x="51218" y="413053"/>
                    </a:lnTo>
                    <a:lnTo>
                      <a:pt x="22643" y="474014"/>
                    </a:lnTo>
                    <a:lnTo>
                      <a:pt x="21691" y="475918"/>
                    </a:lnTo>
                    <a:cubicBezTo>
                      <a:pt x="18833" y="482586"/>
                      <a:pt x="18833" y="490206"/>
                      <a:pt x="21691" y="495921"/>
                    </a:cubicBezTo>
                    <a:cubicBezTo>
                      <a:pt x="22643" y="498778"/>
                      <a:pt x="25501" y="501636"/>
                      <a:pt x="29311" y="502589"/>
                    </a:cubicBezTo>
                    <a:lnTo>
                      <a:pt x="30264" y="502589"/>
                    </a:lnTo>
                    <a:lnTo>
                      <a:pt x="31216" y="502589"/>
                    </a:lnTo>
                    <a:lnTo>
                      <a:pt x="456983" y="502589"/>
                    </a:lnTo>
                    <a:lnTo>
                      <a:pt x="457936" y="502589"/>
                    </a:lnTo>
                    <a:cubicBezTo>
                      <a:pt x="461746" y="502589"/>
                      <a:pt x="464604" y="499731"/>
                      <a:pt x="466508" y="495921"/>
                    </a:cubicBezTo>
                    <a:cubicBezTo>
                      <a:pt x="468414" y="490206"/>
                      <a:pt x="469366" y="483539"/>
                      <a:pt x="467461" y="477824"/>
                    </a:cubicBezTo>
                    <a:lnTo>
                      <a:pt x="466508" y="475918"/>
                    </a:lnTo>
                    <a:lnTo>
                      <a:pt x="465556" y="474014"/>
                    </a:lnTo>
                    <a:lnTo>
                      <a:pt x="423646" y="385431"/>
                    </a:lnTo>
                    <a:cubicBezTo>
                      <a:pt x="365543" y="372096"/>
                      <a:pt x="296011" y="376859"/>
                      <a:pt x="255054" y="402576"/>
                    </a:cubicBezTo>
                    <a:close/>
                    <a:moveTo>
                      <a:pt x="305536" y="255891"/>
                    </a:moveTo>
                    <a:cubicBezTo>
                      <a:pt x="287439" y="255891"/>
                      <a:pt x="272199" y="271131"/>
                      <a:pt x="272199" y="289228"/>
                    </a:cubicBezTo>
                    <a:cubicBezTo>
                      <a:pt x="272199" y="307326"/>
                      <a:pt x="287439" y="322566"/>
                      <a:pt x="305536" y="322566"/>
                    </a:cubicBezTo>
                    <a:cubicBezTo>
                      <a:pt x="323633" y="322566"/>
                      <a:pt x="338874" y="307326"/>
                      <a:pt x="338874" y="289228"/>
                    </a:cubicBezTo>
                    <a:cubicBezTo>
                      <a:pt x="338874" y="270178"/>
                      <a:pt x="323633" y="255891"/>
                      <a:pt x="305536" y="255891"/>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grpSp>
      <p:sp>
        <p:nvSpPr>
          <p:cNvPr id="52" name="文本框 51"/>
          <p:cNvSpPr txBox="1"/>
          <p:nvPr/>
        </p:nvSpPr>
        <p:spPr>
          <a:xfrm>
            <a:off x="593065" y="3203444"/>
            <a:ext cx="5030432" cy="3946337"/>
          </a:xfrm>
          <a:prstGeom prst="rect">
            <a:avLst/>
          </a:prstGeom>
          <a:noFill/>
        </p:spPr>
        <p:txBody>
          <a:bodyPr wrap="square">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rPr>
              <a:t>宏观经济预测用到的数据可分为三类：传统数据、新兴数据、机器生成的数据。</a:t>
            </a:r>
            <a:endParaRPr kumimoji="0" lang="en-US" altLang="zh-CN"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endParaRP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rPr>
              <a:t>-</a:t>
            </a:r>
            <a:r>
              <a:rPr kumimoji="0" lang="zh-CN" altLang="en-US"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rPr>
              <a:t>传统数据：高度结构化的调查数据，是公共部门、私人企业为记录、监测它们感兴趣的事件而收集的数据。</a:t>
            </a:r>
            <a:endParaRPr kumimoji="0" lang="en-US" altLang="zh-CN"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endParaRP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rPr>
              <a:t>-</a:t>
            </a:r>
            <a:r>
              <a:rPr kumimoji="0" lang="zh-CN" altLang="en-US"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rPr>
              <a:t>新兴数据：非结构化数据，来源于社交网络，记录了人类的经历，如存储于博客、视频网站的数据以及网络搜索数据等。</a:t>
            </a:r>
            <a:endParaRPr kumimoji="0" lang="en-US" altLang="zh-CN"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endParaRP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rPr>
              <a:t>-</a:t>
            </a:r>
            <a:r>
              <a:rPr kumimoji="0" lang="zh-CN" altLang="en-US"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rPr>
              <a:t>机器生成的数据：源于物联网，是传感器和机器为测量和记录物理世界中发生的事件和情况而产生的数据。</a:t>
            </a:r>
            <a:endParaRPr kumimoji="0" lang="en-US" altLang="zh-CN"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endParaRPr>
          </a:p>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0F0F0">
                    <a:lumMod val="10000"/>
                  </a:srgbClr>
                </a:solidFill>
                <a:effectLst/>
                <a:uLnTx/>
                <a:uFillTx/>
                <a:latin typeface="Arial" panose="020B0604020202020204"/>
                <a:ea typeface="微软雅黑" panose="020B0503020204020204" pitchFamily="34" charset="-122"/>
                <a:cs typeface="+mn-cs"/>
              </a:rPr>
              <a:t>在日常经济环境中，受统计口径和方式的影响，不同类型的数据其频率存在一定差异。</a:t>
            </a:r>
            <a:endParaRPr kumimoji="0" lang="en-US" altLang="zh-CN"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endParaRPr>
          </a:p>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0F0F0">
                    <a:lumMod val="10000"/>
                  </a:srgbClr>
                </a:solidFill>
                <a:effectLst/>
                <a:uLnTx/>
                <a:uFillTx/>
                <a:latin typeface="Arial" panose="020B0604020202020204"/>
                <a:ea typeface="微软雅黑" panose="020B0503020204020204" pitchFamily="34" charset="-122"/>
                <a:cs typeface="+mn-cs"/>
              </a:rPr>
              <a:t>传统分析中，一般将涉及的混频数据先转换为同频数据，但存在高频数据损失有效信息或由于人为操作增加无效信息从而增加误差等问题，进而可能会对模型估计、策略选择带来影响。混频数据模型则能完美避免上述传统分析中的问题。</a:t>
            </a:r>
            <a:endParaRPr kumimoji="0" lang="en-US" altLang="zh-CN" sz="1200" b="0" i="0" u="none" strike="noStrike" kern="1200" cap="none" spc="0" normalizeH="0" baseline="0" noProof="0" dirty="0">
              <a:ln>
                <a:noFill/>
              </a:ln>
              <a:solidFill>
                <a:srgbClr val="F0F0F0">
                  <a:lumMod val="10000"/>
                </a:srgbClr>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40000"/>
              </a:lnSpc>
              <a:spcBef>
                <a:spcPts val="0"/>
              </a:spcBef>
              <a:spcAft>
                <a:spcPts val="0"/>
              </a:spcAft>
              <a:buClrTx/>
              <a:buSzTx/>
              <a:buFontTx/>
              <a:buNone/>
              <a:defRPr/>
            </a:pPr>
            <a:endParaRPr kumimoji="0" lang="en-US" altLang="zh-CN"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endParaRPr>
          </a:p>
        </p:txBody>
      </p:sp>
      <p:sp>
        <p:nvSpPr>
          <p:cNvPr id="54" name="文本框 53"/>
          <p:cNvSpPr txBox="1"/>
          <p:nvPr/>
        </p:nvSpPr>
        <p:spPr>
          <a:xfrm>
            <a:off x="6488468" y="3203444"/>
            <a:ext cx="503043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00000"/>
                </a:solidFill>
                <a:effectLst/>
                <a:uLnTx/>
                <a:uFillTx/>
                <a:latin typeface="system-ui"/>
                <a:ea typeface="微软雅黑" panose="020B0503020204020204" pitchFamily="34" charset="-122"/>
                <a:cs typeface="+mn-cs"/>
              </a:rPr>
              <a:t>现时预测的基本原理是在官方发布相关统计数据前，尽量挖掘先行高频数据中蕴含的信息、预判当前经济形势。如何有效地利用大数据时代丰富的数据资源进行宏观经济现时预测已成为一个重要的研究课题。</a:t>
            </a:r>
            <a:endParaRPr kumimoji="0" lang="zh-CN" altLang="en-US" sz="12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graphicFrame>
        <p:nvGraphicFramePr>
          <p:cNvPr id="55" name="表格 54"/>
          <p:cNvGraphicFramePr>
            <a:graphicFrameLocks noGrp="1"/>
          </p:cNvGraphicFramePr>
          <p:nvPr/>
        </p:nvGraphicFramePr>
        <p:xfrm>
          <a:off x="6568505" y="3879746"/>
          <a:ext cx="4950395" cy="2907647"/>
        </p:xfrm>
        <a:graphic>
          <a:graphicData uri="http://schemas.openxmlformats.org/drawingml/2006/table">
            <a:tbl>
              <a:tblPr/>
              <a:tblGrid>
                <a:gridCol w="808552"/>
                <a:gridCol w="1425231"/>
                <a:gridCol w="2716612"/>
              </a:tblGrid>
              <a:tr h="249084">
                <a:tc rowSpan="5">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b="1" u="none" strike="noStrike" dirty="0">
                          <a:effectLst/>
                        </a:rPr>
                        <a:t>现时预测模型</a:t>
                      </a:r>
                      <a:endParaRPr lang="zh-CN" altLang="en-US" sz="1050" b="1" i="0" u="none" strike="noStrike" dirty="0">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a:effectLst/>
                        </a:rPr>
                        <a:t>桥方程（</a:t>
                      </a:r>
                      <a:r>
                        <a:rPr lang="en-US" sz="1050" u="none" strike="noStrike">
                          <a:effectLst/>
                        </a:rPr>
                        <a:t>BEQ)</a:t>
                      </a:r>
                      <a:endParaRPr lang="en-US" sz="1050" b="0" i="0" u="none" strike="noStrike">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a:effectLst/>
                        </a:rPr>
                        <a:t>较早用于处理混频问题的方法</a:t>
                      </a:r>
                      <a:endParaRPr lang="en-US" sz="1050" b="0" i="0" u="none" strike="noStrike">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r>
              <a:tr h="562192">
                <a:tc vMerge="1">
                  <a:tcPr marL="4220" marR="4220" marT="4220" marB="0" anchor="ct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dirty="0">
                          <a:effectLst/>
                        </a:rPr>
                        <a:t>混频数据模型（</a:t>
                      </a:r>
                      <a:r>
                        <a:rPr lang="en-US" altLang="zh-CN" sz="1050" u="none" strike="noStrike" dirty="0">
                          <a:effectLst/>
                        </a:rPr>
                        <a:t>MIDAS</a:t>
                      </a:r>
                      <a:r>
                        <a:rPr lang="zh-CN" altLang="en-US" sz="1050" u="none" strike="noStrike" dirty="0">
                          <a:effectLst/>
                        </a:rPr>
                        <a:t>）</a:t>
                      </a:r>
                      <a:endParaRPr lang="zh-CN" altLang="en-US" sz="1050" b="0" i="0" u="none" strike="noStrike" dirty="0">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a:effectLst/>
                        </a:rPr>
                        <a:t>基础</a:t>
                      </a:r>
                      <a:r>
                        <a:rPr lang="en-US" sz="1050" u="none" strike="noStrike">
                          <a:effectLst/>
                        </a:rPr>
                        <a:t>MIDAS</a:t>
                      </a:r>
                      <a:r>
                        <a:rPr lang="zh-CN" altLang="en-US" sz="1050" u="none" strike="noStrike">
                          <a:effectLst/>
                        </a:rPr>
                        <a:t>模型、</a:t>
                      </a:r>
                      <a:r>
                        <a:rPr lang="en-US" sz="1050" u="none" strike="noStrike">
                          <a:effectLst/>
                        </a:rPr>
                        <a:t>AR-MIDAS</a:t>
                      </a:r>
                      <a:r>
                        <a:rPr lang="zh-CN" altLang="en-US" sz="1050" u="none" strike="noStrike">
                          <a:effectLst/>
                        </a:rPr>
                        <a:t>模型、</a:t>
                      </a:r>
                      <a:r>
                        <a:rPr lang="en-US" sz="1050" u="none" strike="noStrike">
                          <a:effectLst/>
                        </a:rPr>
                        <a:t>M（n）-MIDAS</a:t>
                      </a:r>
                      <a:r>
                        <a:rPr lang="zh-CN" altLang="en-US" sz="1050" u="none" strike="noStrike">
                          <a:effectLst/>
                        </a:rPr>
                        <a:t>模型</a:t>
                      </a:r>
                      <a:r>
                        <a:rPr lang="en-US" altLang="zh-CN" sz="1050" u="none" strike="noStrike">
                          <a:effectLst/>
                        </a:rPr>
                        <a:t>…</a:t>
                      </a:r>
                      <a:endParaRPr lang="zh-CN" altLang="en-US" sz="1050" b="0" i="0" u="none" strike="noStrike" dirty="0">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r>
              <a:tr h="588830">
                <a:tc vMerge="1">
                  <a:tcPr marL="4220" marR="4220" marT="4220" marB="0" anchor="ct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a:effectLst/>
                        </a:rPr>
                        <a:t>混频向量自回归模型（</a:t>
                      </a:r>
                      <a:r>
                        <a:rPr lang="en-US" altLang="zh-CN" sz="1050" u="none" strike="noStrike">
                          <a:effectLst/>
                        </a:rPr>
                        <a:t>MF-VAR</a:t>
                      </a:r>
                      <a:r>
                        <a:rPr lang="zh-CN" altLang="en-US" sz="1050" u="none" strike="noStrike">
                          <a:effectLst/>
                        </a:rPr>
                        <a:t>）</a:t>
                      </a:r>
                      <a:endParaRPr lang="zh-CN" altLang="en-US" sz="1050" b="0" i="0" u="none" strike="noStrike">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dirty="0">
                          <a:effectLst/>
                        </a:rPr>
                        <a:t>假定所有序列均为高频序列，而低频序列则是周期性缺失数据的高频序列。</a:t>
                      </a:r>
                      <a:endParaRPr lang="zh-CN" altLang="en-US" sz="1050" b="0" i="0" u="none" strike="noStrike" dirty="0">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r>
              <a:tr h="125710">
                <a:tc vMerge="1">
                  <a:tcPr marL="4220" marR="4220" marT="4220" marB="0" anchor="ctr"/>
                </a:tc>
                <a:tc gridSpan="2">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dirty="0">
                          <a:effectLst/>
                        </a:rPr>
                        <a:t>混频动态因子模型（</a:t>
                      </a:r>
                      <a:r>
                        <a:rPr lang="en-US" altLang="zh-CN" sz="1050" u="none" strike="noStrike" dirty="0">
                          <a:effectLst/>
                        </a:rPr>
                        <a:t>MF-DFM</a:t>
                      </a:r>
                      <a:r>
                        <a:rPr lang="zh-CN" altLang="en-US" sz="1050" u="none" strike="noStrike" dirty="0">
                          <a:effectLst/>
                        </a:rPr>
                        <a:t>）</a:t>
                      </a:r>
                      <a:endParaRPr lang="zh-CN" altLang="en-US" sz="1050" b="0" i="0" u="none" strike="noStrike" dirty="0">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c hMerge="1">
                  <a:tcPr/>
                </a:tc>
              </a:tr>
              <a:tr h="0">
                <a:tc vMerge="1">
                  <a:tcPr marL="4220" marR="4220" marT="4220" marB="0" anchor="ctr"/>
                </a:tc>
                <a:tc gridSpan="2">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dirty="0">
                          <a:effectLst/>
                        </a:rPr>
                        <a:t>其他模型</a:t>
                      </a:r>
                      <a:endParaRPr lang="zh-CN" altLang="en-US" sz="1050" b="0" i="0" u="none" strike="noStrike" dirty="0">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c hMerge="1">
                  <a:tcPr/>
                </a:tc>
              </a:tr>
              <a:tr h="249084">
                <a:tc rowSpan="3">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b="1" u="none" strike="noStrike" dirty="0">
                          <a:effectLst/>
                        </a:rPr>
                        <a:t>预测变量选取</a:t>
                      </a:r>
                      <a:endParaRPr lang="zh-CN" altLang="en-US" sz="1050" b="1" i="0" u="none" strike="noStrike" dirty="0">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dirty="0">
                          <a:effectLst/>
                        </a:rPr>
                        <a:t>子集选择法</a:t>
                      </a:r>
                      <a:endParaRPr lang="zh-CN" altLang="en-US" sz="1050" b="0" i="0" u="none" strike="noStrike" dirty="0">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a:effectLst/>
                        </a:rPr>
                        <a:t>传统的变量选择方法（包括</a:t>
                      </a:r>
                      <a:r>
                        <a:rPr lang="en-US" altLang="zh-CN" sz="1050" u="none" strike="noStrike">
                          <a:effectLst/>
                        </a:rPr>
                        <a:t>AIC</a:t>
                      </a:r>
                      <a:r>
                        <a:rPr lang="zh-CN" altLang="en-US" sz="1050" u="none" strike="noStrike">
                          <a:effectLst/>
                        </a:rPr>
                        <a:t>、</a:t>
                      </a:r>
                      <a:r>
                        <a:rPr lang="en-US" altLang="zh-CN" sz="1050" u="none" strike="noStrike">
                          <a:effectLst/>
                        </a:rPr>
                        <a:t>BIC</a:t>
                      </a:r>
                      <a:r>
                        <a:rPr lang="zh-CN" altLang="en-US" sz="1050" u="none" strike="noStrike">
                          <a:effectLst/>
                        </a:rPr>
                        <a:t>）</a:t>
                      </a:r>
                      <a:endParaRPr lang="zh-CN" altLang="en-US" sz="1050" b="0" i="0" u="none" strike="noStrike" dirty="0">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r>
              <a:tr h="680893">
                <a:tc vMerge="1">
                  <a:tcPr marL="4220" marR="4220" marT="4220" marB="0" anchor="ct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a:effectLst/>
                        </a:rPr>
                        <a:t>系数压缩法</a:t>
                      </a:r>
                      <a:endParaRPr lang="zh-CN" altLang="en-US" sz="1050" b="0" i="0" u="none" strike="noStrike">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dirty="0">
                          <a:effectLst/>
                        </a:rPr>
                        <a:t>当前较为流行的处理高维变量选择的方法，常用的方法包括</a:t>
                      </a:r>
                      <a:r>
                        <a:rPr lang="en-US" altLang="zh-CN" sz="1050" u="none" strike="noStrike" dirty="0">
                          <a:effectLst/>
                        </a:rPr>
                        <a:t>LASSO</a:t>
                      </a:r>
                      <a:r>
                        <a:rPr lang="zh-CN" altLang="en-US" sz="1050" u="none" strike="noStrike" dirty="0">
                          <a:effectLst/>
                        </a:rPr>
                        <a:t>、</a:t>
                      </a:r>
                      <a:r>
                        <a:rPr lang="en-US" altLang="zh-CN" sz="1050" u="none" strike="noStrike" dirty="0">
                          <a:effectLst/>
                        </a:rPr>
                        <a:t>ENET</a:t>
                      </a:r>
                      <a:r>
                        <a:rPr lang="zh-CN" altLang="en-US" sz="1050" u="none" strike="noStrike" dirty="0">
                          <a:effectLst/>
                        </a:rPr>
                        <a:t>、</a:t>
                      </a:r>
                      <a:r>
                        <a:rPr lang="en-US" altLang="zh-CN" sz="1050" u="none" strike="noStrike" dirty="0">
                          <a:effectLst/>
                        </a:rPr>
                        <a:t>Adaptive LASSO</a:t>
                      </a:r>
                      <a:endParaRPr lang="zh-CN" altLang="en-US" sz="1050" b="0" i="0" u="none" strike="noStrike" dirty="0">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r>
              <a:tr h="249084">
                <a:tc vMerge="1">
                  <a:tcPr marL="4220" marR="4220" marT="4220" marB="0" anchor="ct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a:effectLst/>
                        </a:rPr>
                        <a:t>变量降维法</a:t>
                      </a:r>
                      <a:endParaRPr lang="zh-CN" altLang="en-US" sz="1050" b="0" i="0" u="none" strike="noStrike">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fontAlgn="ctr"/>
                      <a:r>
                        <a:rPr lang="zh-CN" altLang="en-US" sz="1050" u="none" strike="noStrike" dirty="0">
                          <a:effectLst/>
                        </a:rPr>
                        <a:t>主要包括最小二乘法、因子分析等</a:t>
                      </a:r>
                      <a:endParaRPr lang="zh-CN" altLang="en-US" sz="1050" b="0" i="0" u="none" strike="noStrike" dirty="0">
                        <a:solidFill>
                          <a:srgbClr val="000000"/>
                        </a:solidFill>
                        <a:effectLst/>
                        <a:latin typeface="等线" panose="02010600030101010101" pitchFamily="2" charset="-122"/>
                        <a:ea typeface="等线" panose="02010600030101010101" pitchFamily="2" charset="-122"/>
                      </a:endParaRPr>
                    </a:p>
                  </a:txBody>
                  <a:tcPr marL="4220" marR="4220" marT="42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B5AB6">
                        <a:tint val="20000"/>
                      </a:srgbClr>
                    </a:solidFill>
                  </a:tcPr>
                </a:tc>
              </a:tr>
            </a:tbl>
          </a:graphicData>
        </a:graphic>
      </p:graphicFrame>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 1"/>
          <p:cNvSpPr txBox="1"/>
          <p:nvPr/>
        </p:nvSpPr>
        <p:spPr>
          <a:xfrm>
            <a:off x="660400" y="0"/>
            <a:ext cx="10858500" cy="1028700"/>
          </a:xfrm>
          <a:prstGeom prst="rect">
            <a:avLst/>
          </a:prstGeom>
        </p:spPr>
        <p:txBody>
          <a:bodyPr vert="horz" lIns="91440" tIns="45720" rIns="91440" bIns="45720" rtlCol="0" anchor="b">
            <a:normAutofit/>
          </a:bodyPr>
          <a:lstStyle>
            <a:lvl1pPr>
              <a:lnSpc>
                <a:spcPct val="90000"/>
              </a:lnSpc>
              <a:spcBef>
                <a:spcPct val="0"/>
              </a:spcBef>
              <a:buNone/>
              <a:defRPr lang="zh-CN" altLang="en-US" sz="2800" b="1">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rPr>
              <a:t>CSMAR</a:t>
            </a:r>
            <a:r>
              <a:rPr kumimoji="0" lang="zh-CN" altLang="en-US"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rPr>
              <a:t>数据库与创新研究方法</a:t>
            </a:r>
            <a:endParaRPr kumimoji="0" lang="zh-CN" altLang="en-US"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endParaRPr>
          </a:p>
        </p:txBody>
      </p:sp>
      <p:sp>
        <p:nvSpPr>
          <p:cNvPr id="21" name="直角三角形 20"/>
          <p:cNvSpPr/>
          <p:nvPr/>
        </p:nvSpPr>
        <p:spPr>
          <a:xfrm rot="5400000">
            <a:off x="35560" y="-35560"/>
            <a:ext cx="1219200" cy="1290320"/>
          </a:xfrm>
          <a:prstGeom prst="rtTriangle">
            <a:avLst/>
          </a:prstGeom>
          <a:solidFill>
            <a:srgbClr val="3B45E4">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26" name="文本框 25"/>
          <p:cNvSpPr txBox="1"/>
          <p:nvPr/>
        </p:nvSpPr>
        <p:spPr>
          <a:xfrm>
            <a:off x="660398" y="1209681"/>
            <a:ext cx="10858500"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相关研究：</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大维变量选择、混频因子模型与新冠肺炎疫情冲击下的</a:t>
            </a:r>
            <a:r>
              <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现时预测</a:t>
            </a:r>
            <a:r>
              <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[J]. </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统计研究，</a:t>
            </a:r>
            <a:r>
              <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2022</a:t>
            </a:r>
            <a:endParaRPr kumimoji="0" lang="en-US" altLang="zh-CN" sz="16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27" name="文本框 26"/>
          <p:cNvSpPr txBox="1"/>
          <p:nvPr/>
        </p:nvSpPr>
        <p:spPr>
          <a:xfrm>
            <a:off x="660398" y="1463858"/>
            <a:ext cx="10858500" cy="199285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新冠肺炎疫情冲击为宏观经济预测带来巨大挑战的同时，也对我国宏观经济进行了一次压力试，可为我国在疫情恢复期的宏观经济预测带来一定的启示。为此，文章从新冠肺炎疫情冲击的角度出发，将模型置信集检验</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Model Confidence Set</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MCS) </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和</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U-MIDAS</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模型</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(Unrestricted Mixed-data Sampling)</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进行组合，设计了一种适用于混频数据的变量选取方法，试图利用预测变量的异质性波动，从文章构建的包含消费、投资、进出口等</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11</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类变量的宏观经济数据集中选取出在疫情前后对</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具有稳定预测效果的目标变量，用于及时捕捉</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的核心变化，以便在疫情恢复初期尽早对</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做出准确的预测。文章也为当经济受到巨大外生冲击或处于冲击后的恢复期时，其他宏观经济指标的预测提供了有价值的参考。</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09091" y="3456711"/>
            <a:ext cx="7173817" cy="3401289"/>
          </a:xfrm>
          <a:prstGeom prst="rect">
            <a:avLst/>
          </a:prstGeom>
          <a:noFill/>
        </p:spPr>
      </p:pic>
      <p:sp>
        <p:nvSpPr>
          <p:cNvPr id="7" name="直角三角形 6"/>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 1"/>
          <p:cNvSpPr txBox="1"/>
          <p:nvPr/>
        </p:nvSpPr>
        <p:spPr>
          <a:xfrm>
            <a:off x="660400" y="0"/>
            <a:ext cx="10858500" cy="1028700"/>
          </a:xfrm>
          <a:prstGeom prst="rect">
            <a:avLst/>
          </a:prstGeom>
        </p:spPr>
        <p:txBody>
          <a:bodyPr vert="horz" lIns="91440" tIns="45720" rIns="91440" bIns="45720" rtlCol="0" anchor="b">
            <a:normAutofit/>
          </a:bodyPr>
          <a:lstStyle>
            <a:lvl1pPr>
              <a:lnSpc>
                <a:spcPct val="90000"/>
              </a:lnSpc>
              <a:spcBef>
                <a:spcPct val="0"/>
              </a:spcBef>
              <a:buNone/>
              <a:defRPr lang="zh-CN" altLang="en-US" sz="2800" b="1">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en-US" altLang="zh-CN"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rPr>
              <a:t>CSMAR</a:t>
            </a:r>
            <a:r>
              <a:rPr kumimoji="0" lang="zh-CN" altLang="en-US"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rPr>
              <a:t>数据库与创新研究方法</a:t>
            </a:r>
            <a:endParaRPr kumimoji="0" lang="zh-CN" altLang="en-US" sz="2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j-cs"/>
            </a:endParaRPr>
          </a:p>
        </p:txBody>
      </p:sp>
      <p:sp>
        <p:nvSpPr>
          <p:cNvPr id="21" name="直角三角形 20"/>
          <p:cNvSpPr/>
          <p:nvPr/>
        </p:nvSpPr>
        <p:spPr>
          <a:xfrm rot="5400000">
            <a:off x="35560" y="-35560"/>
            <a:ext cx="1219200" cy="1290320"/>
          </a:xfrm>
          <a:prstGeom prst="rtTriangle">
            <a:avLst/>
          </a:prstGeom>
          <a:solidFill>
            <a:srgbClr val="3B45E4">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9" name="文本框 8"/>
          <p:cNvSpPr txBox="1"/>
          <p:nvPr/>
        </p:nvSpPr>
        <p:spPr>
          <a:xfrm>
            <a:off x="660398" y="1209681"/>
            <a:ext cx="10858500"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相关研究：</a:t>
            </a:r>
            <a:r>
              <a:rPr kumimoji="0" lang="zh-CN" altLang="en-US" sz="16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大维变量选择、混频因子模型与新冠肺炎疫情冲击下的</a:t>
            </a:r>
            <a:r>
              <a:rPr kumimoji="0" lang="en-US" altLang="zh-CN" sz="16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6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现时预测</a:t>
            </a:r>
            <a:r>
              <a:rPr kumimoji="0" lang="en-US" altLang="zh-CN" sz="16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[J]. </a:t>
            </a:r>
            <a:r>
              <a:rPr kumimoji="0" lang="zh-CN" altLang="en-US" sz="16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统计研究，</a:t>
            </a:r>
            <a:r>
              <a:rPr kumimoji="0" lang="en-US" altLang="zh-CN" sz="16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2022</a:t>
            </a:r>
            <a:endParaRPr kumimoji="0" lang="en-US" altLang="zh-CN" sz="16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673102" y="1548235"/>
            <a:ext cx="10858500" cy="236218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0000"/>
                </a:solidFill>
                <a:effectLst/>
                <a:uLnTx/>
                <a:uFillTx/>
                <a:latin typeface="Arial" panose="020B0604020202020204"/>
                <a:ea typeface="微软雅黑" panose="020B0503020204020204" pitchFamily="34" charset="-122"/>
                <a:cs typeface="+mn-cs"/>
              </a:rPr>
              <a:t>          </a:t>
            </a:r>
            <a:r>
              <a:rPr kumimoji="0" lang="zh-CN" altLang="en-US" sz="1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rPr>
              <a:t>思考：</a:t>
            </a:r>
            <a:endParaRPr kumimoji="0" lang="zh-CN" altLang="en-US" sz="1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在数据日益丰富的背景下，当经济平稳时，利用更多的变量信息和设定合理的模型可在一定程度上提升</a:t>
            </a:r>
            <a:r>
              <a:rPr kumimoji="0" lang="en-US" altLang="zh-CN"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高频现时预测的准确性。但当经济受到如新冠疫情等的外生冲击时，不同变量存在的异质性波动会对</a:t>
            </a:r>
            <a:r>
              <a:rPr kumimoji="0" lang="en-US" altLang="zh-CN"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的预测产生影响，此时需利用相关技术从众多变量中选出对</a:t>
            </a:r>
            <a:r>
              <a:rPr kumimoji="0" lang="en-US" altLang="zh-CN"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具有稳定预测能力的变量，在明确与</a:t>
            </a:r>
            <a:r>
              <a:rPr kumimoji="0" lang="en-US" altLang="zh-CN"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密切相关的宏观经济基本面信息的基础上，及时把握</a:t>
            </a:r>
            <a:r>
              <a:rPr kumimoji="0" lang="en-US" altLang="zh-CN"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的核心变化。文章以新冠肺炎疫情冲击为研究背景，就多种混频因子模型在疫情前后对我国</a:t>
            </a:r>
            <a:r>
              <a:rPr kumimoji="0" lang="en-US" altLang="zh-CN"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高频现时预测效果的差异与特点进行全面地比较和分析，重点考察变量选取方式、目变量个数、公共因子个数以及模型设定形式的不同对模型预测性能的影响，可为在重大突发事件冲击及之后的恢复期中更好地对</a:t>
            </a:r>
            <a:r>
              <a:rPr kumimoji="0" lang="en-US" altLang="zh-CN"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GDP</a:t>
            </a:r>
            <a:r>
              <a:rPr kumimoji="0" lang="zh-CN" alt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进行高频现时预测提供一定的启示。</a:t>
            </a:r>
            <a:endParaRPr kumimoji="0" lang="zh-CN" altLang="en-US" sz="14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673102" y="4084665"/>
            <a:ext cx="1054014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关联数据库：</a:t>
            </a:r>
            <a:endParaRPr kumimoji="0" lang="zh-CN" altLang="en-US" sz="1600" b="1"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graphicFrame>
        <p:nvGraphicFramePr>
          <p:cNvPr id="12" name="表格 3"/>
          <p:cNvGraphicFramePr>
            <a:graphicFrameLocks noGrp="1"/>
          </p:cNvGraphicFramePr>
          <p:nvPr/>
        </p:nvGraphicFramePr>
        <p:xfrm>
          <a:off x="673102" y="4429955"/>
          <a:ext cx="10845796" cy="1931926"/>
        </p:xfrm>
        <a:graphic>
          <a:graphicData uri="http://schemas.openxmlformats.org/drawingml/2006/table">
            <a:tbl>
              <a:tblPr firstRow="1" bandRow="1"/>
              <a:tblGrid>
                <a:gridCol w="725392"/>
                <a:gridCol w="986118"/>
                <a:gridCol w="9134286"/>
              </a:tblGrid>
              <a:tr h="370840">
                <a:tc rowSpan="4">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50" b="1" u="none" strike="noStrike" kern="1200" cap="none" spc="0" normalizeH="0" baseline="0" dirty="0">
                          <a:ln>
                            <a:noFill/>
                          </a:ln>
                          <a:solidFill>
                            <a:srgbClr val="000000"/>
                          </a:solidFill>
                          <a:effectLst/>
                          <a:uLnTx/>
                          <a:uFillTx/>
                        </a:rPr>
                        <a:t>经济研究系列</a:t>
                      </a:r>
                      <a:endParaRPr kumimoji="0" lang="zh-CN" altLang="en-US" sz="1050" b="1" u="none" strike="noStrike" kern="1200" cap="none" spc="0" normalizeH="0" baseline="0" dirty="0">
                        <a:ln>
                          <a:noFill/>
                        </a:ln>
                        <a:solidFill>
                          <a:srgbClr val="000000"/>
                        </a:solidFill>
                        <a:effectLst/>
                        <a:uLnTx/>
                        <a:uFillTx/>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A3EB"/>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50" b="0" u="none" strike="noStrike" kern="1200" cap="none" spc="0" normalizeH="0" baseline="0" dirty="0">
                          <a:ln>
                            <a:noFill/>
                          </a:ln>
                          <a:solidFill>
                            <a:srgbClr val="000000"/>
                          </a:solidFill>
                          <a:effectLst/>
                          <a:uLnTx/>
                          <a:uFillTx/>
                        </a:rPr>
                        <a:t>宏观经济</a:t>
                      </a:r>
                      <a:endParaRPr kumimoji="0" lang="zh-CN" altLang="en-US" sz="1050" b="0" i="0" u="none" strike="noStrike" kern="1200" cap="none" spc="0" normalizeH="0" baseline="0" dirty="0">
                        <a:ln>
                          <a:noFill/>
                        </a:ln>
                        <a:solidFill>
                          <a:srgbClr val="000000"/>
                        </a:solidFill>
                        <a:effectLst/>
                        <a:uLnTx/>
                        <a:uFillTx/>
                        <a:latin typeface="Arial" panose="020B0604020202020204"/>
                        <a:ea typeface="微软雅黑" panose="020B0503020204020204" pitchFamily="34" charset="-122"/>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BA3EB"/>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50" b="0" u="none" strike="noStrike" kern="1200" cap="none" spc="0" normalizeH="0" baseline="0" dirty="0">
                          <a:ln>
                            <a:noFill/>
                          </a:ln>
                          <a:solidFill>
                            <a:srgbClr val="000000"/>
                          </a:solidFill>
                          <a:effectLst/>
                          <a:uLnTx/>
                          <a:uFillTx/>
                        </a:rPr>
                        <a:t>主要包括：经济行业快讯、国内生产总值、固定资产投资、居民收入与消费、财政收支、国际收支、国内贸易、对外贸易、物价指数、人口就业与工资、能源生产与消费、环境、农业、工业、建筑业、金融业、邮电业、运输业、旅游业、保险业、景气指数和信息发布日程共</a:t>
                      </a:r>
                      <a:r>
                        <a:rPr kumimoji="0" lang="en-US" altLang="zh-CN" sz="1050" b="0" u="none" strike="noStrike" kern="1200" cap="none" spc="0" normalizeH="0" baseline="0" dirty="0">
                          <a:ln>
                            <a:noFill/>
                          </a:ln>
                          <a:solidFill>
                            <a:srgbClr val="000000"/>
                          </a:solidFill>
                          <a:effectLst/>
                          <a:uLnTx/>
                          <a:uFillTx/>
                        </a:rPr>
                        <a:t>22</a:t>
                      </a:r>
                      <a:r>
                        <a:rPr kumimoji="0" lang="zh-CN" altLang="en-US" sz="1050" b="0" u="none" strike="noStrike" kern="1200" cap="none" spc="0" normalizeH="0" baseline="0" dirty="0">
                          <a:ln>
                            <a:noFill/>
                          </a:ln>
                          <a:solidFill>
                            <a:srgbClr val="000000"/>
                          </a:solidFill>
                          <a:effectLst/>
                          <a:uLnTx/>
                          <a:uFillTx/>
                        </a:rPr>
                        <a:t>个领域的数据。</a:t>
                      </a:r>
                      <a:endParaRPr kumimoji="0" lang="zh-CN" altLang="en-US" sz="1050" b="0" i="0" u="none" strike="noStrike" kern="1200" cap="none" spc="0" normalizeH="0" baseline="0" dirty="0">
                        <a:ln>
                          <a:noFill/>
                        </a:ln>
                        <a:solidFill>
                          <a:srgbClr val="000000"/>
                        </a:solidFill>
                        <a:effectLst/>
                        <a:uLnTx/>
                        <a:uFillTx/>
                        <a:latin typeface="Arial" panose="020B0604020202020204"/>
                        <a:ea typeface="微软雅黑" panose="020B0503020204020204" pitchFamily="34" charset="-122"/>
                        <a:cs typeface="+mn-cs"/>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BA3EB"/>
                    </a:solidFill>
                  </a:tcPr>
                </a:tc>
              </a:tr>
              <a:tr h="124460">
                <a:tc vMerge="1">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BA3EB">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50" b="0" u="none" strike="noStrike" kern="1200" cap="none" spc="0" normalizeH="0" baseline="0" dirty="0">
                          <a:ln>
                            <a:noFill/>
                          </a:ln>
                          <a:solidFill>
                            <a:srgbClr val="000000"/>
                          </a:solidFill>
                          <a:effectLst/>
                          <a:uLnTx/>
                          <a:uFillTx/>
                        </a:rPr>
                        <a:t>区域经济</a:t>
                      </a:r>
                      <a:endParaRPr kumimoji="0" lang="zh-CN" altLang="en-US" sz="1050" b="0" i="0" u="none" strike="noStrike" kern="1200" cap="none" spc="0" normalizeH="0" baseline="0" dirty="0">
                        <a:ln>
                          <a:noFill/>
                        </a:ln>
                        <a:solidFill>
                          <a:srgbClr val="000000"/>
                        </a:solidFill>
                        <a:effectLst/>
                        <a:uLnTx/>
                        <a:uFillTx/>
                        <a:latin typeface="Arial" panose="020B0604020202020204"/>
                        <a:ea typeface="微软雅黑" panose="020B0503020204020204" pitchFamily="34" charset="-122"/>
                        <a:cs typeface="+mn-cs"/>
                      </a:endParaRPr>
                    </a:p>
                  </a:txBody>
                  <a:tcPr anchor="ct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BA3EB">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50" b="0" u="none" strike="noStrike" kern="1200" cap="none" spc="0" normalizeH="0" baseline="0" dirty="0">
                          <a:ln>
                            <a:noFill/>
                          </a:ln>
                          <a:solidFill>
                            <a:srgbClr val="000000"/>
                          </a:solidFill>
                          <a:effectLst/>
                          <a:uLnTx/>
                          <a:uFillTx/>
                        </a:rPr>
                        <a:t>由分省份、分城市数据组成，其中，包括国内生产总值、人口就业与工资、固定资产投资、居民收入与消费、财政金融、价格指数、环境、国内贸易、对外贸易、农业、工业、建筑业、运输和邮电业、旅游业</a:t>
                      </a:r>
                      <a:r>
                        <a:rPr kumimoji="0" lang="en-US" altLang="zh-CN" sz="1050" b="0" u="none" strike="noStrike" kern="1200" cap="none" spc="0" normalizeH="0" baseline="0" dirty="0">
                          <a:ln>
                            <a:noFill/>
                          </a:ln>
                          <a:solidFill>
                            <a:srgbClr val="000000"/>
                          </a:solidFill>
                          <a:effectLst/>
                          <a:uLnTx/>
                          <a:uFillTx/>
                        </a:rPr>
                        <a:t>14</a:t>
                      </a:r>
                      <a:r>
                        <a:rPr kumimoji="0" lang="zh-CN" altLang="en-US" sz="1050" b="0" u="none" strike="noStrike" kern="1200" cap="none" spc="0" normalizeH="0" baseline="0" dirty="0">
                          <a:ln>
                            <a:noFill/>
                          </a:ln>
                          <a:solidFill>
                            <a:srgbClr val="000000"/>
                          </a:solidFill>
                          <a:effectLst/>
                          <a:uLnTx/>
                          <a:uFillTx/>
                        </a:rPr>
                        <a:t>个领域</a:t>
                      </a:r>
                      <a:endParaRPr kumimoji="0" lang="zh-CN" altLang="en-US" sz="1050" b="0" i="0" u="none" strike="noStrike" kern="1200" cap="none" spc="0" normalizeH="0" baseline="0" dirty="0">
                        <a:ln>
                          <a:noFill/>
                        </a:ln>
                        <a:solidFill>
                          <a:srgbClr val="000000"/>
                        </a:solidFill>
                        <a:effectLst/>
                        <a:uLnTx/>
                        <a:uFillTx/>
                        <a:latin typeface="Arial" panose="020B0604020202020204"/>
                        <a:ea typeface="微软雅黑" panose="020B0503020204020204" pitchFamily="34" charset="-122"/>
                        <a:cs typeface="+mn-cs"/>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BA3EB">
                        <a:tint val="40000"/>
                      </a:srgbClr>
                    </a:solidFill>
                  </a:tcPr>
                </a:tc>
              </a:tr>
              <a:tr h="248920">
                <a:tc vMerge="1">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dirty="0">
                          <a:ln>
                            <a:noFill/>
                          </a:ln>
                          <a:solidFill>
                            <a:srgbClr val="000000"/>
                          </a:solidFill>
                          <a:effectLst/>
                          <a:uLnTx/>
                          <a:uFillTx/>
                          <a:latin typeface="Arial" panose="020B0604020202020204"/>
                          <a:ea typeface="微软雅黑" panose="020B0503020204020204" pitchFamily="34" charset="-122"/>
                          <a:cs typeface="+mn-cs"/>
                        </a:rPr>
                        <a:t>工业行业统计</a:t>
                      </a:r>
                      <a:endParaRPr kumimoji="0" lang="zh-CN" altLang="en-US" sz="1050" b="0" i="0" u="none" strike="noStrike" kern="1200" cap="none" spc="0" normalizeH="0" baseline="0" dirty="0">
                        <a:ln>
                          <a:noFill/>
                        </a:ln>
                        <a:solidFill>
                          <a:srgbClr val="000000"/>
                        </a:solidFill>
                        <a:effectLst/>
                        <a:uLnTx/>
                        <a:uFillTx/>
                        <a:latin typeface="Arial" panose="020B0604020202020204"/>
                        <a:ea typeface="微软雅黑" panose="020B0503020204020204" pitchFamily="34" charset="-122"/>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BA3EB"/>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dirty="0">
                          <a:ln>
                            <a:noFill/>
                          </a:ln>
                          <a:solidFill>
                            <a:srgbClr val="000000"/>
                          </a:solidFill>
                          <a:effectLst/>
                          <a:uLnTx/>
                          <a:uFillTx/>
                          <a:latin typeface="+mn-lt"/>
                          <a:ea typeface="+mn-ea"/>
                          <a:cs typeface="+mn-cs"/>
                        </a:rPr>
                        <a:t>由行业概况、经济指标、产品产量、进出口数据四个部分构成，提供</a:t>
                      </a:r>
                      <a:r>
                        <a:rPr kumimoji="0" lang="en-US" altLang="zh-CN" sz="1050" b="0" i="0" u="none" strike="noStrike" kern="1200" cap="none" spc="0" normalizeH="0" baseline="0" dirty="0">
                          <a:ln>
                            <a:noFill/>
                          </a:ln>
                          <a:solidFill>
                            <a:srgbClr val="000000"/>
                          </a:solidFill>
                          <a:effectLst/>
                          <a:uLnTx/>
                          <a:uFillTx/>
                          <a:latin typeface="+mn-lt"/>
                          <a:ea typeface="+mn-ea"/>
                          <a:cs typeface="+mn-cs"/>
                        </a:rPr>
                        <a:t>39</a:t>
                      </a:r>
                      <a:r>
                        <a:rPr kumimoji="0" lang="zh-CN" altLang="en-US" sz="1050" b="0" i="0" u="none" strike="noStrike" kern="1200" cap="none" spc="0" normalizeH="0" baseline="0" dirty="0">
                          <a:ln>
                            <a:noFill/>
                          </a:ln>
                          <a:solidFill>
                            <a:srgbClr val="000000"/>
                          </a:solidFill>
                          <a:effectLst/>
                          <a:uLnTx/>
                          <a:uFillTx/>
                          <a:latin typeface="+mn-lt"/>
                          <a:ea typeface="+mn-ea"/>
                          <a:cs typeface="+mn-cs"/>
                        </a:rPr>
                        <a:t>个工业大类、</a:t>
                      </a:r>
                      <a:r>
                        <a:rPr kumimoji="0" lang="en-US" altLang="zh-CN" sz="1050" b="0" i="0" u="none" strike="noStrike" kern="1200" cap="none" spc="0" normalizeH="0" baseline="0" dirty="0">
                          <a:ln>
                            <a:noFill/>
                          </a:ln>
                          <a:solidFill>
                            <a:srgbClr val="000000"/>
                          </a:solidFill>
                          <a:effectLst/>
                          <a:uLnTx/>
                          <a:uFillTx/>
                          <a:latin typeface="+mn-lt"/>
                          <a:ea typeface="+mn-ea"/>
                          <a:cs typeface="+mn-cs"/>
                        </a:rPr>
                        <a:t>714</a:t>
                      </a:r>
                      <a:r>
                        <a:rPr kumimoji="0" lang="zh-CN" altLang="en-US" sz="1050" b="0" i="0" u="none" strike="noStrike" kern="1200" cap="none" spc="0" normalizeH="0" baseline="0" dirty="0">
                          <a:ln>
                            <a:noFill/>
                          </a:ln>
                          <a:solidFill>
                            <a:srgbClr val="000000"/>
                          </a:solidFill>
                          <a:effectLst/>
                          <a:uLnTx/>
                          <a:uFillTx/>
                          <a:latin typeface="+mn-lt"/>
                          <a:ea typeface="+mn-ea"/>
                          <a:cs typeface="+mn-cs"/>
                        </a:rPr>
                        <a:t>个工业小类的全国、</a:t>
                      </a:r>
                      <a:r>
                        <a:rPr kumimoji="0" lang="en-US" altLang="zh-CN" sz="1050" b="0" i="0" u="none" strike="noStrike" kern="1200" cap="none" spc="0" normalizeH="0" baseline="0" dirty="0">
                          <a:ln>
                            <a:noFill/>
                          </a:ln>
                          <a:solidFill>
                            <a:srgbClr val="000000"/>
                          </a:solidFill>
                          <a:effectLst/>
                          <a:uLnTx/>
                          <a:uFillTx/>
                          <a:latin typeface="+mn-lt"/>
                          <a:ea typeface="+mn-ea"/>
                          <a:cs typeface="+mn-cs"/>
                        </a:rPr>
                        <a:t>31</a:t>
                      </a:r>
                      <a:r>
                        <a:rPr kumimoji="0" lang="zh-CN" altLang="en-US" sz="1050" b="0" i="0" u="none" strike="noStrike" kern="1200" cap="none" spc="0" normalizeH="0" baseline="0" dirty="0">
                          <a:ln>
                            <a:noFill/>
                          </a:ln>
                          <a:solidFill>
                            <a:srgbClr val="000000"/>
                          </a:solidFill>
                          <a:effectLst/>
                          <a:uLnTx/>
                          <a:uFillTx/>
                          <a:latin typeface="+mn-lt"/>
                          <a:ea typeface="+mn-ea"/>
                          <a:cs typeface="+mn-cs"/>
                        </a:rPr>
                        <a:t>个省（市）地区、分企业类型行业数据。</a:t>
                      </a:r>
                      <a:endParaRPr kumimoji="0" lang="zh-CN" altLang="en-US" sz="1050" b="0" i="0" u="none" strike="noStrike" kern="1200" cap="none" spc="0" normalizeH="0" baseline="0" dirty="0">
                        <a:ln>
                          <a:noFill/>
                        </a:ln>
                        <a:solidFill>
                          <a:srgbClr val="000000"/>
                        </a:solidFill>
                        <a:effectLst/>
                        <a:uLnTx/>
                        <a:uFillTx/>
                        <a:latin typeface="Arial" panose="020B0604020202020204"/>
                        <a:ea typeface="微软雅黑" panose="020B0503020204020204" pitchFamily="34" charset="-122"/>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BA3EB"/>
                    </a:solidFill>
                  </a:tcPr>
                </a:tc>
              </a:tr>
              <a:tr h="124460">
                <a:tc vMerge="1">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dirty="0">
                          <a:ln>
                            <a:noFill/>
                          </a:ln>
                          <a:solidFill>
                            <a:srgbClr val="000000"/>
                          </a:solidFill>
                          <a:effectLst/>
                          <a:uLnTx/>
                          <a:uFillTx/>
                          <a:latin typeface="Arial" panose="020B0604020202020204"/>
                          <a:ea typeface="微软雅黑" panose="020B0503020204020204" pitchFamily="34" charset="-122"/>
                          <a:cs typeface="+mn-cs"/>
                        </a:rPr>
                        <a:t>县域经济</a:t>
                      </a:r>
                      <a:endParaRPr kumimoji="0" lang="zh-CN" altLang="en-US" sz="1050" b="0" i="0" u="none" strike="noStrike" kern="1200" cap="none" spc="0" normalizeH="0" baseline="0" dirty="0">
                        <a:ln>
                          <a:noFill/>
                        </a:ln>
                        <a:solidFill>
                          <a:srgbClr val="000000"/>
                        </a:solidFill>
                        <a:effectLst/>
                        <a:uLnTx/>
                        <a:uFillTx/>
                        <a:latin typeface="Arial" panose="020B0604020202020204"/>
                        <a:ea typeface="微软雅黑" panose="020B0503020204020204" pitchFamily="34" charset="-122"/>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5BA3EB">
                        <a:tint val="40000"/>
                      </a:srgb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dirty="0">
                          <a:ln>
                            <a:noFill/>
                          </a:ln>
                          <a:solidFill>
                            <a:srgbClr val="000000"/>
                          </a:solidFill>
                          <a:effectLst/>
                          <a:uLnTx/>
                          <a:uFillTx/>
                          <a:latin typeface="+mn-lt"/>
                          <a:ea typeface="+mn-ea"/>
                          <a:cs typeface="+mn-cs"/>
                        </a:rPr>
                        <a:t>全国多达</a:t>
                      </a:r>
                      <a:r>
                        <a:rPr kumimoji="0" lang="en-US" altLang="zh-CN" sz="1050" b="0" i="0" u="none" strike="noStrike" kern="1200" cap="none" spc="0" normalizeH="0" baseline="0" dirty="0">
                          <a:ln>
                            <a:noFill/>
                          </a:ln>
                          <a:solidFill>
                            <a:srgbClr val="000000"/>
                          </a:solidFill>
                          <a:effectLst/>
                          <a:uLnTx/>
                          <a:uFillTx/>
                          <a:latin typeface="+mn-lt"/>
                          <a:ea typeface="+mn-ea"/>
                          <a:cs typeface="+mn-cs"/>
                        </a:rPr>
                        <a:t>2000</a:t>
                      </a:r>
                      <a:r>
                        <a:rPr kumimoji="0" lang="zh-CN" altLang="en-US" sz="1050" b="0" i="0" u="none" strike="noStrike" kern="1200" cap="none" spc="0" normalizeH="0" baseline="0" dirty="0">
                          <a:ln>
                            <a:noFill/>
                          </a:ln>
                          <a:solidFill>
                            <a:srgbClr val="000000"/>
                          </a:solidFill>
                          <a:effectLst/>
                          <a:uLnTx/>
                          <a:uFillTx/>
                          <a:latin typeface="+mn-lt"/>
                          <a:ea typeface="+mn-ea"/>
                          <a:cs typeface="+mn-cs"/>
                        </a:rPr>
                        <a:t>多个县（或县级市）的经济指标数据，覆盖地域范围广，涉及领域全面，包括空间地理、行政区划、土地、地区生产总值、人口、就业与工资、固定资产投资、对外经济贸易、财政金融、人民生活、农业、工业、建筑业、批发零售业、交通运输与邮电通信业、卫生与社会保障等方面内容。</a:t>
                      </a:r>
                      <a:endParaRPr kumimoji="0" lang="zh-CN" altLang="en-US" sz="1050" b="0" i="0" u="none" strike="noStrike" kern="1200" cap="none" spc="0" normalizeH="0" baseline="0" dirty="0">
                        <a:ln>
                          <a:noFill/>
                        </a:ln>
                        <a:solidFill>
                          <a:srgbClr val="000000"/>
                        </a:solidFill>
                        <a:effectLst/>
                        <a:uLnTx/>
                        <a:uFillTx/>
                        <a:latin typeface="Arial" panose="020B0604020202020204"/>
                        <a:ea typeface="微软雅黑" panose="020B0503020204020204" pitchFamily="34" charset="-122"/>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5BA3EB">
                        <a:tint val="40000"/>
                      </a:srgbClr>
                    </a:solidFill>
                  </a:tcPr>
                </a:tc>
              </a:tr>
            </a:tbl>
          </a:graphicData>
        </a:graphic>
      </p:graphicFrame>
      <p:sp>
        <p:nvSpPr>
          <p:cNvPr id="13" name="thinking_273699"/>
          <p:cNvSpPr/>
          <p:nvPr/>
        </p:nvSpPr>
        <p:spPr>
          <a:xfrm>
            <a:off x="832782" y="1565281"/>
            <a:ext cx="331640" cy="338554"/>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40" h="581390">
                <a:moveTo>
                  <a:pt x="569640" y="505602"/>
                </a:moveTo>
                <a:cubicBezTo>
                  <a:pt x="590627" y="505602"/>
                  <a:pt x="607640" y="522568"/>
                  <a:pt x="607640" y="543496"/>
                </a:cubicBezTo>
                <a:cubicBezTo>
                  <a:pt x="607640" y="564424"/>
                  <a:pt x="590627" y="581390"/>
                  <a:pt x="569640" y="581390"/>
                </a:cubicBezTo>
                <a:cubicBezTo>
                  <a:pt x="548653" y="581390"/>
                  <a:pt x="531640" y="564424"/>
                  <a:pt x="531640" y="543496"/>
                </a:cubicBezTo>
                <a:cubicBezTo>
                  <a:pt x="531640" y="522568"/>
                  <a:pt x="548653" y="505602"/>
                  <a:pt x="569640" y="505602"/>
                </a:cubicBezTo>
                <a:close/>
                <a:moveTo>
                  <a:pt x="481045" y="429744"/>
                </a:moveTo>
                <a:cubicBezTo>
                  <a:pt x="508988" y="429744"/>
                  <a:pt x="531641" y="452397"/>
                  <a:pt x="531641" y="480340"/>
                </a:cubicBezTo>
                <a:cubicBezTo>
                  <a:pt x="531641" y="508283"/>
                  <a:pt x="508988" y="530936"/>
                  <a:pt x="481045" y="530936"/>
                </a:cubicBezTo>
                <a:cubicBezTo>
                  <a:pt x="453102" y="530936"/>
                  <a:pt x="430449" y="508283"/>
                  <a:pt x="430449" y="480340"/>
                </a:cubicBezTo>
                <a:cubicBezTo>
                  <a:pt x="430449" y="452397"/>
                  <a:pt x="453102" y="429744"/>
                  <a:pt x="481045" y="429744"/>
                </a:cubicBezTo>
                <a:close/>
                <a:moveTo>
                  <a:pt x="37964" y="404481"/>
                </a:moveTo>
                <a:cubicBezTo>
                  <a:pt x="58931" y="404481"/>
                  <a:pt x="75928" y="421462"/>
                  <a:pt x="75928" y="442410"/>
                </a:cubicBezTo>
                <a:cubicBezTo>
                  <a:pt x="75928" y="463358"/>
                  <a:pt x="58931" y="480339"/>
                  <a:pt x="37964" y="480339"/>
                </a:cubicBezTo>
                <a:cubicBezTo>
                  <a:pt x="16997" y="480339"/>
                  <a:pt x="0" y="463358"/>
                  <a:pt x="0" y="442410"/>
                </a:cubicBezTo>
                <a:cubicBezTo>
                  <a:pt x="0" y="421462"/>
                  <a:pt x="16997" y="404481"/>
                  <a:pt x="37964" y="404481"/>
                </a:cubicBezTo>
                <a:close/>
                <a:moveTo>
                  <a:pt x="126559" y="328623"/>
                </a:moveTo>
                <a:cubicBezTo>
                  <a:pt x="154522" y="328623"/>
                  <a:pt x="177190" y="351276"/>
                  <a:pt x="177190" y="379219"/>
                </a:cubicBezTo>
                <a:cubicBezTo>
                  <a:pt x="177190" y="407162"/>
                  <a:pt x="154522" y="429815"/>
                  <a:pt x="126559" y="429815"/>
                </a:cubicBezTo>
                <a:cubicBezTo>
                  <a:pt x="98596" y="429815"/>
                  <a:pt x="75928" y="407162"/>
                  <a:pt x="75928" y="379219"/>
                </a:cubicBezTo>
                <a:cubicBezTo>
                  <a:pt x="75928" y="351276"/>
                  <a:pt x="98596" y="328623"/>
                  <a:pt x="126559" y="328623"/>
                </a:cubicBezTo>
                <a:close/>
                <a:moveTo>
                  <a:pt x="491391" y="151786"/>
                </a:moveTo>
                <a:lnTo>
                  <a:pt x="491658" y="151786"/>
                </a:lnTo>
                <a:cubicBezTo>
                  <a:pt x="556636" y="151786"/>
                  <a:pt x="607639" y="202792"/>
                  <a:pt x="607639" y="265439"/>
                </a:cubicBezTo>
                <a:cubicBezTo>
                  <a:pt x="607639" y="328175"/>
                  <a:pt x="556458" y="379181"/>
                  <a:pt x="493705" y="379181"/>
                </a:cubicBezTo>
                <a:lnTo>
                  <a:pt x="479730" y="379181"/>
                </a:lnTo>
                <a:cubicBezTo>
                  <a:pt x="473856" y="407972"/>
                  <a:pt x="448220" y="429743"/>
                  <a:pt x="417690" y="429743"/>
                </a:cubicBezTo>
                <a:cubicBezTo>
                  <a:pt x="387159" y="429743"/>
                  <a:pt x="361524" y="407972"/>
                  <a:pt x="355649" y="379181"/>
                </a:cubicBezTo>
                <a:lnTo>
                  <a:pt x="291116" y="379181"/>
                </a:lnTo>
                <a:cubicBezTo>
                  <a:pt x="271089" y="379181"/>
                  <a:pt x="251328" y="374738"/>
                  <a:pt x="232280" y="365763"/>
                </a:cubicBezTo>
                <a:cubicBezTo>
                  <a:pt x="227918" y="363808"/>
                  <a:pt x="225159" y="359454"/>
                  <a:pt x="224981" y="354744"/>
                </a:cubicBezTo>
                <a:cubicBezTo>
                  <a:pt x="224892" y="349946"/>
                  <a:pt x="227384" y="345503"/>
                  <a:pt x="231657" y="343192"/>
                </a:cubicBezTo>
                <a:cubicBezTo>
                  <a:pt x="239846" y="338838"/>
                  <a:pt x="247145" y="333329"/>
                  <a:pt x="253286" y="327109"/>
                </a:cubicBezTo>
                <a:lnTo>
                  <a:pt x="281414" y="305871"/>
                </a:lnTo>
                <a:cubicBezTo>
                  <a:pt x="283550" y="304271"/>
                  <a:pt x="286221" y="303383"/>
                  <a:pt x="288980" y="303383"/>
                </a:cubicBezTo>
                <a:lnTo>
                  <a:pt x="316484" y="303383"/>
                </a:lnTo>
                <a:cubicBezTo>
                  <a:pt x="397573" y="303383"/>
                  <a:pt x="467447" y="242868"/>
                  <a:pt x="479107" y="162627"/>
                </a:cubicBezTo>
                <a:cubicBezTo>
                  <a:pt x="479997" y="156496"/>
                  <a:pt x="485160" y="151875"/>
                  <a:pt x="491391" y="151786"/>
                </a:cubicBezTo>
                <a:close/>
                <a:moveTo>
                  <a:pt x="316506" y="0"/>
                </a:moveTo>
                <a:cubicBezTo>
                  <a:pt x="393230" y="0"/>
                  <a:pt x="455712" y="62383"/>
                  <a:pt x="455712" y="139074"/>
                </a:cubicBezTo>
                <a:cubicBezTo>
                  <a:pt x="455712" y="215675"/>
                  <a:pt x="393230" y="278059"/>
                  <a:pt x="316506" y="278059"/>
                </a:cubicBezTo>
                <a:lnTo>
                  <a:pt x="251888" y="278059"/>
                </a:lnTo>
                <a:cubicBezTo>
                  <a:pt x="246013" y="306851"/>
                  <a:pt x="220468" y="328623"/>
                  <a:pt x="189850" y="328623"/>
                </a:cubicBezTo>
                <a:cubicBezTo>
                  <a:pt x="159321" y="328623"/>
                  <a:pt x="133687" y="306851"/>
                  <a:pt x="127813" y="278059"/>
                </a:cubicBezTo>
                <a:lnTo>
                  <a:pt x="113928" y="278059"/>
                </a:lnTo>
                <a:cubicBezTo>
                  <a:pt x="51090" y="278059"/>
                  <a:pt x="0" y="227050"/>
                  <a:pt x="0" y="164311"/>
                </a:cubicBezTo>
                <a:cubicBezTo>
                  <a:pt x="0" y="101573"/>
                  <a:pt x="51090" y="50564"/>
                  <a:pt x="113928" y="50564"/>
                </a:cubicBezTo>
                <a:cubicBezTo>
                  <a:pt x="142855" y="50564"/>
                  <a:pt x="169913" y="61317"/>
                  <a:pt x="190740" y="80601"/>
                </a:cubicBezTo>
                <a:cubicBezTo>
                  <a:pt x="213259" y="32258"/>
                  <a:pt x="262301" y="0"/>
                  <a:pt x="316506" y="0"/>
                </a:cubicBezTo>
                <a:close/>
              </a:path>
            </a:pathLst>
          </a:custGeom>
          <a:solidFill>
            <a:srgbClr val="5BA3EB"/>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 name="直角三角形 13"/>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数据库与创新研究方法</a:t>
            </a:r>
            <a:endParaRPr lang="zh-CN" altLang="en-US" dirty="0"/>
          </a:p>
        </p:txBody>
      </p:sp>
      <p:sp>
        <p:nvSpPr>
          <p:cNvPr id="33" name="直角三角形 32"/>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nvGrpSpPr>
          <p:cNvPr id="13" name="组合 12"/>
          <p:cNvGrpSpPr/>
          <p:nvPr/>
        </p:nvGrpSpPr>
        <p:grpSpPr>
          <a:xfrm>
            <a:off x="127635" y="1971206"/>
            <a:ext cx="11924030" cy="3705677"/>
            <a:chOff x="1148440" y="1686593"/>
            <a:chExt cx="10285869" cy="4659156"/>
          </a:xfrm>
        </p:grpSpPr>
        <p:sp>
          <p:nvSpPr>
            <p:cNvPr id="14" name="矩形 13"/>
            <p:cNvSpPr/>
            <p:nvPr/>
          </p:nvSpPr>
          <p:spPr>
            <a:xfrm>
              <a:off x="4671343" y="1690022"/>
              <a:ext cx="3281528" cy="4655725"/>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5" name="组合 14"/>
            <p:cNvGrpSpPr/>
            <p:nvPr/>
          </p:nvGrpSpPr>
          <p:grpSpPr>
            <a:xfrm>
              <a:off x="1148440" y="1686594"/>
              <a:ext cx="10236081" cy="4659155"/>
              <a:chOff x="977959" y="2416882"/>
              <a:chExt cx="10236081" cy="2121085"/>
            </a:xfrm>
          </p:grpSpPr>
          <p:grpSp>
            <p:nvGrpSpPr>
              <p:cNvPr id="20" name="组合 19"/>
              <p:cNvGrpSpPr/>
              <p:nvPr/>
            </p:nvGrpSpPr>
            <p:grpSpPr>
              <a:xfrm>
                <a:off x="977959" y="2416882"/>
                <a:ext cx="3281528" cy="2121085"/>
                <a:chOff x="1214272" y="3002607"/>
                <a:chExt cx="3281528" cy="2121085"/>
              </a:xfrm>
            </p:grpSpPr>
            <p:sp>
              <p:nvSpPr>
                <p:cNvPr id="22" name="矩形 21"/>
                <p:cNvSpPr/>
                <p:nvPr/>
              </p:nvSpPr>
              <p:spPr>
                <a:xfrm>
                  <a:off x="1214272" y="3004167"/>
                  <a:ext cx="3281528" cy="2119524"/>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1214273" y="3002607"/>
                  <a:ext cx="3281527" cy="37652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中国混频金融状况指数的构建</a:t>
                  </a:r>
                  <a:r>
                    <a:rPr kumimoji="0" lang="en-US" altLang="zh-CN"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 </a:t>
                  </a:r>
                  <a:r>
                    <a:rPr kumimoji="0" lang="zh-CN" altLang="en-US"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统计与决策</a:t>
                  </a:r>
                  <a:r>
                    <a:rPr kumimoji="0" lang="en-US" altLang="zh-CN"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 2017.</a:t>
                  </a:r>
                  <a:endParaRPr kumimoji="0" lang="en-US" altLang="zh-CN"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1352191" y="3394202"/>
                  <a:ext cx="3006672" cy="1729490"/>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文章从货币政策经济增长目标出发，构建了新的混频金融状况指数</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(MFFCI)</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编制公式，使用</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MF-VAR</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模型，测算了金融状况变量的混频权重系数，实证编制和应用了中国</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MFFCI</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，同时与同频金融状况指数</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(SFFCI)</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进行了比较分析。结果表明，</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MFFCI</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无论与</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GR</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的相关性、因果关系，还是对</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GR</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的领先性和预测能力，都比</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SFFCI</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好，说明</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MFFCI</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更适合中国。</a:t>
                  </a:r>
                  <a:endPar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p:txBody>
            </p:sp>
          </p:grpSp>
          <p:sp>
            <p:nvSpPr>
              <p:cNvPr id="21" name="矩形 20"/>
              <p:cNvSpPr/>
              <p:nvPr/>
            </p:nvSpPr>
            <p:spPr>
              <a:xfrm>
                <a:off x="7932512" y="2418443"/>
                <a:ext cx="3281528" cy="2119522"/>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6" name="文本框 15"/>
            <p:cNvSpPr txBox="1"/>
            <p:nvPr/>
          </p:nvSpPr>
          <p:spPr>
            <a:xfrm>
              <a:off x="4629880" y="1686593"/>
              <a:ext cx="3281527" cy="827065"/>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金融稳定是否应纳入中国货币政策目标</a:t>
              </a:r>
              <a:r>
                <a:rPr kumimoji="0" lang="en-US" altLang="zh-CN"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 </a:t>
              </a:r>
              <a:r>
                <a:rPr kumimoji="0" lang="zh-CN" altLang="en-US"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南方经济</a:t>
              </a:r>
              <a:r>
                <a:rPr kumimoji="0" lang="en-US" altLang="zh-CN"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 2019.</a:t>
              </a:r>
              <a:endParaRPr kumimoji="0" lang="en-US" altLang="zh-CN"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endParaRPr>
            </a:p>
          </p:txBody>
        </p:sp>
        <p:sp>
          <p:nvSpPr>
            <p:cNvPr id="17" name="文本框 16"/>
            <p:cNvSpPr txBox="1"/>
            <p:nvPr/>
          </p:nvSpPr>
          <p:spPr>
            <a:xfrm>
              <a:off x="4769010" y="2546766"/>
              <a:ext cx="3006672" cy="3798980"/>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文章首先使用混频动态因子模型（</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MF-DFM</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）构建中国首个混频金融稳定指数（</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MF-FSI</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），接着把</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MF-FSI</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作为金融稳定的代理变量，比较分析纳入与不纳入金融稳定的中国货币政策损失函数差异。结果表明：中国混频金融稳定指数是金融稳定的一个实时性有效测度指标；中国货币政策目标应纳入金融稳定</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以减少货币政策福利损失。</a:t>
              </a:r>
              <a:endPar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p:txBody>
        </p:sp>
        <p:sp>
          <p:nvSpPr>
            <p:cNvPr id="18" name="文本框 17"/>
            <p:cNvSpPr txBox="1"/>
            <p:nvPr/>
          </p:nvSpPr>
          <p:spPr>
            <a:xfrm>
              <a:off x="8152782" y="1686593"/>
              <a:ext cx="3281527" cy="119637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中国电力景气指数的混频非对称测度</a:t>
              </a:r>
              <a:r>
                <a:rPr kumimoji="0" lang="en-US" altLang="zh-CN"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 </a:t>
              </a:r>
              <a:r>
                <a:rPr kumimoji="0" lang="zh-CN" altLang="en-US"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管理科学学报</a:t>
              </a:r>
              <a:r>
                <a:rPr kumimoji="0" lang="en-US" altLang="zh-CN"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rPr>
                <a:t>, 2018.</a:t>
              </a:r>
              <a:endParaRPr kumimoji="0" lang="en-US" altLang="zh-CN"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rgbClr val="2A31A3"/>
                </a:solidFill>
                <a:effectLst/>
                <a:uLnTx/>
                <a:uFillTx/>
                <a:latin typeface="Arial" panose="020B0604020202020204"/>
                <a:ea typeface="微软雅黑" panose="020B0503020204020204" pitchFamily="34" charset="-122"/>
                <a:cs typeface="+mn-cs"/>
              </a:endParaRPr>
            </a:p>
          </p:txBody>
        </p:sp>
        <p:sp>
          <p:nvSpPr>
            <p:cNvPr id="19" name="文本框 18"/>
            <p:cNvSpPr txBox="1"/>
            <p:nvPr/>
          </p:nvSpPr>
          <p:spPr>
            <a:xfrm>
              <a:off x="8240421" y="2546765"/>
              <a:ext cx="3006672" cy="3798980"/>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文章构建了能够同时分析季、月 </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2 </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种频率的 </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MF-MS-SW </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模型，选择 </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21 </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个指标组成的先行、一致和滞后混频样本数据，构建中国混频电力景气指数及预警信号系统。结果表明：构建的 </a:t>
              </a:r>
              <a:r>
                <a:rPr kumimoji="0" lang="en-US" altLang="zh-CN"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MF-MS-SW </a:t>
              </a:r>
              <a:r>
                <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计量模型较好地刻画了中国电力景气指数的波动特征，具有多频率和非线性的特征，且与中国总体经济发展状态具有高度的一致性，可以用来预警与预测。</a:t>
              </a:r>
              <a:endParaRPr kumimoji="0" lang="zh-CN" altLang="en-US" sz="16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p:txBody>
        </p:sp>
      </p:grpSp>
      <p:sp>
        <p:nvSpPr>
          <p:cNvPr id="28" name="文本框 27"/>
          <p:cNvSpPr txBox="1"/>
          <p:nvPr/>
        </p:nvSpPr>
        <p:spPr>
          <a:xfrm>
            <a:off x="669925" y="1130300"/>
            <a:ext cx="10850564"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混频模型其他应用场景</a:t>
            </a:r>
            <a:endParaRPr kumimoji="0" lang="en-US" altLang="zh-CN" sz="1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graphicFrame>
        <p:nvGraphicFramePr>
          <p:cNvPr id="30" name="表格 29"/>
          <p:cNvGraphicFramePr>
            <a:graphicFrameLocks noGrp="1"/>
          </p:cNvGraphicFramePr>
          <p:nvPr/>
        </p:nvGraphicFramePr>
        <p:xfrm>
          <a:off x="127636" y="5765059"/>
          <a:ext cx="3804154" cy="640080"/>
        </p:xfrm>
        <a:graphic>
          <a:graphicData uri="http://schemas.openxmlformats.org/drawingml/2006/table">
            <a:tbl>
              <a:tblPr firstRow="1" firstCol="1" bandRow="1">
                <a:tableStyleId>{5C22544A-7EE6-4342-B048-85BDC9FD1C3A}</a:tableStyleId>
              </a:tblPr>
              <a:tblGrid>
                <a:gridCol w="517365"/>
                <a:gridCol w="3286789"/>
              </a:tblGrid>
              <a:tr h="180975">
                <a:tc>
                  <a:txBody>
                    <a:bodyPr/>
                    <a:lstStyle/>
                    <a:p>
                      <a:pPr algn="ctr">
                        <a:spcAft>
                          <a:spcPts val="0"/>
                        </a:spcAft>
                      </a:pPr>
                      <a:r>
                        <a:rPr lang="zh-CN" altLang="en-US" sz="1050" kern="0" dirty="0">
                          <a:effectLst/>
                        </a:rPr>
                        <a:t>季</a:t>
                      </a:r>
                      <a:r>
                        <a:rPr lang="zh-CN" sz="1050" kern="0" dirty="0">
                          <a:effectLst/>
                        </a:rPr>
                        <a:t>度数据</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altLang="zh-CN" sz="1050" b="0" kern="0" dirty="0">
                          <a:solidFill>
                            <a:schemeClr val="tx1"/>
                          </a:solidFill>
                          <a:effectLst/>
                        </a:rPr>
                        <a:t>1999Q1-2015Q3</a:t>
                      </a:r>
                      <a:r>
                        <a:rPr lang="zh-CN" altLang="en-US" sz="1050" b="0" kern="0" dirty="0">
                          <a:solidFill>
                            <a:schemeClr val="tx1"/>
                          </a:solidFill>
                          <a:effectLst/>
                        </a:rPr>
                        <a:t>国内生产总值</a:t>
                      </a:r>
                      <a:r>
                        <a:rPr lang="en-US" altLang="zh-CN" sz="1050" b="0" kern="0" dirty="0">
                          <a:solidFill>
                            <a:schemeClr val="tx1"/>
                          </a:solidFill>
                          <a:effectLst/>
                        </a:rPr>
                        <a:t>(GDP)</a:t>
                      </a:r>
                      <a:endParaRPr lang="zh-CN" sz="1200" b="0" kern="100" dirty="0">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solidFill>
                      <a:srgbClr val="E8E8F3"/>
                    </a:solidFill>
                  </a:tcPr>
                </a:tc>
              </a:tr>
              <a:tr h="180975">
                <a:tc>
                  <a:txBody>
                    <a:bodyPr/>
                    <a:lstStyle/>
                    <a:p>
                      <a:pPr algn="ctr">
                        <a:spcAft>
                          <a:spcPts val="0"/>
                        </a:spcAft>
                      </a:pPr>
                      <a:r>
                        <a:rPr lang="zh-CN" sz="1050" kern="0">
                          <a:effectLst/>
                        </a:rPr>
                        <a:t>月度数据</a:t>
                      </a: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en-US" altLang="zh-CN" sz="1050" kern="0" dirty="0">
                          <a:effectLst/>
                        </a:rPr>
                        <a:t>1999M1-2015M9</a:t>
                      </a:r>
                      <a:r>
                        <a:rPr lang="zh-CN" altLang="en-US" sz="1050" kern="0" dirty="0">
                          <a:effectLst/>
                        </a:rPr>
                        <a:t>货币供应量、利率、人民币汇率、股票价格、房地产价格</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tc>
              </a:tr>
            </a:tbl>
          </a:graphicData>
        </a:graphic>
      </p:graphicFrame>
      <p:sp>
        <p:nvSpPr>
          <p:cNvPr id="3" name="矩形 2"/>
          <p:cNvSpPr/>
          <p:nvPr/>
        </p:nvSpPr>
        <p:spPr>
          <a:xfrm>
            <a:off x="127635" y="1601232"/>
            <a:ext cx="11830050" cy="369972"/>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指数编制</a:t>
            </a:r>
            <a:endParaRPr kumimoji="0" lang="zh-CN" altLang="en-US" sz="180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p:txBody>
      </p:sp>
      <p:graphicFrame>
        <p:nvGraphicFramePr>
          <p:cNvPr id="25" name="表格 24"/>
          <p:cNvGraphicFramePr>
            <a:graphicFrameLocks noGrp="1"/>
          </p:cNvGraphicFramePr>
          <p:nvPr/>
        </p:nvGraphicFramePr>
        <p:xfrm>
          <a:off x="4211606" y="5765059"/>
          <a:ext cx="3804155" cy="640080"/>
        </p:xfrm>
        <a:graphic>
          <a:graphicData uri="http://schemas.openxmlformats.org/drawingml/2006/table">
            <a:tbl>
              <a:tblPr firstRow="1" firstCol="1" bandRow="1">
                <a:tableStyleId>{5C22544A-7EE6-4342-B048-85BDC9FD1C3A}</a:tableStyleId>
              </a:tblPr>
              <a:tblGrid>
                <a:gridCol w="517365"/>
                <a:gridCol w="3286790"/>
              </a:tblGrid>
              <a:tr h="180975">
                <a:tc>
                  <a:txBody>
                    <a:bodyPr/>
                    <a:lstStyle/>
                    <a:p>
                      <a:pPr algn="ctr">
                        <a:spcAft>
                          <a:spcPts val="0"/>
                        </a:spcAft>
                      </a:pPr>
                      <a:r>
                        <a:rPr lang="zh-CN" altLang="en-US" sz="1050" kern="0" dirty="0">
                          <a:effectLst/>
                        </a:rPr>
                        <a:t>季</a:t>
                      </a:r>
                      <a:r>
                        <a:rPr lang="zh-CN" sz="1050" kern="0" dirty="0">
                          <a:effectLst/>
                        </a:rPr>
                        <a:t>度数据</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050" b="0" kern="0" dirty="0">
                          <a:solidFill>
                            <a:schemeClr val="tx1"/>
                          </a:solidFill>
                          <a:effectLst/>
                        </a:rPr>
                        <a:t>不良贷款、证券化率、住房贷款</a:t>
                      </a:r>
                      <a:r>
                        <a:rPr lang="zh-CN" altLang="en-US" sz="1050" b="0" kern="0" dirty="0">
                          <a:solidFill>
                            <a:schemeClr val="tx1"/>
                          </a:solidFill>
                          <a:effectLst/>
                          <a:latin typeface="+mn-lt"/>
                          <a:ea typeface="+mn-ea"/>
                          <a:cs typeface="+mn-cs"/>
                        </a:rPr>
                        <a:t>、</a:t>
                      </a:r>
                      <a:r>
                        <a:rPr lang="zh-CN" altLang="en-US" sz="1050" b="0" kern="0" dirty="0">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外汇储备量、</a:t>
                      </a:r>
                      <a:r>
                        <a:rPr lang="en-US" altLang="zh-CN" sz="1050" b="0" kern="0" dirty="0">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M2</a:t>
                      </a:r>
                      <a:r>
                        <a:rPr lang="zh-CN" altLang="en-US" sz="1050" b="0" kern="0" dirty="0">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、财政赤字</a:t>
                      </a:r>
                      <a:endParaRPr lang="zh-CN" sz="1200" b="0" kern="100" dirty="0">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solidFill>
                      <a:srgbClr val="E8E8F3"/>
                    </a:solidFill>
                  </a:tcPr>
                </a:tc>
              </a:tr>
              <a:tr h="180975">
                <a:tc>
                  <a:txBody>
                    <a:bodyPr/>
                    <a:lstStyle/>
                    <a:p>
                      <a:pPr algn="ctr">
                        <a:spcAft>
                          <a:spcPts val="0"/>
                        </a:spcAft>
                      </a:pPr>
                      <a:r>
                        <a:rPr lang="zh-CN" sz="1050" kern="0">
                          <a:effectLst/>
                        </a:rPr>
                        <a:t>月度数据</a:t>
                      </a: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050" kern="0" dirty="0">
                          <a:effectLst/>
                        </a:rPr>
                        <a:t>存贷款比例、社会融资规模、上证综合指数、沪深两市股价、实际利率</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tc>
              </a:tr>
            </a:tbl>
          </a:graphicData>
        </a:graphic>
      </p:graphicFrame>
      <p:graphicFrame>
        <p:nvGraphicFramePr>
          <p:cNvPr id="26" name="表格 25"/>
          <p:cNvGraphicFramePr>
            <a:graphicFrameLocks noGrp="1"/>
          </p:cNvGraphicFramePr>
          <p:nvPr/>
        </p:nvGraphicFramePr>
        <p:xfrm>
          <a:off x="8189793" y="5765059"/>
          <a:ext cx="3804155" cy="800100"/>
        </p:xfrm>
        <a:graphic>
          <a:graphicData uri="http://schemas.openxmlformats.org/drawingml/2006/table">
            <a:tbl>
              <a:tblPr firstRow="1" firstCol="1" bandRow="1">
                <a:tableStyleId>{5C22544A-7EE6-4342-B048-85BDC9FD1C3A}</a:tableStyleId>
              </a:tblPr>
              <a:tblGrid>
                <a:gridCol w="517365"/>
                <a:gridCol w="3286790"/>
              </a:tblGrid>
              <a:tr h="180975">
                <a:tc>
                  <a:txBody>
                    <a:bodyPr/>
                    <a:lstStyle/>
                    <a:p>
                      <a:pPr algn="ctr">
                        <a:spcAft>
                          <a:spcPts val="0"/>
                        </a:spcAft>
                      </a:pPr>
                      <a:r>
                        <a:rPr lang="zh-CN" altLang="en-US" sz="1050" kern="0" dirty="0">
                          <a:effectLst/>
                        </a:rPr>
                        <a:t>季</a:t>
                      </a:r>
                      <a:r>
                        <a:rPr lang="zh-CN" sz="1050" kern="0" dirty="0">
                          <a:effectLst/>
                        </a:rPr>
                        <a:t>度数据</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050" b="0" kern="0" dirty="0">
                          <a:solidFill>
                            <a:schemeClr val="tx1"/>
                          </a:solidFill>
                          <a:effectLst/>
                        </a:rPr>
                        <a:t>固定资产投资价格指数、国内生产总值、第二产业增</a:t>
                      </a:r>
                      <a:endParaRPr lang="zh-CN" altLang="en-US" sz="1050" b="0" kern="0" dirty="0">
                        <a:solidFill>
                          <a:schemeClr val="tx1"/>
                        </a:solidFill>
                        <a:effectLst/>
                      </a:endParaRPr>
                    </a:p>
                    <a:p>
                      <a:pPr algn="l">
                        <a:spcAft>
                          <a:spcPts val="0"/>
                        </a:spcAft>
                      </a:pPr>
                      <a:r>
                        <a:rPr lang="zh-CN" altLang="en-US" sz="1050" b="0" kern="0" dirty="0">
                          <a:solidFill>
                            <a:schemeClr val="tx1"/>
                          </a:solidFill>
                          <a:effectLst/>
                        </a:rPr>
                        <a:t>加值、平板玻璃产销率、建筑业增加值</a:t>
                      </a:r>
                      <a:endParaRPr lang="zh-CN" sz="1200" b="0" kern="100" dirty="0">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solidFill>
                      <a:srgbClr val="E8E8F3"/>
                    </a:solidFill>
                  </a:tcPr>
                </a:tc>
              </a:tr>
              <a:tr h="180975">
                <a:tc>
                  <a:txBody>
                    <a:bodyPr/>
                    <a:lstStyle/>
                    <a:p>
                      <a:pPr algn="ctr">
                        <a:spcAft>
                          <a:spcPts val="0"/>
                        </a:spcAft>
                      </a:pPr>
                      <a:r>
                        <a:rPr lang="zh-CN" sz="1050" kern="0">
                          <a:effectLst/>
                        </a:rPr>
                        <a:t>月度数据</a:t>
                      </a: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1050" kern="0" dirty="0">
                          <a:effectLst/>
                        </a:rPr>
                        <a:t>全社会用电量、发电量、火力发电量、工业用电量、城乡居民生活用电量、商品房销售面积、电力生产主营业务收入</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CSMAR</a:t>
            </a:r>
            <a:r>
              <a:rPr lang="zh-CN" altLang="en-US" dirty="0"/>
              <a:t>数据库与创新研究方法</a:t>
            </a:r>
            <a:endParaRPr lang="zh-CN" altLang="en-US" dirty="0"/>
          </a:p>
        </p:txBody>
      </p:sp>
      <p:sp>
        <p:nvSpPr>
          <p:cNvPr id="33" name="直角三角形 32"/>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29" name="文本框 28"/>
          <p:cNvSpPr txBox="1"/>
          <p:nvPr/>
        </p:nvSpPr>
        <p:spPr>
          <a:xfrm>
            <a:off x="669925" y="1130300"/>
            <a:ext cx="10850564"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CSMAR</a:t>
            </a:r>
            <a:r>
              <a:rPr kumimoji="0" lang="zh-CN" altLang="en-US" sz="1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与混频数据</a:t>
            </a:r>
            <a:endParaRPr kumimoji="0" lang="zh-CN" altLang="en-US" sz="1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grpSp>
        <p:nvGrpSpPr>
          <p:cNvPr id="39" name="组合 38"/>
          <p:cNvGrpSpPr/>
          <p:nvPr/>
        </p:nvGrpSpPr>
        <p:grpSpPr>
          <a:xfrm>
            <a:off x="-691714" y="798036"/>
            <a:ext cx="12883714" cy="5884565"/>
            <a:chOff x="-665825" y="954917"/>
            <a:chExt cx="12883714" cy="5884565"/>
          </a:xfrm>
        </p:grpSpPr>
        <p:sp>
          <p:nvSpPr>
            <p:cNvPr id="43" name="í$lïḑé"/>
            <p:cNvSpPr/>
            <p:nvPr/>
          </p:nvSpPr>
          <p:spPr>
            <a:xfrm rot="7408701">
              <a:off x="10685925" y="5307518"/>
              <a:ext cx="1531964" cy="1531964"/>
            </a:xfrm>
            <a:prstGeom prst="ellipse">
              <a:avLst/>
            </a:prstGeom>
            <a:gradFill flip="none" rotWithShape="1">
              <a:gsLst>
                <a:gs pos="0">
                  <a:schemeClr val="accent4">
                    <a:lumMod val="20000"/>
                    <a:lumOff val="80000"/>
                    <a:alpha val="27000"/>
                  </a:schemeClr>
                </a:gs>
                <a:gs pos="88000">
                  <a:schemeClr val="accent4">
                    <a:alpha val="70000"/>
                  </a:schemeClr>
                </a:gs>
                <a:gs pos="47000">
                  <a:schemeClr val="accent4">
                    <a:lumMod val="60000"/>
                    <a:lumOff val="40000"/>
                    <a:alpha val="42000"/>
                  </a:schemeClr>
                </a:gs>
              </a:gsLst>
              <a:path path="circle">
                <a:fillToRect l="50000" t="130000" r="50000" b="-30000"/>
              </a:path>
              <a:tileRect/>
            </a:gradFill>
            <a:ln w="57150" cap="rnd">
              <a:noFill/>
              <a:prstDash val="solid"/>
              <a:round/>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GB" sz="2000" b="1"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 name="îṥ1ïḋê"/>
            <p:cNvSpPr/>
            <p:nvPr/>
          </p:nvSpPr>
          <p:spPr>
            <a:xfrm rot="533347">
              <a:off x="-665825" y="954917"/>
              <a:ext cx="3678238" cy="3678238"/>
            </a:xfrm>
            <a:prstGeom prst="ellipse">
              <a:avLst/>
            </a:prstGeom>
            <a:gradFill>
              <a:gsLst>
                <a:gs pos="0">
                  <a:schemeClr val="accent5">
                    <a:lumMod val="20000"/>
                    <a:lumOff val="80000"/>
                    <a:alpha val="0"/>
                  </a:schemeClr>
                </a:gs>
                <a:gs pos="60000">
                  <a:schemeClr val="accent5">
                    <a:lumMod val="60000"/>
                    <a:lumOff val="40000"/>
                    <a:alpha val="32000"/>
                  </a:schemeClr>
                </a:gs>
              </a:gsLst>
              <a:lin ang="2700000" scaled="0"/>
            </a:gradFill>
            <a:ln w="57150" cap="rnd">
              <a:noFill/>
              <a:prstDash val="solid"/>
              <a:round/>
            </a:ln>
            <a:effectLst>
              <a:softEdge rad="533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GB" sz="2000" b="1"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2" name="ïṧ1ïďé"/>
            <p:cNvGrpSpPr/>
            <p:nvPr/>
          </p:nvGrpSpPr>
          <p:grpSpPr>
            <a:xfrm>
              <a:off x="660400" y="2123603"/>
              <a:ext cx="10858500" cy="4626821"/>
              <a:chOff x="660400" y="2124515"/>
              <a:chExt cx="7150744" cy="3921673"/>
            </a:xfrm>
          </p:grpSpPr>
          <p:grpSp>
            <p:nvGrpSpPr>
              <p:cNvPr id="44" name="îṣ1ïḍé"/>
              <p:cNvGrpSpPr/>
              <p:nvPr/>
            </p:nvGrpSpPr>
            <p:grpSpPr>
              <a:xfrm>
                <a:off x="660400" y="2124515"/>
                <a:ext cx="3442986" cy="3921673"/>
                <a:chOff x="1596571" y="2124515"/>
                <a:chExt cx="2518229" cy="3921673"/>
              </a:xfrm>
            </p:grpSpPr>
            <p:sp>
              <p:nvSpPr>
                <p:cNvPr id="49" name="íSḷiḍè"/>
                <p:cNvSpPr/>
                <p:nvPr/>
              </p:nvSpPr>
              <p:spPr>
                <a:xfrm>
                  <a:off x="1596571" y="2129580"/>
                  <a:ext cx="2518229" cy="3916608"/>
                </a:xfrm>
                <a:prstGeom prst="roundRect">
                  <a:avLst>
                    <a:gd name="adj" fmla="val 55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0" name="isḻîḑe"/>
                <p:cNvSpPr txBox="1"/>
                <p:nvPr/>
              </p:nvSpPr>
              <p:spPr>
                <a:xfrm>
                  <a:off x="1656357" y="3168478"/>
                  <a:ext cx="2398656" cy="261054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经济研究系列</a:t>
                  </a:r>
                  <a:r>
                    <a:rPr kumimoji="0" lang="en-US" altLang="zh-CN"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a:t>
                  </a:r>
                  <a:r>
                    <a:rPr kumimoji="0" lang="zh-CN" altLang="en-US"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中国宏观经济研究数据库</a:t>
                  </a:r>
                  <a:endParaRPr kumimoji="0" lang="en-US" altLang="zh-CN" sz="10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反映整个国民经济与社会发展状况的统计指标，数据内容包括国内生产总值、固定资产投资、居民收入与消费、财政收支、价格指数、国内贸易、对外贸易、就业与工资、能源生产与消费、环境保护、农业、工业、建筑业、金融业、邮电和运输业、旅游、国际收支、保险业共</a:t>
                  </a:r>
                  <a:r>
                    <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18</a:t>
                  </a: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个领域的数据。</a:t>
                  </a:r>
                  <a:endPar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endPar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经济研究系列</a:t>
                  </a:r>
                  <a:r>
                    <a:rPr kumimoji="0" lang="en-US" altLang="zh-CN"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a:t>
                  </a:r>
                  <a:r>
                    <a:rPr kumimoji="0" lang="zh-CN" altLang="en-US"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国际宏观综合数据库</a:t>
                  </a:r>
                  <a:endParaRPr kumimoji="0" lang="en-US" altLang="zh-CN" sz="10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国际宏观综合数据库包括世界经济总览，世界经济展望预测，景气指数，金融，制造业，军事，全球性问题，物流绩效八大模块，</a:t>
                  </a:r>
                  <a:r>
                    <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11</a:t>
                  </a: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个二级节点，设计了</a:t>
                  </a:r>
                  <a:r>
                    <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33</a:t>
                  </a: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张表，覆盖全球</a:t>
                  </a:r>
                  <a:r>
                    <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180</a:t>
                  </a: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多个国家的宏观数据，收录的数据来源于联合国统计署、</a:t>
                  </a:r>
                  <a:r>
                    <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IFM</a:t>
                  </a: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，全球清算银行等。数据最早为</a:t>
                  </a:r>
                  <a:r>
                    <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1896</a:t>
                  </a: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年。</a:t>
                  </a:r>
                  <a:endPar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endPar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行业研究系列</a:t>
                  </a:r>
                  <a:endParaRPr kumimoji="0" lang="en-US" altLang="zh-CN"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包括能源、房地产、通信、汽车、交通运输、保险、钢铁、有色金属、医药、新能源、石油化工、农林牧渔、物流、旅游、土地交易、信托行业等</a:t>
                  </a:r>
                  <a:r>
                    <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16</a:t>
                  </a: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个库</a:t>
                  </a:r>
                  <a:endPar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p:txBody>
            </p:sp>
            <p:sp>
              <p:nvSpPr>
                <p:cNvPr id="51" name="iśļiďé"/>
                <p:cNvSpPr txBox="1"/>
                <p:nvPr/>
              </p:nvSpPr>
              <p:spPr>
                <a:xfrm>
                  <a:off x="1656357" y="2124515"/>
                  <a:ext cx="2398656" cy="635283"/>
                </a:xfrm>
                <a:prstGeom prst="roundRect">
                  <a:avLst>
                    <a:gd name="adj" fmla="val 50000"/>
                  </a:avLst>
                </a:prstGeom>
                <a:gradFill>
                  <a:gsLst>
                    <a:gs pos="0">
                      <a:schemeClr val="accent2">
                        <a:lumMod val="60000"/>
                        <a:lumOff val="40000"/>
                      </a:schemeClr>
                    </a:gs>
                    <a:gs pos="60000">
                      <a:schemeClr val="accent2"/>
                    </a:gs>
                  </a:gsLst>
                  <a:lin ang="2700000" scaled="0"/>
                </a:gradFill>
                <a:ln w="57150" cap="rnd">
                  <a:noFill/>
                  <a:prstDash val="solid"/>
                  <a:round/>
                </a:ln>
                <a:effectLst>
                  <a:outerShdw blurRad="762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algn="ctr" defTabSz="913765">
                    <a:defRPr sz="2000"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3765"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宏观经济数据</a:t>
                  </a:r>
                  <a:endParaRPr kumimoji="0" lang="en-US" altLang="zh-CN" sz="16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a:p>
                  <a:pPr marL="0" marR="0" lvl="0" indent="0" algn="ctr" defTabSz="913765"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统计频率较低，多包含月</a:t>
                  </a:r>
                  <a:r>
                    <a:rPr kumimoji="0" lang="en-US" altLang="zh-CN" sz="1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0" lang="zh-CN" altLang="en-US" sz="1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季</a:t>
                  </a:r>
                  <a:r>
                    <a:rPr kumimoji="0" lang="en-US" altLang="zh-CN" sz="1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0" lang="zh-CN" altLang="en-US" sz="1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年度频率数据，其数据稳定性较强。</a:t>
                  </a:r>
                  <a:endParaRPr kumimoji="0" lang="en-US" altLang="zh-CN" sz="1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45" name="íṧ1îḋè"/>
              <p:cNvGrpSpPr/>
              <p:nvPr/>
            </p:nvGrpSpPr>
            <p:grpSpPr>
              <a:xfrm>
                <a:off x="4368158" y="2129579"/>
                <a:ext cx="3442986" cy="3916609"/>
                <a:chOff x="1596571" y="2129579"/>
                <a:chExt cx="2518229" cy="3916609"/>
              </a:xfrm>
            </p:grpSpPr>
            <p:sp>
              <p:nvSpPr>
                <p:cNvPr id="46" name="iS1îdê"/>
                <p:cNvSpPr/>
                <p:nvPr/>
              </p:nvSpPr>
              <p:spPr>
                <a:xfrm>
                  <a:off x="1596571" y="2129579"/>
                  <a:ext cx="2518229" cy="3916609"/>
                </a:xfrm>
                <a:prstGeom prst="roundRect">
                  <a:avLst>
                    <a:gd name="adj" fmla="val 55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7" name="îš1íḍe"/>
                <p:cNvSpPr txBox="1"/>
                <p:nvPr/>
              </p:nvSpPr>
              <p:spPr>
                <a:xfrm>
                  <a:off x="1656357" y="2870915"/>
                  <a:ext cx="2404774" cy="30801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专题研究系列</a:t>
                  </a:r>
                  <a:r>
                    <a:rPr kumimoji="0" lang="en-US" altLang="zh-CN"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a:t>
                  </a:r>
                  <a:r>
                    <a:rPr kumimoji="0" lang="zh-CN" altLang="en-US"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中国投资者情绪指标研究数据库</a:t>
                  </a:r>
                  <a:endParaRPr kumimoji="0" lang="en-US" altLang="zh-CN" sz="105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甄选能够代表中国投资者情绪指标，收录了中国证券登记结算公司对投资者账户的周统计信息、及投资者保证金变化信息，中国证券保护网统计的投资者信心，及中国景气检测中心绘制的消费者、企业家等的信心，</a:t>
                  </a:r>
                  <a:r>
                    <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BW</a:t>
                  </a: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综合情绪指数主要因子、国内主流学者研究的情绪指数及大量代理情绪因子等。</a:t>
                  </a:r>
                  <a:endPar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endParaRPr kumimoji="0" lang="en-US" altLang="zh-CN"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股票市场系列</a:t>
                  </a:r>
                  <a:endParaRPr kumimoji="0" lang="en-US" altLang="zh-CN" sz="10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包括股票市场交易、融资融券、大笔交易、大宗交易、市场指数、股权分置改革、停复牌、特殊处理与特别转让、股票市场衍生指标、转融通、沪港通与深港通等</a:t>
                  </a:r>
                  <a:r>
                    <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11</a:t>
                  </a: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个数据库。收集了自</a:t>
                  </a:r>
                  <a:r>
                    <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1990</a:t>
                  </a: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年上海证券交易所和深圳证券交易所成立以来中国上市公司的资料、全部交易数据。</a:t>
                  </a:r>
                  <a:endPar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endParaRPr kumimoji="0" lang="en-US" altLang="zh-CN"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货币市场系列</a:t>
                  </a:r>
                  <a:endParaRPr kumimoji="0" lang="en-US" altLang="zh-CN"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包括外汇市场、黄金市场交易、货币市场与政策工具等</a:t>
                  </a:r>
                  <a:r>
                    <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3</a:t>
                  </a: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个数据库。</a:t>
                  </a:r>
                  <a:endPar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endParaRPr kumimoji="0" lang="en-US" altLang="zh-CN"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衍生市场系列</a:t>
                  </a:r>
                  <a:endParaRPr kumimoji="0" lang="en-US" altLang="zh-CN" sz="1050" b="1"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rPr>
                    <a:t>包括商品期货、权证市场、股指期货、国债期货、个股期权、股指基权、商品期权等数据库。</a:t>
                  </a:r>
                  <a:endParaRPr kumimoji="0" lang="en-US" altLang="zh-CN" sz="900" b="0" i="0" u="none" strike="noStrike" kern="1200" cap="none" spc="0" normalizeH="0" baseline="0" noProof="0" dirty="0">
                    <a:ln>
                      <a:noFill/>
                    </a:ln>
                    <a:solidFill>
                      <a:srgbClr val="2F2F2F"/>
                    </a:solidFill>
                    <a:effectLst/>
                    <a:uLnTx/>
                    <a:uFillTx/>
                    <a:latin typeface="Arial" panose="020B0604020202020204"/>
                    <a:ea typeface="微软雅黑" panose="020B0503020204020204" pitchFamily="34" charset="-122"/>
                    <a:cs typeface="+mn-cs"/>
                  </a:endParaRPr>
                </a:p>
              </p:txBody>
            </p:sp>
            <p:sp>
              <p:nvSpPr>
                <p:cNvPr id="48" name="iśḻíḓe"/>
                <p:cNvSpPr txBox="1"/>
                <p:nvPr/>
              </p:nvSpPr>
              <p:spPr>
                <a:xfrm>
                  <a:off x="1656357" y="2129580"/>
                  <a:ext cx="2398656" cy="653013"/>
                </a:xfrm>
                <a:prstGeom prst="roundRect">
                  <a:avLst>
                    <a:gd name="adj" fmla="val 50000"/>
                  </a:avLst>
                </a:prstGeom>
                <a:gradFill>
                  <a:gsLst>
                    <a:gs pos="0">
                      <a:schemeClr val="accent4">
                        <a:lumMod val="60000"/>
                        <a:lumOff val="40000"/>
                      </a:schemeClr>
                    </a:gs>
                    <a:gs pos="60000">
                      <a:schemeClr val="accent4"/>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algn="ctr" defTabSz="913765">
                    <a:defRPr sz="2000"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3765"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金融数据</a:t>
                  </a:r>
                  <a:endParaRPr kumimoji="0" lang="zh-CN" altLang="en-US" sz="16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a:p>
                  <a:pPr marL="0" marR="0" lvl="0" indent="0" algn="ctr" defTabSz="913765"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统计频率较高，多包含日</a:t>
                  </a:r>
                  <a:r>
                    <a:rPr kumimoji="0" lang="en-US" altLang="zh-CN" sz="1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0" lang="zh-CN" altLang="en-US" sz="1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小时频率数据，其数据信息量较多。</a:t>
                  </a:r>
                  <a:endParaRPr kumimoji="0" lang="zh-CN" altLang="en-US" sz="1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íṣlîḑê"/>
        <p:cNvGrpSpPr/>
        <p:nvPr/>
      </p:nvGrpSpPr>
      <p:grpSpPr>
        <a:xfrm>
          <a:off x="0" y="0"/>
          <a:ext cx="0" cy="0"/>
          <a:chOff x="0" y="0"/>
          <a:chExt cx="0" cy="0"/>
        </a:xfrm>
      </p:grpSpPr>
      <p:sp>
        <p:nvSpPr>
          <p:cNvPr id="4" name="iSḻíde"/>
          <p:cNvSpPr>
            <a:spLocks noGrp="1"/>
          </p:cNvSpPr>
          <p:nvPr>
            <p:ph type="title"/>
          </p:nvPr>
        </p:nvSpPr>
        <p:spPr>
          <a:xfrm>
            <a:off x="3713040" y="1637909"/>
            <a:ext cx="6453584" cy="951057"/>
          </a:xfrm>
        </p:spPr>
        <p:txBody>
          <a:bodyPr/>
          <a:lstStyle/>
          <a:p>
            <a:r>
              <a:rPr lang="en-US" altLang="zh-CN" sz="3200" b="1" dirty="0"/>
              <a:t>CSMAR</a:t>
            </a:r>
            <a:r>
              <a:rPr lang="zh-CN" altLang="en-US" sz="3200" b="1" dirty="0"/>
              <a:t>简介</a:t>
            </a:r>
            <a:endParaRPr lang="en-US" altLang="zh-CN" sz="3200" b="1" dirty="0"/>
          </a:p>
        </p:txBody>
      </p:sp>
      <p:sp>
        <p:nvSpPr>
          <p:cNvPr id="5" name="isļiďè"/>
          <p:cNvSpPr>
            <a:spLocks noGrp="1"/>
          </p:cNvSpPr>
          <p:nvPr>
            <p:ph type="body" idx="1"/>
          </p:nvPr>
        </p:nvSpPr>
        <p:spPr>
          <a:xfrm>
            <a:off x="3713040" y="2588966"/>
            <a:ext cx="6453584" cy="2383991"/>
          </a:xfrm>
        </p:spPr>
        <p:txBody>
          <a:bodyPr/>
          <a:lstStyle/>
          <a:p>
            <a:pPr marL="285750" indent="-285750">
              <a:lnSpc>
                <a:spcPct val="160000"/>
              </a:lnSpc>
              <a:buFont typeface="Wingdings" panose="05000000000000000000" pitchFamily="2" charset="2"/>
              <a:buChar char="p"/>
            </a:pPr>
            <a:r>
              <a:rPr lang="zh-CN" altLang="en-US" sz="1200" dirty="0"/>
              <a:t>数据库概况  </a:t>
            </a:r>
            <a:endParaRPr lang="en-US" altLang="zh-CN" sz="1200" dirty="0"/>
          </a:p>
          <a:p>
            <a:pPr marL="285750" indent="-285750">
              <a:lnSpc>
                <a:spcPct val="160000"/>
              </a:lnSpc>
              <a:buFont typeface="Wingdings" panose="05000000000000000000" pitchFamily="2" charset="2"/>
              <a:buChar char="p"/>
            </a:pPr>
            <a:r>
              <a:rPr lang="zh-CN" altLang="en-US" sz="1200" dirty="0"/>
              <a:t>基础操作指引</a:t>
            </a:r>
            <a:endParaRPr lang="en-US" altLang="zh-CN" sz="1200" dirty="0"/>
          </a:p>
        </p:txBody>
      </p:sp>
      <p:sp>
        <p:nvSpPr>
          <p:cNvPr id="2" name="ïṥľïḋe"/>
          <p:cNvSpPr>
            <a:spLocks noGrp="1"/>
          </p:cNvSpPr>
          <p:nvPr>
            <p:ph type="sldNum" sz="quarter" idx="12"/>
          </p:nvPr>
        </p:nvSpPr>
        <p:spPr>
          <a:xfrm>
            <a:off x="8857452" y="6438900"/>
            <a:ext cx="2661448" cy="215900"/>
          </a:xfrm>
        </p:spPr>
        <p:txBody>
          <a:bodyPr/>
          <a:lstStyle/>
          <a:p>
            <a:fld id="{7F65B630-C7FF-41C0-9923-C5E5E29EED81}" type="slidenum">
              <a:rPr lang="zh-CN" altLang="en-US" smtClean="0"/>
            </a:fld>
            <a:endParaRPr lang="zh-CN" altLang="en-US"/>
          </a:p>
        </p:txBody>
      </p:sp>
      <p:sp>
        <p:nvSpPr>
          <p:cNvPr id="14" name="iSḻiďê"/>
          <p:cNvSpPr txBox="1"/>
          <p:nvPr/>
        </p:nvSpPr>
        <p:spPr>
          <a:xfrm>
            <a:off x="1602922" y="2113756"/>
            <a:ext cx="1716542" cy="950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3200" b="1" kern="1200">
                <a:solidFill>
                  <a:schemeClr val="bg1"/>
                </a:solidFill>
                <a:latin typeface="+mj-lt"/>
                <a:ea typeface="+mj-ea"/>
                <a:cs typeface="+mj-cs"/>
              </a:defRPr>
            </a:lvl1pPr>
          </a:lstStyle>
          <a:p>
            <a:pPr algn="ctr"/>
            <a:r>
              <a:rPr lang="en-GB" altLang="zh-CN" sz="9600"/>
              <a:t>0</a:t>
            </a:r>
            <a:r>
              <a:rPr lang="en-GB" altLang="zh-CN" sz="100"/>
              <a:t> </a:t>
            </a:r>
            <a:r>
              <a:rPr lang="en-GB" altLang="zh-CN" sz="9600"/>
              <a:t>1</a:t>
            </a:r>
            <a:endParaRPr lang="en-GB" sz="96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íṣlîḑê"/>
        <p:cNvGrpSpPr/>
        <p:nvPr/>
      </p:nvGrpSpPr>
      <p:grpSpPr>
        <a:xfrm>
          <a:off x="0" y="0"/>
          <a:ext cx="0" cy="0"/>
          <a:chOff x="0" y="0"/>
          <a:chExt cx="0" cy="0"/>
        </a:xfrm>
      </p:grpSpPr>
      <p:sp>
        <p:nvSpPr>
          <p:cNvPr id="4" name="iSḻíde"/>
          <p:cNvSpPr>
            <a:spLocks noGrp="1"/>
          </p:cNvSpPr>
          <p:nvPr>
            <p:ph type="title"/>
          </p:nvPr>
        </p:nvSpPr>
        <p:spPr>
          <a:xfrm>
            <a:off x="3713040" y="1637909"/>
            <a:ext cx="6453584" cy="951057"/>
          </a:xfrm>
        </p:spPr>
        <p:txBody>
          <a:bodyPr/>
          <a:lstStyle/>
          <a:p>
            <a:r>
              <a:rPr lang="en-US" altLang="zh-CN" sz="3200" b="1" dirty="0"/>
              <a:t>CSMAR</a:t>
            </a:r>
            <a:r>
              <a:rPr lang="zh-CN" altLang="en-US" sz="3200" b="1" dirty="0"/>
              <a:t>最新数据资源</a:t>
            </a:r>
            <a:endParaRPr lang="zh-CN" altLang="en-US" sz="3200" b="1" dirty="0"/>
          </a:p>
        </p:txBody>
      </p:sp>
      <p:sp>
        <p:nvSpPr>
          <p:cNvPr id="5" name="isļiďè"/>
          <p:cNvSpPr>
            <a:spLocks noGrp="1"/>
          </p:cNvSpPr>
          <p:nvPr>
            <p:ph type="body" idx="1"/>
          </p:nvPr>
        </p:nvSpPr>
        <p:spPr>
          <a:xfrm>
            <a:off x="3713040" y="2588966"/>
            <a:ext cx="6453584" cy="2383991"/>
          </a:xfrm>
        </p:spPr>
        <p:txBody>
          <a:bodyPr/>
          <a:lstStyle/>
          <a:p>
            <a:pPr marL="285750" indent="-285750">
              <a:lnSpc>
                <a:spcPct val="160000"/>
              </a:lnSpc>
              <a:buFont typeface="Wingdings" panose="05000000000000000000" pitchFamily="2" charset="2"/>
              <a:buChar char="p"/>
            </a:pPr>
            <a:r>
              <a:rPr lang="zh-CN" altLang="en-US" sz="1200" dirty="0"/>
              <a:t>最新数据库简介</a:t>
            </a:r>
            <a:endParaRPr lang="en-US" altLang="zh-CN" sz="1200" dirty="0"/>
          </a:p>
          <a:p>
            <a:pPr marL="285750" indent="-285750">
              <a:lnSpc>
                <a:spcPct val="160000"/>
              </a:lnSpc>
              <a:buFont typeface="Wingdings" panose="05000000000000000000" pitchFamily="2" charset="2"/>
              <a:buChar char="p"/>
            </a:pPr>
            <a:r>
              <a:rPr lang="zh-CN" altLang="en-US" dirty="0"/>
              <a:t>新库数据资源应用</a:t>
            </a:r>
            <a:endParaRPr lang="zh-CN" altLang="en-US" sz="1200" dirty="0"/>
          </a:p>
        </p:txBody>
      </p:sp>
      <p:sp>
        <p:nvSpPr>
          <p:cNvPr id="2" name="ïṥľïḋe"/>
          <p:cNvSpPr>
            <a:spLocks noGrp="1"/>
          </p:cNvSpPr>
          <p:nvPr>
            <p:ph type="sldNum" sz="quarter" idx="12"/>
          </p:nvPr>
        </p:nvSpPr>
        <p:spPr>
          <a:xfrm>
            <a:off x="8857452" y="6438900"/>
            <a:ext cx="2661448" cy="215900"/>
          </a:xfrm>
        </p:spPr>
        <p:txBody>
          <a:bodyPr/>
          <a:lstStyle/>
          <a:p>
            <a:fld id="{7F65B630-C7FF-41C0-9923-C5E5E29EED81}" type="slidenum">
              <a:rPr lang="zh-CN" altLang="en-US" smtClean="0"/>
            </a:fld>
            <a:endParaRPr lang="zh-CN" altLang="en-US"/>
          </a:p>
        </p:txBody>
      </p:sp>
      <p:sp>
        <p:nvSpPr>
          <p:cNvPr id="14" name="iSḻiďê"/>
          <p:cNvSpPr txBox="1"/>
          <p:nvPr/>
        </p:nvSpPr>
        <p:spPr>
          <a:xfrm>
            <a:off x="1602922" y="2113756"/>
            <a:ext cx="1716542" cy="950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3200" b="1" kern="1200">
                <a:solidFill>
                  <a:schemeClr val="bg1"/>
                </a:solidFill>
                <a:latin typeface="+mj-lt"/>
                <a:ea typeface="+mj-ea"/>
                <a:cs typeface="+mj-cs"/>
              </a:defRPr>
            </a:lvl1pPr>
          </a:lstStyle>
          <a:p>
            <a:pPr algn="ctr"/>
            <a:r>
              <a:rPr lang="en-GB" altLang="zh-CN" sz="9600" dirty="0"/>
              <a:t>0</a:t>
            </a:r>
            <a:r>
              <a:rPr lang="en-GB" altLang="zh-CN" sz="100" dirty="0"/>
              <a:t> </a:t>
            </a:r>
            <a:r>
              <a:rPr lang="en-GB" altLang="zh-CN" sz="9600" dirty="0"/>
              <a:t>3</a:t>
            </a:r>
            <a:endParaRPr lang="en-GB" sz="9600" dirty="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最新数据库简介</a:t>
            </a:r>
            <a:endParaRPr lang="zh-CN" altLang="en-US" dirty="0"/>
          </a:p>
        </p:txBody>
      </p:sp>
      <p:sp>
        <p:nvSpPr>
          <p:cNvPr id="33" name="直角三角形 32"/>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8" name="组合 17"/>
          <p:cNvGrpSpPr/>
          <p:nvPr/>
        </p:nvGrpSpPr>
        <p:grpSpPr>
          <a:xfrm>
            <a:off x="179882" y="940815"/>
            <a:ext cx="11832236" cy="5342419"/>
            <a:chOff x="464695" y="2092221"/>
            <a:chExt cx="11832236" cy="5342419"/>
          </a:xfrm>
        </p:grpSpPr>
        <p:sp>
          <p:nvSpPr>
            <p:cNvPr id="19" name="箭头: 右 18"/>
            <p:cNvSpPr/>
            <p:nvPr/>
          </p:nvSpPr>
          <p:spPr>
            <a:xfrm>
              <a:off x="464695" y="2092221"/>
              <a:ext cx="11832236" cy="1498080"/>
            </a:xfrm>
            <a:prstGeom prst="rightArrow">
              <a:avLst/>
            </a:prstGeom>
            <a:gradFill flip="none" rotWithShape="1">
              <a:gsLst>
                <a:gs pos="0">
                  <a:schemeClr val="accent6">
                    <a:shade val="30000"/>
                    <a:satMod val="115000"/>
                    <a:alpha val="12000"/>
                    <a:lumMod val="59000"/>
                    <a:lumOff val="41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r="100000" b="100000"/>
              </a:path>
              <a:tileRect l="-100000" t="-10000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660398" y="2841261"/>
              <a:ext cx="10858502" cy="4593379"/>
              <a:chOff x="660398" y="2781300"/>
              <a:chExt cx="10858502" cy="4593379"/>
            </a:xfrm>
          </p:grpSpPr>
          <p:sp>
            <p:nvSpPr>
              <p:cNvPr id="21" name="矩形 20"/>
              <p:cNvSpPr/>
              <p:nvPr/>
            </p:nvSpPr>
            <p:spPr>
              <a:xfrm>
                <a:off x="3394075" y="2781300"/>
                <a:ext cx="2657475" cy="438150"/>
              </a:xfrm>
              <a:prstGeom prst="rect">
                <a:avLst/>
              </a:prstGeom>
              <a:solidFill>
                <a:schemeClr val="accent2"/>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r>
                  <a:rPr lang="en-US" altLang="zh-CN" sz="2400" b="1" dirty="0">
                    <a:solidFill>
                      <a:schemeClr val="bg1"/>
                    </a:solidFill>
                  </a:rPr>
                  <a:t>2020</a:t>
                </a:r>
                <a:endParaRPr lang="en-US" altLang="zh-CN" sz="2400" b="1" dirty="0">
                  <a:solidFill>
                    <a:schemeClr val="bg1"/>
                  </a:solidFill>
                </a:endParaRPr>
              </a:p>
            </p:txBody>
          </p:sp>
          <p:sp>
            <p:nvSpPr>
              <p:cNvPr id="22" name="矩形 21"/>
              <p:cNvSpPr/>
              <p:nvPr/>
            </p:nvSpPr>
            <p:spPr>
              <a:xfrm>
                <a:off x="6127750" y="2781300"/>
                <a:ext cx="2657475" cy="438150"/>
              </a:xfrm>
              <a:prstGeom prst="rect">
                <a:avLst/>
              </a:prstGeom>
              <a:solidFill>
                <a:schemeClr val="accent3"/>
              </a:solid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r>
                  <a:rPr lang="en-US" altLang="zh-CN" sz="2400" b="1" dirty="0">
                    <a:solidFill>
                      <a:schemeClr val="bg1"/>
                    </a:solidFill>
                  </a:rPr>
                  <a:t>2021</a:t>
                </a:r>
                <a:endParaRPr lang="en-US" altLang="zh-CN" sz="2400" b="1" dirty="0">
                  <a:solidFill>
                    <a:schemeClr val="bg1"/>
                  </a:solidFill>
                </a:endParaRPr>
              </a:p>
            </p:txBody>
          </p:sp>
          <p:sp>
            <p:nvSpPr>
              <p:cNvPr id="23" name="矩形 22"/>
              <p:cNvSpPr/>
              <p:nvPr/>
            </p:nvSpPr>
            <p:spPr>
              <a:xfrm>
                <a:off x="8861425" y="2781300"/>
                <a:ext cx="2657475" cy="438150"/>
              </a:xfrm>
              <a:prstGeom prst="rect">
                <a:avLst/>
              </a:prstGeom>
              <a:solidFill>
                <a:schemeClr val="accent4"/>
              </a:solidFill>
              <a:ln w="12700" cap="rnd">
                <a:noFill/>
                <a:prstDash val="solid"/>
                <a:rou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en-US" altLang="zh-CN" sz="2400" b="1" dirty="0">
                    <a:solidFill>
                      <a:schemeClr val="bg1"/>
                    </a:solidFill>
                  </a:rPr>
                  <a:t>2022</a:t>
                </a:r>
                <a:endParaRPr lang="en-US" altLang="zh-CN" sz="2400" b="1" dirty="0">
                  <a:solidFill>
                    <a:schemeClr val="bg1"/>
                  </a:solidFill>
                </a:endParaRPr>
              </a:p>
            </p:txBody>
          </p:sp>
          <p:sp>
            <p:nvSpPr>
              <p:cNvPr id="24" name="矩形 23"/>
              <p:cNvSpPr/>
              <p:nvPr/>
            </p:nvSpPr>
            <p:spPr>
              <a:xfrm>
                <a:off x="660398" y="3219450"/>
                <a:ext cx="2657475" cy="2914650"/>
              </a:xfrm>
              <a:prstGeom prst="rect">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171450" indent="-171450" defTabSz="913765">
                  <a:lnSpc>
                    <a:spcPct val="15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海外直接投资</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5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股吧舆情</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5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信托行业</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5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行业财务指标</a:t>
                </a:r>
                <a:endParaRPr lang="en-US" altLang="zh-CN" sz="1400" dirty="0">
                  <a:solidFill>
                    <a:srgbClr val="2F2F2F"/>
                  </a:solidFill>
                  <a:latin typeface="Arial" panose="020B0604020202020204"/>
                  <a:ea typeface="微软雅黑" panose="020B0503020204020204" pitchFamily="34" charset="-122"/>
                </a:endParaRPr>
              </a:p>
              <a:p>
                <a:pPr marL="171450" indent="-171450" defTabSz="913765">
                  <a:lnSpc>
                    <a:spcPct val="15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基金经理人物特征</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5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审计研究</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5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文化研究</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5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行为金融</a:t>
                </a:r>
                <a:endParaRPr lang="zh-CN" altLang="en-US" sz="1400" dirty="0">
                  <a:solidFill>
                    <a:srgbClr val="2F2F2F"/>
                  </a:solidFill>
                  <a:latin typeface="Arial" panose="020B0604020202020204"/>
                  <a:ea typeface="微软雅黑" panose="020B0503020204020204" pitchFamily="34" charset="-122"/>
                </a:endParaRPr>
              </a:p>
            </p:txBody>
          </p:sp>
          <p:sp>
            <p:nvSpPr>
              <p:cNvPr id="25" name="矩形 24"/>
              <p:cNvSpPr/>
              <p:nvPr/>
            </p:nvSpPr>
            <p:spPr>
              <a:xfrm>
                <a:off x="660400" y="2781300"/>
                <a:ext cx="2657475" cy="438150"/>
              </a:xfrm>
              <a:prstGeom prst="rect">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en-US" altLang="zh-CN" sz="2400" b="1" dirty="0">
                    <a:solidFill>
                      <a:schemeClr val="bg1"/>
                    </a:solidFill>
                  </a:rPr>
                  <a:t>2019</a:t>
                </a:r>
                <a:endParaRPr lang="en-US" altLang="zh-CN" sz="2400" b="1" dirty="0">
                  <a:solidFill>
                    <a:schemeClr val="bg1"/>
                  </a:solidFill>
                </a:endParaRPr>
              </a:p>
            </p:txBody>
          </p:sp>
          <p:sp>
            <p:nvSpPr>
              <p:cNvPr id="26" name="矩形 25"/>
              <p:cNvSpPr/>
              <p:nvPr/>
            </p:nvSpPr>
            <p:spPr>
              <a:xfrm>
                <a:off x="3394074" y="3219450"/>
                <a:ext cx="2657475" cy="2914650"/>
              </a:xfrm>
              <a:prstGeom prst="rect">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171450" indent="-171450" defTabSz="913765">
                  <a:lnSpc>
                    <a:spcPct val="150000"/>
                  </a:lnSpc>
                  <a:buSzPct val="25000"/>
                  <a:buFont typeface="Wingdings" panose="05000000000000000000" pitchFamily="2" charset="2"/>
                  <a:buChar char="l"/>
                </a:pPr>
                <a:r>
                  <a:rPr lang="zh-CN" altLang="en-US" sz="1400" dirty="0">
                    <a:solidFill>
                      <a:schemeClr val="tx1"/>
                    </a:solidFill>
                  </a:rPr>
                  <a:t>对赌协议</a:t>
                </a:r>
                <a:endParaRPr lang="zh-CN" altLang="en-US" sz="1400" dirty="0">
                  <a:solidFill>
                    <a:schemeClr val="tx1"/>
                  </a:solidFill>
                </a:endParaRPr>
              </a:p>
              <a:p>
                <a:pPr marL="171450" indent="-171450" defTabSz="913765">
                  <a:lnSpc>
                    <a:spcPct val="150000"/>
                  </a:lnSpc>
                  <a:buSzPct val="25000"/>
                  <a:buFont typeface="Wingdings" panose="05000000000000000000" pitchFamily="2" charset="2"/>
                  <a:buChar char="l"/>
                </a:pPr>
                <a:r>
                  <a:rPr lang="zh-CN" altLang="en-US" sz="1400" dirty="0">
                    <a:solidFill>
                      <a:schemeClr val="tx1"/>
                    </a:solidFill>
                  </a:rPr>
                  <a:t>金融机构分支机构</a:t>
                </a:r>
                <a:endParaRPr lang="zh-CN" altLang="en-US" sz="1400" dirty="0">
                  <a:solidFill>
                    <a:schemeClr val="tx1"/>
                  </a:solidFill>
                </a:endParaRPr>
              </a:p>
              <a:p>
                <a:pPr marL="171450" indent="-171450" defTabSz="913765">
                  <a:lnSpc>
                    <a:spcPct val="150000"/>
                  </a:lnSpc>
                  <a:buSzPct val="25000"/>
                  <a:buFont typeface="Wingdings" panose="05000000000000000000" pitchFamily="2" charset="2"/>
                  <a:buChar char="l"/>
                </a:pPr>
                <a:r>
                  <a:rPr lang="zh-CN" altLang="en-US" sz="1400" dirty="0">
                    <a:solidFill>
                      <a:schemeClr val="tx1"/>
                    </a:solidFill>
                  </a:rPr>
                  <a:t>新冠疫情主题</a:t>
                </a:r>
                <a:endParaRPr lang="zh-CN" altLang="en-US" sz="1400" dirty="0">
                  <a:solidFill>
                    <a:schemeClr val="tx1"/>
                  </a:solidFill>
                </a:endParaRPr>
              </a:p>
              <a:p>
                <a:pPr defTabSz="913765">
                  <a:lnSpc>
                    <a:spcPct val="150000"/>
                  </a:lnSpc>
                  <a:buSzPct val="25000"/>
                </a:pPr>
                <a:r>
                  <a:rPr lang="en-US" altLang="zh-CN" sz="1400" dirty="0">
                    <a:solidFill>
                      <a:schemeClr val="tx1">
                        <a:lumMod val="75000"/>
                        <a:lumOff val="25000"/>
                      </a:schemeClr>
                    </a:solidFill>
                  </a:rPr>
                  <a:t>     -</a:t>
                </a:r>
                <a:r>
                  <a:rPr lang="zh-CN" altLang="en-US" sz="1400" dirty="0">
                    <a:solidFill>
                      <a:schemeClr val="tx1">
                        <a:lumMod val="75000"/>
                        <a:lumOff val="25000"/>
                      </a:schemeClr>
                    </a:solidFill>
                  </a:rPr>
                  <a:t>新冠疫情与经济研究</a:t>
                </a:r>
                <a:endParaRPr lang="zh-CN" altLang="en-US" sz="1400" dirty="0">
                  <a:solidFill>
                    <a:schemeClr val="tx1">
                      <a:lumMod val="75000"/>
                      <a:lumOff val="25000"/>
                    </a:schemeClr>
                  </a:solidFill>
                </a:endParaRPr>
              </a:p>
              <a:p>
                <a:pPr defTabSz="913765">
                  <a:lnSpc>
                    <a:spcPct val="150000"/>
                  </a:lnSpc>
                  <a:buSzPct val="25000"/>
                </a:pPr>
                <a:r>
                  <a:rPr lang="en-US" altLang="zh-CN" sz="1400" dirty="0">
                    <a:solidFill>
                      <a:schemeClr val="tx1">
                        <a:lumMod val="75000"/>
                        <a:lumOff val="25000"/>
                      </a:schemeClr>
                    </a:solidFill>
                  </a:rPr>
                  <a:t>     -PHEIC</a:t>
                </a:r>
                <a:endParaRPr lang="en-US" altLang="zh-CN" sz="1400" dirty="0">
                  <a:solidFill>
                    <a:schemeClr val="tx1">
                      <a:lumMod val="75000"/>
                      <a:lumOff val="25000"/>
                    </a:schemeClr>
                  </a:solidFill>
                </a:endParaRPr>
              </a:p>
              <a:p>
                <a:pPr marL="171450" indent="-171450" defTabSz="913765">
                  <a:lnSpc>
                    <a:spcPct val="150000"/>
                  </a:lnSpc>
                  <a:buSzPct val="25000"/>
                  <a:buFont typeface="Wingdings" panose="05000000000000000000" pitchFamily="2" charset="2"/>
                  <a:buChar char="l"/>
                </a:pPr>
                <a:r>
                  <a:rPr lang="zh-CN" altLang="en-US" sz="1400" dirty="0">
                    <a:solidFill>
                      <a:schemeClr val="tx1"/>
                    </a:solidFill>
                  </a:rPr>
                  <a:t>会计信息质量</a:t>
                </a:r>
                <a:endParaRPr lang="zh-CN" altLang="en-US" sz="1400" dirty="0">
                  <a:solidFill>
                    <a:schemeClr val="tx1"/>
                  </a:solidFill>
                </a:endParaRPr>
              </a:p>
              <a:p>
                <a:pPr marL="171450" indent="-171450" defTabSz="913765">
                  <a:lnSpc>
                    <a:spcPct val="150000"/>
                  </a:lnSpc>
                  <a:buSzPct val="25000"/>
                  <a:buFont typeface="Wingdings" panose="05000000000000000000" pitchFamily="2" charset="2"/>
                  <a:buChar char="l"/>
                </a:pPr>
                <a:r>
                  <a:rPr lang="zh-CN" altLang="en-US" sz="1400" dirty="0">
                    <a:solidFill>
                      <a:schemeClr val="tx1"/>
                    </a:solidFill>
                  </a:rPr>
                  <a:t>已实现指标</a:t>
                </a:r>
                <a:endParaRPr lang="zh-CN" altLang="en-US" sz="1400" dirty="0">
                  <a:solidFill>
                    <a:schemeClr val="tx1"/>
                  </a:solidFill>
                </a:endParaRPr>
              </a:p>
              <a:p>
                <a:pPr marL="171450" indent="-171450" defTabSz="913765">
                  <a:lnSpc>
                    <a:spcPct val="150000"/>
                  </a:lnSpc>
                  <a:buSzPct val="25000"/>
                  <a:buFont typeface="Wingdings" panose="05000000000000000000" pitchFamily="2" charset="2"/>
                  <a:buChar char="l"/>
                </a:pPr>
                <a:r>
                  <a:rPr lang="zh-CN" altLang="en-US" sz="1400" dirty="0">
                    <a:solidFill>
                      <a:schemeClr val="tx1"/>
                    </a:solidFill>
                  </a:rPr>
                  <a:t>国际宏观</a:t>
                </a:r>
                <a:endParaRPr lang="zh-CN" altLang="en-US" sz="1400" dirty="0">
                  <a:solidFill>
                    <a:schemeClr val="tx1"/>
                  </a:solidFill>
                </a:endParaRPr>
              </a:p>
            </p:txBody>
          </p:sp>
          <p:sp>
            <p:nvSpPr>
              <p:cNvPr id="27" name="矩形 26"/>
              <p:cNvSpPr/>
              <p:nvPr/>
            </p:nvSpPr>
            <p:spPr>
              <a:xfrm>
                <a:off x="6127750" y="3219449"/>
                <a:ext cx="2657475" cy="3522709"/>
              </a:xfrm>
              <a:prstGeom prst="rect">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p>
                <a:pPr marL="171450" indent="-171450" defTabSz="913765">
                  <a:lnSpc>
                    <a:spcPct val="16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上市公司环境研究</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供应链研究</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银行治理研究</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绿色专利研究</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经济内循环研究</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经济地理研究</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润灵环球</a:t>
                </a:r>
                <a:r>
                  <a:rPr lang="en-US" altLang="zh-CN" sz="1400" dirty="0">
                    <a:solidFill>
                      <a:srgbClr val="2F2F2F"/>
                    </a:solidFill>
                    <a:latin typeface="Arial" panose="020B0604020202020204"/>
                    <a:ea typeface="微软雅黑" panose="020B0503020204020204" pitchFamily="34" charset="-122"/>
                  </a:rPr>
                  <a:t>ESG</a:t>
                </a:r>
                <a:r>
                  <a:rPr lang="zh-CN" altLang="en-US" sz="1400" dirty="0">
                    <a:solidFill>
                      <a:srgbClr val="2F2F2F"/>
                    </a:solidFill>
                    <a:latin typeface="Arial" panose="020B0604020202020204"/>
                    <a:ea typeface="微软雅黑" panose="020B0503020204020204" pitchFamily="34" charset="-122"/>
                  </a:rPr>
                  <a:t>评级</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商道融绿</a:t>
                </a:r>
                <a:r>
                  <a:rPr lang="en-US" altLang="zh-CN" sz="1400" dirty="0">
                    <a:solidFill>
                      <a:srgbClr val="2F2F2F"/>
                    </a:solidFill>
                    <a:latin typeface="Arial" panose="020B0604020202020204"/>
                    <a:ea typeface="微软雅黑" panose="020B0503020204020204" pitchFamily="34" charset="-122"/>
                  </a:rPr>
                  <a:t>ESG</a:t>
                </a:r>
                <a:r>
                  <a:rPr lang="zh-CN" altLang="en-US" sz="1400" dirty="0">
                    <a:solidFill>
                      <a:srgbClr val="2F2F2F"/>
                    </a:solidFill>
                    <a:latin typeface="Arial" panose="020B0604020202020204"/>
                    <a:ea typeface="微软雅黑" panose="020B0503020204020204" pitchFamily="34" charset="-122"/>
                  </a:rPr>
                  <a:t>评级</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金融科技</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数字经济</a:t>
                </a:r>
                <a:endParaRPr lang="zh-CN" altLang="en-US" sz="14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400" dirty="0">
                    <a:solidFill>
                      <a:srgbClr val="2F2F2F"/>
                    </a:solidFill>
                    <a:latin typeface="Arial" panose="020B0604020202020204"/>
                    <a:ea typeface="微软雅黑" panose="020B0503020204020204" pitchFamily="34" charset="-122"/>
                  </a:rPr>
                  <a:t>经营困境</a:t>
                </a:r>
                <a:endParaRPr lang="zh-CN" altLang="en-US" sz="1400" dirty="0">
                  <a:solidFill>
                    <a:srgbClr val="2F2F2F"/>
                  </a:solidFill>
                  <a:latin typeface="Arial" panose="020B0604020202020204"/>
                  <a:ea typeface="微软雅黑" panose="020B0503020204020204" pitchFamily="34" charset="-122"/>
                </a:endParaRPr>
              </a:p>
            </p:txBody>
          </p:sp>
          <p:sp>
            <p:nvSpPr>
              <p:cNvPr id="28" name="矩形 27"/>
              <p:cNvSpPr/>
              <p:nvPr/>
            </p:nvSpPr>
            <p:spPr>
              <a:xfrm>
                <a:off x="8861425" y="3219449"/>
                <a:ext cx="2657475" cy="4155230"/>
              </a:xfrm>
              <a:prstGeom prst="rect">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lnSpc>
                    <a:spcPct val="150000"/>
                  </a:lnSpc>
                  <a:buSzPct val="25000"/>
                  <a:buFont typeface="Wingdings" panose="05000000000000000000" pitchFamily="2" charset="2"/>
                  <a:buChar char="l"/>
                </a:pPr>
                <a:endParaRPr lang="en-US" altLang="zh-CN" sz="1300" dirty="0">
                  <a:solidFill>
                    <a:srgbClr val="2F2F2F"/>
                  </a:solidFill>
                  <a:latin typeface="Arial" panose="020B0604020202020204"/>
                  <a:ea typeface="微软雅黑" panose="020B0503020204020204" pitchFamily="34" charset="-122"/>
                </a:endParaRPr>
              </a:p>
              <a:p>
                <a:pPr defTabSz="913765">
                  <a:lnSpc>
                    <a:spcPct val="160000"/>
                  </a:lnSpc>
                  <a:buSzPct val="25000"/>
                </a:pP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300" dirty="0">
                    <a:solidFill>
                      <a:srgbClr val="2F2F2F"/>
                    </a:solidFill>
                    <a:latin typeface="Arial" panose="020B0604020202020204"/>
                    <a:ea typeface="微软雅黑" panose="020B0503020204020204" pitchFamily="34" charset="-122"/>
                  </a:rPr>
                  <a:t>碳中和</a:t>
                </a: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300" dirty="0">
                    <a:solidFill>
                      <a:srgbClr val="2F2F2F"/>
                    </a:solidFill>
                    <a:latin typeface="Arial" panose="020B0604020202020204"/>
                    <a:ea typeface="微软雅黑" panose="020B0503020204020204" pitchFamily="34" charset="-122"/>
                  </a:rPr>
                  <a:t>政府审计</a:t>
                </a: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300" dirty="0">
                    <a:solidFill>
                      <a:srgbClr val="2F2F2F"/>
                    </a:solidFill>
                    <a:latin typeface="Arial" panose="020B0604020202020204"/>
                    <a:ea typeface="微软雅黑" panose="020B0503020204020204" pitchFamily="34" charset="-122"/>
                  </a:rPr>
                  <a:t>企业共同富裕</a:t>
                </a: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300" dirty="0">
                    <a:solidFill>
                      <a:srgbClr val="2F2F2F"/>
                    </a:solidFill>
                    <a:latin typeface="Arial" panose="020B0604020202020204"/>
                    <a:ea typeface="微软雅黑" panose="020B0503020204020204" pitchFamily="34" charset="-122"/>
                  </a:rPr>
                  <a:t>美股文本系列</a:t>
                </a: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300" dirty="0">
                    <a:solidFill>
                      <a:srgbClr val="2F2F2F"/>
                    </a:solidFill>
                    <a:latin typeface="Arial" panose="020B0604020202020204"/>
                    <a:ea typeface="微软雅黑" panose="020B0503020204020204" pitchFamily="34" charset="-122"/>
                  </a:rPr>
                  <a:t>港股市场交易</a:t>
                </a: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300" dirty="0">
                    <a:solidFill>
                      <a:srgbClr val="2F2F2F"/>
                    </a:solidFill>
                    <a:latin typeface="Arial" panose="020B0604020202020204"/>
                    <a:ea typeface="微软雅黑" panose="020B0503020204020204" pitchFamily="34" charset="-122"/>
                  </a:rPr>
                  <a:t>普惠金融</a:t>
                </a: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300" dirty="0">
                    <a:solidFill>
                      <a:srgbClr val="2F2F2F"/>
                    </a:solidFill>
                    <a:latin typeface="Arial" panose="020B0604020202020204"/>
                    <a:ea typeface="微软雅黑" panose="020B0503020204020204" pitchFamily="34" charset="-122"/>
                  </a:rPr>
                  <a:t>县域二氧化碳排放</a:t>
                </a: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300" dirty="0">
                    <a:solidFill>
                      <a:srgbClr val="2F2F2F"/>
                    </a:solidFill>
                    <a:latin typeface="Arial" panose="020B0604020202020204"/>
                    <a:ea typeface="微软雅黑" panose="020B0503020204020204" pitchFamily="34" charset="-122"/>
                  </a:rPr>
                  <a:t>人口老龄化</a:t>
                </a: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300" dirty="0">
                    <a:solidFill>
                      <a:srgbClr val="2F2F2F"/>
                    </a:solidFill>
                    <a:latin typeface="Arial" panose="020B0604020202020204"/>
                    <a:ea typeface="微软雅黑" panose="020B0503020204020204" pitchFamily="34" charset="-122"/>
                  </a:rPr>
                  <a:t>资本市场监管</a:t>
                </a: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300" dirty="0">
                    <a:solidFill>
                      <a:srgbClr val="2F2F2F"/>
                    </a:solidFill>
                    <a:latin typeface="Arial" panose="020B0604020202020204"/>
                    <a:ea typeface="微软雅黑" panose="020B0503020204020204" pitchFamily="34" charset="-122"/>
                  </a:rPr>
                  <a:t>腾景全口径</a:t>
                </a: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zh-CN" altLang="en-US" sz="1300" dirty="0">
                    <a:solidFill>
                      <a:srgbClr val="2F2F2F"/>
                    </a:solidFill>
                    <a:latin typeface="Arial" panose="020B0604020202020204"/>
                    <a:ea typeface="微软雅黑" panose="020B0503020204020204" pitchFamily="34" charset="-122"/>
                  </a:rPr>
                  <a:t>会计差错更正</a:t>
                </a: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60000"/>
                  </a:lnSpc>
                  <a:buSzPct val="25000"/>
                  <a:buFont typeface="Wingdings" panose="05000000000000000000" pitchFamily="2" charset="2"/>
                  <a:buChar char="l"/>
                </a:pPr>
                <a:r>
                  <a:rPr lang="en-US" altLang="zh-CN" sz="1300" dirty="0">
                    <a:solidFill>
                      <a:srgbClr val="2F2F2F"/>
                    </a:solidFill>
                    <a:latin typeface="Arial" panose="020B0604020202020204"/>
                    <a:ea typeface="微软雅黑" panose="020B0503020204020204" pitchFamily="34" charset="-122"/>
                  </a:rPr>
                  <a:t>……</a:t>
                </a:r>
                <a:endParaRPr lang="en-US" altLang="zh-CN" sz="1300" dirty="0">
                  <a:solidFill>
                    <a:srgbClr val="2F2F2F"/>
                  </a:solidFill>
                  <a:latin typeface="Arial" panose="020B0604020202020204"/>
                  <a:ea typeface="微软雅黑" panose="020B0503020204020204" pitchFamily="34" charset="-122"/>
                </a:endParaRPr>
              </a:p>
              <a:p>
                <a:pPr defTabSz="913765">
                  <a:lnSpc>
                    <a:spcPct val="150000"/>
                  </a:lnSpc>
                  <a:buSzPct val="25000"/>
                </a:pP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50000"/>
                  </a:lnSpc>
                  <a:buSzPct val="25000"/>
                  <a:buFont typeface="Wingdings" panose="05000000000000000000" pitchFamily="2" charset="2"/>
                  <a:buChar char="l"/>
                </a:pPr>
                <a:endParaRPr lang="en-US" altLang="zh-CN" sz="1300" dirty="0">
                  <a:solidFill>
                    <a:srgbClr val="2F2F2F"/>
                  </a:solidFill>
                  <a:latin typeface="Arial" panose="020B0604020202020204"/>
                  <a:ea typeface="微软雅黑" panose="020B0503020204020204" pitchFamily="34" charset="-122"/>
                </a:endParaRPr>
              </a:p>
              <a:p>
                <a:pPr marL="171450" indent="-171450" defTabSz="913765">
                  <a:lnSpc>
                    <a:spcPct val="150000"/>
                  </a:lnSpc>
                  <a:buSzPct val="25000"/>
                  <a:buFont typeface="Wingdings" panose="05000000000000000000" pitchFamily="2" charset="2"/>
                  <a:buChar char="l"/>
                </a:pPr>
                <a:endParaRPr lang="en-US" altLang="zh-CN" sz="1300" dirty="0">
                  <a:solidFill>
                    <a:srgbClr val="2F2F2F"/>
                  </a:solidFill>
                  <a:latin typeface="Arial" panose="020B0604020202020204"/>
                  <a:ea typeface="微软雅黑" panose="020B0503020204020204" pitchFamily="34" charset="-122"/>
                </a:endParaRPr>
              </a:p>
            </p:txBody>
          </p:sp>
        </p:grpSp>
      </p:grpSp>
      <p:sp>
        <p:nvSpPr>
          <p:cNvPr id="17" name="直角三角形 16"/>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最新数据库简介</a:t>
            </a:r>
            <a:endParaRPr lang="zh-CN" altLang="en-US" dirty="0"/>
          </a:p>
        </p:txBody>
      </p:sp>
      <p:sp>
        <p:nvSpPr>
          <p:cNvPr id="33" name="直角三角形 32"/>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56" name="直角三角形 55"/>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nvGrpSpPr>
          <p:cNvPr id="7" name="组合 6"/>
          <p:cNvGrpSpPr/>
          <p:nvPr/>
        </p:nvGrpSpPr>
        <p:grpSpPr>
          <a:xfrm>
            <a:off x="660400" y="1629508"/>
            <a:ext cx="10886441" cy="4393330"/>
            <a:chOff x="645160" y="1219200"/>
            <a:chExt cx="10886441" cy="439333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9939"/>
            <a:stretch>
              <a:fillRect/>
            </a:stretch>
          </p:blipFill>
          <p:spPr>
            <a:xfrm>
              <a:off x="6347461" y="1435931"/>
              <a:ext cx="5156200" cy="1858254"/>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1435930"/>
              <a:ext cx="5140960" cy="1640444"/>
            </a:xfrm>
            <a:prstGeom prst="rect">
              <a:avLst/>
            </a:prstGeom>
          </p:spPr>
        </p:pic>
        <p:grpSp>
          <p:nvGrpSpPr>
            <p:cNvPr id="57" name="组合 56"/>
            <p:cNvGrpSpPr/>
            <p:nvPr/>
          </p:nvGrpSpPr>
          <p:grpSpPr>
            <a:xfrm>
              <a:off x="645160" y="1219200"/>
              <a:ext cx="10858500" cy="4393330"/>
              <a:chOff x="660400" y="2781300"/>
              <a:chExt cx="10858500" cy="4393330"/>
            </a:xfrm>
          </p:grpSpPr>
          <p:grpSp>
            <p:nvGrpSpPr>
              <p:cNvPr id="58" name="ïš1ídè"/>
              <p:cNvGrpSpPr/>
              <p:nvPr/>
            </p:nvGrpSpPr>
            <p:grpSpPr>
              <a:xfrm>
                <a:off x="660400" y="2781300"/>
                <a:ext cx="5156203" cy="4387466"/>
                <a:chOff x="660400" y="1130300"/>
                <a:chExt cx="2409715" cy="5650868"/>
              </a:xfrm>
            </p:grpSpPr>
            <p:sp>
              <p:nvSpPr>
                <p:cNvPr id="66" name="íṧ1iḑe"/>
                <p:cNvSpPr/>
                <p:nvPr/>
              </p:nvSpPr>
              <p:spPr>
                <a:xfrm>
                  <a:off x="660400" y="4017934"/>
                  <a:ext cx="2409715" cy="2763234"/>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gn="ctr">
                    <a:lnSpc>
                      <a:spcPct val="130000"/>
                    </a:lnSpc>
                  </a:pPr>
                  <a:endParaRPr kumimoji="1" lang="en-US" altLang="zh-CN" sz="1200" dirty="0">
                    <a:solidFill>
                      <a:schemeClr val="tx1"/>
                    </a:solidFill>
                  </a:endParaRPr>
                </a:p>
              </p:txBody>
            </p:sp>
            <p:sp>
              <p:nvSpPr>
                <p:cNvPr id="70" name="ïṥ1ïḑè"/>
                <p:cNvSpPr txBox="1"/>
                <p:nvPr/>
              </p:nvSpPr>
              <p:spPr>
                <a:xfrm>
                  <a:off x="667522" y="4261208"/>
                  <a:ext cx="2402591" cy="2282208"/>
                </a:xfrm>
                <a:prstGeom prst="rect">
                  <a:avLst/>
                </a:prstGeom>
                <a:noFill/>
              </p:spPr>
              <p:txBody>
                <a:bodyPr wrap="square" lIns="91440" tIns="45720" rIns="91440" bIns="45720" rtlCol="0" anchor="ctr" anchorCtr="0">
                  <a:spAutoFit/>
                </a:bodyPr>
                <a:lstStyle/>
                <a:p>
                  <a:r>
                    <a:rPr lang="zh-CN" altLang="en-US" sz="2400" b="1" dirty="0">
                      <a:solidFill>
                        <a:schemeClr val="accent1"/>
                      </a:solidFill>
                    </a:rPr>
                    <a:t>新库上线动态</a:t>
                  </a:r>
                  <a:endParaRPr lang="en-US" altLang="zh-CN" sz="2400" b="1" dirty="0">
                    <a:solidFill>
                      <a:schemeClr val="accent1"/>
                    </a:solidFill>
                  </a:endParaRPr>
                </a:p>
                <a:p>
                  <a:endParaRPr lang="en-US" altLang="zh-CN" sz="1600" b="1" dirty="0">
                    <a:solidFill>
                      <a:schemeClr val="accent1"/>
                    </a:solidFill>
                  </a:endParaRPr>
                </a:p>
                <a:p>
                  <a:pPr algn="just">
                    <a:lnSpc>
                      <a:spcPct val="150000"/>
                    </a:lnSpc>
                  </a:pPr>
                  <a:r>
                    <a:rPr lang="zh-CN" altLang="en-US" sz="1600" dirty="0"/>
                    <a:t>访问</a:t>
                  </a:r>
                  <a:r>
                    <a:rPr lang="en-US" altLang="zh-CN" sz="1600" dirty="0"/>
                    <a:t>CSMAR</a:t>
                  </a:r>
                  <a:r>
                    <a:rPr lang="zh-CN" altLang="en-US" sz="1600" dirty="0"/>
                    <a:t>主页（</a:t>
                  </a:r>
                  <a:r>
                    <a:rPr lang="en-US" altLang="zh-CN" sz="1600" dirty="0"/>
                    <a:t>https://cn.gtadata.com/</a:t>
                  </a:r>
                  <a:r>
                    <a:rPr lang="zh-CN" altLang="en-US" sz="1600" dirty="0"/>
                    <a:t>），在“产品动态”模块即可了解</a:t>
                  </a:r>
                  <a:r>
                    <a:rPr lang="en-US" altLang="zh-CN" sz="1600" dirty="0"/>
                    <a:t>CSMAR</a:t>
                  </a:r>
                  <a:r>
                    <a:rPr lang="zh-CN" altLang="en-US" sz="1600" dirty="0"/>
                    <a:t>新库上线动态，点击文章标题可获取新库详细介绍。</a:t>
                  </a:r>
                  <a:endParaRPr lang="zh-CN" altLang="en-US" sz="1600" dirty="0"/>
                </a:p>
              </p:txBody>
            </p:sp>
            <p:sp>
              <p:nvSpPr>
                <p:cNvPr id="71" name="iṧḷiďê"/>
                <p:cNvSpPr/>
                <p:nvPr/>
              </p:nvSpPr>
              <p:spPr>
                <a:xfrm>
                  <a:off x="660400" y="1130300"/>
                  <a:ext cx="2409715" cy="187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gn="ctr">
                    <a:lnSpc>
                      <a:spcPct val="130000"/>
                    </a:lnSpc>
                  </a:pPr>
                  <a:endParaRPr kumimoji="1" lang="en-US" altLang="zh-CN" sz="1200" dirty="0">
                    <a:solidFill>
                      <a:schemeClr val="tx1"/>
                    </a:solidFill>
                  </a:endParaRPr>
                </a:p>
              </p:txBody>
            </p:sp>
          </p:grpSp>
          <p:grpSp>
            <p:nvGrpSpPr>
              <p:cNvPr id="59" name="íṥ1iḓe"/>
              <p:cNvGrpSpPr/>
              <p:nvPr/>
            </p:nvGrpSpPr>
            <p:grpSpPr>
              <a:xfrm>
                <a:off x="6362700" y="2781300"/>
                <a:ext cx="5156200" cy="4393330"/>
                <a:chOff x="660400" y="1130300"/>
                <a:chExt cx="2409715" cy="5658419"/>
              </a:xfrm>
            </p:grpSpPr>
            <p:sp>
              <p:nvSpPr>
                <p:cNvPr id="60" name="îśļïḓê"/>
                <p:cNvSpPr/>
                <p:nvPr/>
              </p:nvSpPr>
              <p:spPr>
                <a:xfrm>
                  <a:off x="660400" y="4025484"/>
                  <a:ext cx="2409715" cy="2763235"/>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gn="ctr">
                    <a:lnSpc>
                      <a:spcPct val="130000"/>
                    </a:lnSpc>
                  </a:pPr>
                  <a:endParaRPr kumimoji="1" lang="en-US" altLang="zh-CN" sz="1200" dirty="0">
                    <a:solidFill>
                      <a:schemeClr val="tx1"/>
                    </a:solidFill>
                  </a:endParaRPr>
                </a:p>
              </p:txBody>
            </p:sp>
            <p:sp>
              <p:nvSpPr>
                <p:cNvPr id="65" name="îŝḷïḋe"/>
                <p:cNvSpPr/>
                <p:nvPr/>
              </p:nvSpPr>
              <p:spPr>
                <a:xfrm>
                  <a:off x="660400" y="1130300"/>
                  <a:ext cx="2409715" cy="187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gn="ctr">
                    <a:lnSpc>
                      <a:spcPct val="130000"/>
                    </a:lnSpc>
                  </a:pPr>
                  <a:endParaRPr kumimoji="1" lang="en-US" altLang="zh-CN" sz="1200" dirty="0">
                    <a:solidFill>
                      <a:schemeClr val="tx1"/>
                    </a:solidFill>
                  </a:endParaRPr>
                </a:p>
              </p:txBody>
            </p:sp>
          </p:grpSp>
        </p:grpSp>
        <p:sp>
          <p:nvSpPr>
            <p:cNvPr id="72" name="ïṥ1ïḑè"/>
            <p:cNvSpPr txBox="1"/>
            <p:nvPr/>
          </p:nvSpPr>
          <p:spPr>
            <a:xfrm>
              <a:off x="6390642" y="3650110"/>
              <a:ext cx="5140959" cy="1771960"/>
            </a:xfrm>
            <a:prstGeom prst="rect">
              <a:avLst/>
            </a:prstGeom>
            <a:noFill/>
          </p:spPr>
          <p:txBody>
            <a:bodyPr wrap="square" lIns="91440" tIns="45720" rIns="91440" bIns="45720" rtlCol="0" anchor="ctr" anchorCtr="0">
              <a:spAutoFit/>
            </a:bodyPr>
            <a:lstStyle/>
            <a:p>
              <a:r>
                <a:rPr lang="zh-CN" altLang="en-US" sz="2400" b="1" dirty="0">
                  <a:solidFill>
                    <a:schemeClr val="accent1"/>
                  </a:solidFill>
                </a:rPr>
                <a:t>新库发布会视频</a:t>
              </a:r>
              <a:endParaRPr lang="en-US" altLang="zh-CN" sz="2400" b="1" dirty="0">
                <a:solidFill>
                  <a:schemeClr val="accent1"/>
                </a:solidFill>
              </a:endParaRPr>
            </a:p>
            <a:p>
              <a:endParaRPr lang="en-US" altLang="zh-CN" sz="1600" b="1" dirty="0">
                <a:solidFill>
                  <a:schemeClr val="accent1"/>
                </a:solidFill>
              </a:endParaRPr>
            </a:p>
            <a:p>
              <a:pPr algn="just">
                <a:lnSpc>
                  <a:spcPct val="150000"/>
                </a:lnSpc>
              </a:pPr>
              <a:r>
                <a:rPr lang="zh-CN" altLang="en-US" sz="1600" dirty="0"/>
                <a:t>访问</a:t>
              </a:r>
              <a:r>
                <a:rPr lang="en-US" altLang="zh-CN" sz="1600" dirty="0"/>
                <a:t>CSMAR</a:t>
              </a:r>
              <a:r>
                <a:rPr lang="zh-CN" altLang="en-US" sz="1600" dirty="0"/>
                <a:t>主页（</a:t>
              </a:r>
              <a:r>
                <a:rPr lang="en-US" altLang="zh-CN" sz="1600" dirty="0"/>
                <a:t>https://cn.gtadata.com/</a:t>
              </a:r>
              <a:r>
                <a:rPr lang="zh-CN" altLang="en-US" sz="1600" dirty="0"/>
                <a:t>），在“服务与支持</a:t>
              </a:r>
              <a:r>
                <a:rPr lang="en-US" altLang="zh-CN" sz="1600" dirty="0"/>
                <a:t>-</a:t>
              </a:r>
              <a:r>
                <a:rPr lang="zh-CN" altLang="en-US" sz="1600" dirty="0"/>
                <a:t>视频集锦”模块即可观看往期</a:t>
              </a:r>
              <a:r>
                <a:rPr lang="en-US" altLang="zh-CN" sz="1600" dirty="0"/>
                <a:t>CSMAR</a:t>
              </a:r>
              <a:r>
                <a:rPr lang="zh-CN" altLang="en-US" sz="1600" dirty="0"/>
                <a:t>新库发布会视频。</a:t>
              </a:r>
              <a:endParaRPr lang="en-US" altLang="zh-CN" sz="1600" dirty="0"/>
            </a:p>
          </p:txBody>
        </p:sp>
      </p:gr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íṣlîḑê"/>
        <p:cNvGrpSpPr/>
        <p:nvPr/>
      </p:nvGrpSpPr>
      <p:grpSpPr>
        <a:xfrm>
          <a:off x="0" y="0"/>
          <a:ext cx="0" cy="0"/>
          <a:chOff x="0" y="0"/>
          <a:chExt cx="0" cy="0"/>
        </a:xfrm>
      </p:grpSpPr>
      <p:sp>
        <p:nvSpPr>
          <p:cNvPr id="4" name="iSḻíde"/>
          <p:cNvSpPr>
            <a:spLocks noGrp="1"/>
          </p:cNvSpPr>
          <p:nvPr>
            <p:ph type="title"/>
          </p:nvPr>
        </p:nvSpPr>
        <p:spPr>
          <a:xfrm>
            <a:off x="3713040" y="1637909"/>
            <a:ext cx="6453584" cy="951057"/>
          </a:xfrm>
        </p:spPr>
        <p:txBody>
          <a:bodyPr/>
          <a:lstStyle/>
          <a:p>
            <a:r>
              <a:rPr lang="en-US" altLang="zh-CN" sz="3200" b="1" dirty="0"/>
              <a:t>CSMAR</a:t>
            </a:r>
            <a:r>
              <a:rPr lang="zh-CN" altLang="en-US" sz="3200" b="1" dirty="0"/>
              <a:t>近期动态</a:t>
            </a:r>
            <a:endParaRPr lang="zh-CN" altLang="en-US" sz="3200" b="1" dirty="0"/>
          </a:p>
        </p:txBody>
      </p:sp>
      <p:sp>
        <p:nvSpPr>
          <p:cNvPr id="5" name="isļiďè"/>
          <p:cNvSpPr>
            <a:spLocks noGrp="1"/>
          </p:cNvSpPr>
          <p:nvPr>
            <p:ph type="body" idx="1"/>
          </p:nvPr>
        </p:nvSpPr>
        <p:spPr>
          <a:xfrm>
            <a:off x="3713040" y="2588966"/>
            <a:ext cx="6453584" cy="2383991"/>
          </a:xfrm>
        </p:spPr>
        <p:txBody>
          <a:bodyPr/>
          <a:lstStyle/>
          <a:p>
            <a:pPr marL="285750" indent="-285750">
              <a:lnSpc>
                <a:spcPct val="160000"/>
              </a:lnSpc>
              <a:buFont typeface="Wingdings" panose="05000000000000000000" pitchFamily="2" charset="2"/>
              <a:buChar char="p"/>
            </a:pPr>
            <a:r>
              <a:rPr lang="zh-CN" altLang="en-US" sz="1200" dirty="0"/>
              <a:t>学术活动 </a:t>
            </a:r>
            <a:endParaRPr lang="zh-CN" altLang="en-US" sz="1200" dirty="0"/>
          </a:p>
          <a:p>
            <a:pPr marL="285750" indent="-285750">
              <a:lnSpc>
                <a:spcPct val="160000"/>
              </a:lnSpc>
              <a:buFont typeface="Wingdings" panose="05000000000000000000" pitchFamily="2" charset="2"/>
              <a:buChar char="p"/>
            </a:pPr>
            <a:r>
              <a:rPr lang="zh-CN" altLang="en-US" sz="1200" dirty="0"/>
              <a:t>科研资讯</a:t>
            </a:r>
            <a:endParaRPr lang="zh-CN" altLang="en-US" sz="1200" dirty="0"/>
          </a:p>
        </p:txBody>
      </p:sp>
      <p:sp>
        <p:nvSpPr>
          <p:cNvPr id="2" name="ïṥľïḋe"/>
          <p:cNvSpPr>
            <a:spLocks noGrp="1"/>
          </p:cNvSpPr>
          <p:nvPr>
            <p:ph type="sldNum" sz="quarter" idx="12"/>
          </p:nvPr>
        </p:nvSpPr>
        <p:spPr>
          <a:xfrm>
            <a:off x="8857452" y="6438900"/>
            <a:ext cx="2661448" cy="215900"/>
          </a:xfrm>
        </p:spPr>
        <p:txBody>
          <a:bodyPr/>
          <a:lstStyle/>
          <a:p>
            <a:fld id="{7F65B630-C7FF-41C0-9923-C5E5E29EED81}" type="slidenum">
              <a:rPr lang="zh-CN" altLang="en-US" smtClean="0"/>
            </a:fld>
            <a:endParaRPr lang="zh-CN" altLang="en-US"/>
          </a:p>
        </p:txBody>
      </p:sp>
      <p:sp>
        <p:nvSpPr>
          <p:cNvPr id="14" name="iSḻiďê"/>
          <p:cNvSpPr txBox="1"/>
          <p:nvPr/>
        </p:nvSpPr>
        <p:spPr>
          <a:xfrm>
            <a:off x="1602922" y="2113756"/>
            <a:ext cx="1716542" cy="950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3200" b="1" kern="1200">
                <a:solidFill>
                  <a:schemeClr val="bg1"/>
                </a:solidFill>
                <a:latin typeface="+mj-lt"/>
                <a:ea typeface="+mj-ea"/>
                <a:cs typeface="+mj-cs"/>
              </a:defRPr>
            </a:lvl1pPr>
          </a:lstStyle>
          <a:p>
            <a:pPr algn="ctr"/>
            <a:r>
              <a:rPr lang="en-GB" altLang="zh-CN" sz="9600" dirty="0"/>
              <a:t>0</a:t>
            </a:r>
            <a:r>
              <a:rPr lang="en-GB" altLang="zh-CN" sz="100" dirty="0"/>
              <a:t> </a:t>
            </a:r>
            <a:r>
              <a:rPr lang="en-GB" altLang="zh-CN" sz="9600" dirty="0"/>
              <a:t>4</a:t>
            </a:r>
            <a:endParaRPr lang="en-GB" sz="9600"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学术活动</a:t>
            </a:r>
            <a:endParaRPr lang="zh-CN" altLang="en-US" dirty="0"/>
          </a:p>
        </p:txBody>
      </p:sp>
      <p:sp>
        <p:nvSpPr>
          <p:cNvPr id="33" name="直角三角形 32"/>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ísliḋè"/>
          <p:cNvSpPr txBox="1"/>
          <p:nvPr/>
        </p:nvSpPr>
        <p:spPr>
          <a:xfrm>
            <a:off x="1069859" y="2273202"/>
            <a:ext cx="5283803" cy="920670"/>
          </a:xfrm>
          <a:prstGeom prst="rect">
            <a:avLst/>
          </a:prstGeom>
          <a:noFill/>
        </p:spPr>
        <p:txBody>
          <a:bodyPr wrap="square" lIns="91440" tIns="45720" rIns="91440" bIns="45720" anchor="ctr" anchorCtr="0">
            <a:normAutofit fontScale="92500" lnSpcReduction="200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rPr>
              <a:t>往期精彩课程</a:t>
            </a:r>
            <a:endPar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500" i="0" u="none" strike="noStrike" kern="0" cap="none" spc="0" normalizeH="0" baseline="0" noProof="0" dirty="0">
                <a:ln>
                  <a:noFill/>
                </a:ln>
                <a:solidFill>
                  <a:srgbClr val="000000"/>
                </a:solidFill>
                <a:effectLst/>
                <a:uLnTx/>
                <a:uFillTx/>
                <a:latin typeface="微软雅黑" panose="020B0503020204020204" pitchFamily="34" charset="-122"/>
              </a:rPr>
              <a:t>数据加油站</a:t>
            </a:r>
            <a:r>
              <a:rPr kumimoji="0" lang="en-US" altLang="zh-CN" sz="1500" i="0" u="none" strike="noStrike" kern="0" cap="none" spc="0" normalizeH="0" baseline="0" noProof="0" dirty="0">
                <a:ln>
                  <a:noFill/>
                </a:ln>
                <a:solidFill>
                  <a:srgbClr val="000000"/>
                </a:solidFill>
                <a:effectLst/>
                <a:uLnTx/>
                <a:uFillTx/>
                <a:latin typeface="微软雅黑" panose="020B0503020204020204" pitchFamily="34" charset="-122"/>
              </a:rPr>
              <a:t>| CSMAR</a:t>
            </a:r>
            <a:r>
              <a:rPr kumimoji="0" lang="zh-CN" altLang="en-US" sz="1500" i="0" u="none" strike="noStrike" kern="0" cap="none" spc="0" normalizeH="0" baseline="0" noProof="0" dirty="0">
                <a:ln>
                  <a:noFill/>
                </a:ln>
                <a:solidFill>
                  <a:srgbClr val="000000"/>
                </a:solidFill>
                <a:effectLst/>
                <a:uLnTx/>
                <a:uFillTx/>
                <a:latin typeface="微软雅黑" panose="020B0503020204020204" pitchFamily="34" charset="-122"/>
              </a:rPr>
              <a:t>工作坊实证论文复刻讲座</a:t>
            </a:r>
            <a:endParaRPr kumimoji="0" lang="en-US" altLang="zh-CN" sz="1500" i="0" u="none" strike="noStrike" kern="0" cap="none" spc="0" normalizeH="0" baseline="0" noProof="0" dirty="0">
              <a:ln>
                <a:noFill/>
              </a:ln>
              <a:solidFill>
                <a:srgbClr val="000000"/>
              </a:solidFill>
              <a:effectLst/>
              <a:uLnTx/>
              <a:uFillTx/>
              <a:latin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lang="zh-CN" altLang="en-US" sz="1400" kern="0" dirty="0">
                <a:solidFill>
                  <a:srgbClr val="000000"/>
                </a:solidFill>
                <a:latin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2022.03.19-2022.04.09</a:t>
            </a:r>
            <a:r>
              <a:rPr lang="zh-CN" altLang="en-US" sz="1400" dirty="0">
                <a:latin typeface="微软雅黑" panose="020B0503020204020204" pitchFamily="34" charset="-122"/>
                <a:ea typeface="微软雅黑" panose="020B0503020204020204" pitchFamily="34" charset="-122"/>
              </a:rPr>
              <a:t>）</a:t>
            </a:r>
            <a:endParaRPr kumimoji="0" lang="zh-CN" altLang="en-US" sz="1400" i="0" u="none" strike="noStrike" kern="0" cap="none" spc="0" normalizeH="0" baseline="0" noProof="0" dirty="0">
              <a:ln>
                <a:noFill/>
              </a:ln>
              <a:solidFill>
                <a:srgbClr val="000000"/>
              </a:solidFill>
              <a:effectLst/>
              <a:uLnTx/>
              <a:uFillTx/>
              <a:latin typeface="微软雅黑" panose="020B0503020204020204" pitchFamily="34" charset="-122"/>
            </a:endParaRPr>
          </a:p>
        </p:txBody>
      </p:sp>
      <p:sp>
        <p:nvSpPr>
          <p:cNvPr id="15" name="文本框 14"/>
          <p:cNvSpPr txBox="1"/>
          <p:nvPr/>
        </p:nvSpPr>
        <p:spPr>
          <a:xfrm>
            <a:off x="669925" y="1130300"/>
            <a:ext cx="1085056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CSMAR</a:t>
            </a:r>
            <a:r>
              <a:rPr kumimoji="0" lang="zh-CN" altLang="en-US" sz="1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实证研究主题工作坊</a:t>
            </a:r>
            <a:endParaRPr kumimoji="0" lang="en-US" altLang="zh-CN" sz="18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为帮助广大学子与科研工作者系统解决在实证研究与论文写作当中的各种难题，深圳希施玛数据科技有限公司联合各大高校，广邀名师，定期开展实证研究主题线上工作坊，以精彩纷呈的主题讲座，与广大学子共攀学术高峰。</a:t>
            </a:r>
            <a:endPar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grpSp>
        <p:nvGrpSpPr>
          <p:cNvPr id="16" name="íśḻîḑe"/>
          <p:cNvGrpSpPr/>
          <p:nvPr/>
        </p:nvGrpSpPr>
        <p:grpSpPr>
          <a:xfrm>
            <a:off x="8008499" y="2432229"/>
            <a:ext cx="3510401" cy="4334330"/>
            <a:chOff x="4991665" y="223883"/>
            <a:chExt cx="2483334" cy="2528462"/>
          </a:xfrm>
        </p:grpSpPr>
        <p:sp>
          <p:nvSpPr>
            <p:cNvPr id="17" name="iṣlíḑè"/>
            <p:cNvSpPr/>
            <p:nvPr/>
          </p:nvSpPr>
          <p:spPr bwMode="auto">
            <a:xfrm>
              <a:off x="6010392" y="1436290"/>
              <a:ext cx="1075897" cy="1142994"/>
            </a:xfrm>
            <a:custGeom>
              <a:avLst/>
              <a:gdLst>
                <a:gd name="T0" fmla="*/ 163 w 270"/>
                <a:gd name="T1" fmla="*/ 37 h 287"/>
                <a:gd name="T2" fmla="*/ 227 w 270"/>
                <a:gd name="T3" fmla="*/ 267 h 287"/>
                <a:gd name="T4" fmla="*/ 245 w 270"/>
                <a:gd name="T5" fmla="*/ 278 h 287"/>
                <a:gd name="T6" fmla="*/ 258 w 270"/>
                <a:gd name="T7" fmla="*/ 276 h 287"/>
                <a:gd name="T8" fmla="*/ 268 w 270"/>
                <a:gd name="T9" fmla="*/ 259 h 287"/>
                <a:gd name="T10" fmla="*/ 202 w 270"/>
                <a:gd name="T11" fmla="*/ 17 h 287"/>
                <a:gd name="T12" fmla="*/ 162 w 270"/>
                <a:gd name="T13" fmla="*/ 17 h 287"/>
                <a:gd name="T14" fmla="*/ 140 w 270"/>
                <a:gd name="T15" fmla="*/ 0 h 287"/>
                <a:gd name="T16" fmla="*/ 140 w 270"/>
                <a:gd name="T17" fmla="*/ 0 h 287"/>
                <a:gd name="T18" fmla="*/ 118 w 270"/>
                <a:gd name="T19" fmla="*/ 17 h 287"/>
                <a:gd name="T20" fmla="*/ 78 w 270"/>
                <a:gd name="T21" fmla="*/ 17 h 287"/>
                <a:gd name="T22" fmla="*/ 2 w 270"/>
                <a:gd name="T23" fmla="*/ 266 h 287"/>
                <a:gd name="T24" fmla="*/ 13 w 270"/>
                <a:gd name="T25" fmla="*/ 283 h 287"/>
                <a:gd name="T26" fmla="*/ 25 w 270"/>
                <a:gd name="T27" fmla="*/ 285 h 287"/>
                <a:gd name="T28" fmla="*/ 44 w 270"/>
                <a:gd name="T29" fmla="*/ 274 h 287"/>
                <a:gd name="T30" fmla="*/ 117 w 270"/>
                <a:gd name="T31" fmla="*/ 30 h 287"/>
                <a:gd name="T32" fmla="*/ 117 w 270"/>
                <a:gd name="T33" fmla="*/ 191 h 287"/>
                <a:gd name="T34" fmla="*/ 140 w 270"/>
                <a:gd name="T35" fmla="*/ 214 h 287"/>
                <a:gd name="T36" fmla="*/ 140 w 270"/>
                <a:gd name="T37" fmla="*/ 214 h 287"/>
                <a:gd name="T38" fmla="*/ 163 w 270"/>
                <a:gd name="T39" fmla="*/ 191 h 287"/>
                <a:gd name="T40" fmla="*/ 163 w 270"/>
                <a:gd name="T41" fmla="*/ 3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87">
                  <a:moveTo>
                    <a:pt x="163" y="37"/>
                  </a:moveTo>
                  <a:cubicBezTo>
                    <a:pt x="227" y="267"/>
                    <a:pt x="227" y="267"/>
                    <a:pt x="227" y="267"/>
                  </a:cubicBezTo>
                  <a:cubicBezTo>
                    <a:pt x="229" y="275"/>
                    <a:pt x="237" y="280"/>
                    <a:pt x="245" y="278"/>
                  </a:cubicBezTo>
                  <a:cubicBezTo>
                    <a:pt x="258" y="276"/>
                    <a:pt x="258" y="276"/>
                    <a:pt x="258" y="276"/>
                  </a:cubicBezTo>
                  <a:cubicBezTo>
                    <a:pt x="266" y="274"/>
                    <a:pt x="270" y="267"/>
                    <a:pt x="268" y="259"/>
                  </a:cubicBezTo>
                  <a:cubicBezTo>
                    <a:pt x="202" y="17"/>
                    <a:pt x="202" y="17"/>
                    <a:pt x="202" y="17"/>
                  </a:cubicBezTo>
                  <a:cubicBezTo>
                    <a:pt x="162" y="17"/>
                    <a:pt x="162" y="17"/>
                    <a:pt x="162" y="17"/>
                  </a:cubicBezTo>
                  <a:cubicBezTo>
                    <a:pt x="160" y="8"/>
                    <a:pt x="151" y="0"/>
                    <a:pt x="140" y="0"/>
                  </a:cubicBezTo>
                  <a:cubicBezTo>
                    <a:pt x="140" y="0"/>
                    <a:pt x="140" y="0"/>
                    <a:pt x="140" y="0"/>
                  </a:cubicBezTo>
                  <a:cubicBezTo>
                    <a:pt x="130" y="0"/>
                    <a:pt x="121" y="8"/>
                    <a:pt x="118" y="17"/>
                  </a:cubicBezTo>
                  <a:cubicBezTo>
                    <a:pt x="78" y="17"/>
                    <a:pt x="78" y="17"/>
                    <a:pt x="78" y="17"/>
                  </a:cubicBezTo>
                  <a:cubicBezTo>
                    <a:pt x="2" y="266"/>
                    <a:pt x="2" y="266"/>
                    <a:pt x="2" y="266"/>
                  </a:cubicBezTo>
                  <a:cubicBezTo>
                    <a:pt x="0" y="274"/>
                    <a:pt x="5" y="282"/>
                    <a:pt x="13" y="283"/>
                  </a:cubicBezTo>
                  <a:cubicBezTo>
                    <a:pt x="25" y="285"/>
                    <a:pt x="25" y="285"/>
                    <a:pt x="25" y="285"/>
                  </a:cubicBezTo>
                  <a:cubicBezTo>
                    <a:pt x="33" y="287"/>
                    <a:pt x="42" y="282"/>
                    <a:pt x="44" y="274"/>
                  </a:cubicBezTo>
                  <a:cubicBezTo>
                    <a:pt x="117" y="30"/>
                    <a:pt x="117" y="30"/>
                    <a:pt x="117" y="30"/>
                  </a:cubicBezTo>
                  <a:cubicBezTo>
                    <a:pt x="117" y="191"/>
                    <a:pt x="117" y="191"/>
                    <a:pt x="117" y="191"/>
                  </a:cubicBezTo>
                  <a:cubicBezTo>
                    <a:pt x="117" y="204"/>
                    <a:pt x="128" y="214"/>
                    <a:pt x="140" y="214"/>
                  </a:cubicBezTo>
                  <a:cubicBezTo>
                    <a:pt x="140" y="214"/>
                    <a:pt x="140" y="214"/>
                    <a:pt x="140" y="214"/>
                  </a:cubicBezTo>
                  <a:cubicBezTo>
                    <a:pt x="153" y="214"/>
                    <a:pt x="163" y="204"/>
                    <a:pt x="163" y="191"/>
                  </a:cubicBezTo>
                  <a:lnTo>
                    <a:pt x="163" y="37"/>
                  </a:lnTo>
                  <a:close/>
                </a:path>
              </a:pathLst>
            </a:custGeom>
            <a:solidFill>
              <a:srgbClr val="FEE3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išľïḋè"/>
            <p:cNvSpPr/>
            <p:nvPr/>
          </p:nvSpPr>
          <p:spPr bwMode="auto">
            <a:xfrm>
              <a:off x="6477770" y="1591312"/>
              <a:ext cx="182787" cy="83296"/>
            </a:xfrm>
            <a:custGeom>
              <a:avLst/>
              <a:gdLst>
                <a:gd name="T0" fmla="*/ 0 w 79"/>
                <a:gd name="T1" fmla="*/ 0 h 36"/>
                <a:gd name="T2" fmla="*/ 0 w 79"/>
                <a:gd name="T3" fmla="*/ 36 h 36"/>
                <a:gd name="T4" fmla="*/ 79 w 79"/>
                <a:gd name="T5" fmla="*/ 33 h 36"/>
                <a:gd name="T6" fmla="*/ 79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0" y="36"/>
                  </a:lnTo>
                  <a:lnTo>
                    <a:pt x="79" y="33"/>
                  </a:lnTo>
                  <a:lnTo>
                    <a:pt x="79" y="0"/>
                  </a:lnTo>
                  <a:lnTo>
                    <a:pt x="0" y="0"/>
                  </a:lnTo>
                  <a:close/>
                </a:path>
              </a:pathLst>
            </a:custGeom>
            <a:solidFill>
              <a:srgbClr val="BBA3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 name="i$ļïḍé"/>
            <p:cNvSpPr/>
            <p:nvPr/>
          </p:nvSpPr>
          <p:spPr bwMode="auto">
            <a:xfrm>
              <a:off x="6665183" y="1591312"/>
              <a:ext cx="194355" cy="78668"/>
            </a:xfrm>
            <a:custGeom>
              <a:avLst/>
              <a:gdLst>
                <a:gd name="T0" fmla="*/ 0 w 84"/>
                <a:gd name="T1" fmla="*/ 0 h 34"/>
                <a:gd name="T2" fmla="*/ 75 w 84"/>
                <a:gd name="T3" fmla="*/ 0 h 34"/>
                <a:gd name="T4" fmla="*/ 84 w 84"/>
                <a:gd name="T5" fmla="*/ 33 h 34"/>
                <a:gd name="T6" fmla="*/ 10 w 84"/>
                <a:gd name="T7" fmla="*/ 34 h 34"/>
                <a:gd name="T8" fmla="*/ 0 w 84"/>
                <a:gd name="T9" fmla="*/ 0 h 34"/>
              </a:gdLst>
              <a:ahLst/>
              <a:cxnLst>
                <a:cxn ang="0">
                  <a:pos x="T0" y="T1"/>
                </a:cxn>
                <a:cxn ang="0">
                  <a:pos x="T2" y="T3"/>
                </a:cxn>
                <a:cxn ang="0">
                  <a:pos x="T4" y="T5"/>
                </a:cxn>
                <a:cxn ang="0">
                  <a:pos x="T6" y="T7"/>
                </a:cxn>
                <a:cxn ang="0">
                  <a:pos x="T8" y="T9"/>
                </a:cxn>
              </a:cxnLst>
              <a:rect l="0" t="0" r="r" b="b"/>
              <a:pathLst>
                <a:path w="84" h="34">
                  <a:moveTo>
                    <a:pt x="0" y="0"/>
                  </a:moveTo>
                  <a:lnTo>
                    <a:pt x="75" y="0"/>
                  </a:lnTo>
                  <a:lnTo>
                    <a:pt x="84" y="33"/>
                  </a:lnTo>
                  <a:lnTo>
                    <a:pt x="10" y="34"/>
                  </a:lnTo>
                  <a:lnTo>
                    <a:pt x="0" y="0"/>
                  </a:lnTo>
                  <a:close/>
                </a:path>
              </a:pathLst>
            </a:custGeom>
            <a:solidFill>
              <a:srgbClr val="BBA3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 name="íśľïḓê"/>
            <p:cNvSpPr/>
            <p:nvPr/>
          </p:nvSpPr>
          <p:spPr bwMode="auto">
            <a:xfrm>
              <a:off x="5543013" y="223883"/>
              <a:ext cx="1931986" cy="1372057"/>
            </a:xfrm>
            <a:custGeom>
              <a:avLst/>
              <a:gdLst>
                <a:gd name="T0" fmla="*/ 33 w 484"/>
                <a:gd name="T1" fmla="*/ 0 h 344"/>
                <a:gd name="T2" fmla="*/ 451 w 484"/>
                <a:gd name="T3" fmla="*/ 0 h 344"/>
                <a:gd name="T4" fmla="*/ 484 w 484"/>
                <a:gd name="T5" fmla="*/ 33 h 344"/>
                <a:gd name="T6" fmla="*/ 484 w 484"/>
                <a:gd name="T7" fmla="*/ 311 h 344"/>
                <a:gd name="T8" fmla="*/ 451 w 484"/>
                <a:gd name="T9" fmla="*/ 344 h 344"/>
                <a:gd name="T10" fmla="*/ 33 w 484"/>
                <a:gd name="T11" fmla="*/ 344 h 344"/>
                <a:gd name="T12" fmla="*/ 0 w 484"/>
                <a:gd name="T13" fmla="*/ 311 h 344"/>
                <a:gd name="T14" fmla="*/ 0 w 484"/>
                <a:gd name="T15" fmla="*/ 33 h 344"/>
                <a:gd name="T16" fmla="*/ 33 w 484"/>
                <a:gd name="T1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344">
                  <a:moveTo>
                    <a:pt x="33" y="0"/>
                  </a:moveTo>
                  <a:cubicBezTo>
                    <a:pt x="451" y="0"/>
                    <a:pt x="451" y="0"/>
                    <a:pt x="451" y="0"/>
                  </a:cubicBezTo>
                  <a:cubicBezTo>
                    <a:pt x="469" y="0"/>
                    <a:pt x="484" y="15"/>
                    <a:pt x="484" y="33"/>
                  </a:cubicBezTo>
                  <a:cubicBezTo>
                    <a:pt x="484" y="311"/>
                    <a:pt x="484" y="311"/>
                    <a:pt x="484" y="311"/>
                  </a:cubicBezTo>
                  <a:cubicBezTo>
                    <a:pt x="484" y="329"/>
                    <a:pt x="469" y="344"/>
                    <a:pt x="451" y="344"/>
                  </a:cubicBezTo>
                  <a:cubicBezTo>
                    <a:pt x="33" y="344"/>
                    <a:pt x="33" y="344"/>
                    <a:pt x="33" y="344"/>
                  </a:cubicBezTo>
                  <a:cubicBezTo>
                    <a:pt x="15" y="344"/>
                    <a:pt x="0" y="329"/>
                    <a:pt x="0" y="311"/>
                  </a:cubicBezTo>
                  <a:cubicBezTo>
                    <a:pt x="0" y="33"/>
                    <a:pt x="0" y="33"/>
                    <a:pt x="0" y="33"/>
                  </a:cubicBezTo>
                  <a:cubicBezTo>
                    <a:pt x="0" y="15"/>
                    <a:pt x="15" y="0"/>
                    <a:pt x="33" y="0"/>
                  </a:cubicBezTo>
                  <a:close/>
                </a:path>
              </a:pathLst>
            </a:custGeom>
            <a:solidFill>
              <a:srgbClr val="DABD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íSļíďé"/>
            <p:cNvSpPr/>
            <p:nvPr/>
          </p:nvSpPr>
          <p:spPr bwMode="auto">
            <a:xfrm>
              <a:off x="5603171" y="223883"/>
              <a:ext cx="1871828" cy="1328095"/>
            </a:xfrm>
            <a:custGeom>
              <a:avLst/>
              <a:gdLst>
                <a:gd name="T0" fmla="*/ 32 w 469"/>
                <a:gd name="T1" fmla="*/ 0 h 333"/>
                <a:gd name="T2" fmla="*/ 437 w 469"/>
                <a:gd name="T3" fmla="*/ 0 h 333"/>
                <a:gd name="T4" fmla="*/ 469 w 469"/>
                <a:gd name="T5" fmla="*/ 32 h 333"/>
                <a:gd name="T6" fmla="*/ 469 w 469"/>
                <a:gd name="T7" fmla="*/ 301 h 333"/>
                <a:gd name="T8" fmla="*/ 437 w 469"/>
                <a:gd name="T9" fmla="*/ 333 h 333"/>
                <a:gd name="T10" fmla="*/ 32 w 469"/>
                <a:gd name="T11" fmla="*/ 333 h 333"/>
                <a:gd name="T12" fmla="*/ 0 w 469"/>
                <a:gd name="T13" fmla="*/ 301 h 333"/>
                <a:gd name="T14" fmla="*/ 0 w 469"/>
                <a:gd name="T15" fmla="*/ 32 h 333"/>
                <a:gd name="T16" fmla="*/ 32 w 469"/>
                <a:gd name="T17"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333">
                  <a:moveTo>
                    <a:pt x="32" y="0"/>
                  </a:moveTo>
                  <a:cubicBezTo>
                    <a:pt x="437" y="0"/>
                    <a:pt x="437" y="0"/>
                    <a:pt x="437" y="0"/>
                  </a:cubicBezTo>
                  <a:cubicBezTo>
                    <a:pt x="455" y="0"/>
                    <a:pt x="469" y="14"/>
                    <a:pt x="469" y="32"/>
                  </a:cubicBezTo>
                  <a:cubicBezTo>
                    <a:pt x="469" y="301"/>
                    <a:pt x="469" y="301"/>
                    <a:pt x="469" y="301"/>
                  </a:cubicBezTo>
                  <a:cubicBezTo>
                    <a:pt x="469" y="318"/>
                    <a:pt x="455" y="333"/>
                    <a:pt x="437" y="333"/>
                  </a:cubicBezTo>
                  <a:cubicBezTo>
                    <a:pt x="32" y="333"/>
                    <a:pt x="32" y="333"/>
                    <a:pt x="32" y="333"/>
                  </a:cubicBezTo>
                  <a:cubicBezTo>
                    <a:pt x="14" y="333"/>
                    <a:pt x="0" y="318"/>
                    <a:pt x="0" y="301"/>
                  </a:cubicBezTo>
                  <a:cubicBezTo>
                    <a:pt x="0" y="32"/>
                    <a:pt x="0" y="32"/>
                    <a:pt x="0" y="32"/>
                  </a:cubicBezTo>
                  <a:cubicBezTo>
                    <a:pt x="0" y="14"/>
                    <a:pt x="14" y="0"/>
                    <a:pt x="32" y="0"/>
                  </a:cubicBezTo>
                  <a:close/>
                </a:path>
              </a:pathLst>
            </a:custGeom>
            <a:solidFill>
              <a:srgbClr val="FEE3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2" name="î$ľïďé"/>
            <p:cNvSpPr/>
            <p:nvPr/>
          </p:nvSpPr>
          <p:spPr bwMode="auto">
            <a:xfrm>
              <a:off x="5693406" y="288668"/>
              <a:ext cx="1689040" cy="1193897"/>
            </a:xfrm>
            <a:custGeom>
              <a:avLst/>
              <a:gdLst>
                <a:gd name="T0" fmla="*/ 29 w 423"/>
                <a:gd name="T1" fmla="*/ 0 h 300"/>
                <a:gd name="T2" fmla="*/ 394 w 423"/>
                <a:gd name="T3" fmla="*/ 0 h 300"/>
                <a:gd name="T4" fmla="*/ 423 w 423"/>
                <a:gd name="T5" fmla="*/ 29 h 300"/>
                <a:gd name="T6" fmla="*/ 423 w 423"/>
                <a:gd name="T7" fmla="*/ 271 h 300"/>
                <a:gd name="T8" fmla="*/ 394 w 423"/>
                <a:gd name="T9" fmla="*/ 300 h 300"/>
                <a:gd name="T10" fmla="*/ 29 w 423"/>
                <a:gd name="T11" fmla="*/ 300 h 300"/>
                <a:gd name="T12" fmla="*/ 0 w 423"/>
                <a:gd name="T13" fmla="*/ 271 h 300"/>
                <a:gd name="T14" fmla="*/ 0 w 423"/>
                <a:gd name="T15" fmla="*/ 29 h 300"/>
                <a:gd name="T16" fmla="*/ 29 w 423"/>
                <a:gd name="T1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300">
                  <a:moveTo>
                    <a:pt x="29" y="0"/>
                  </a:moveTo>
                  <a:cubicBezTo>
                    <a:pt x="394" y="0"/>
                    <a:pt x="394" y="0"/>
                    <a:pt x="394" y="0"/>
                  </a:cubicBezTo>
                  <a:cubicBezTo>
                    <a:pt x="410" y="0"/>
                    <a:pt x="423" y="13"/>
                    <a:pt x="423" y="29"/>
                  </a:cubicBezTo>
                  <a:cubicBezTo>
                    <a:pt x="423" y="271"/>
                    <a:pt x="423" y="271"/>
                    <a:pt x="423" y="271"/>
                  </a:cubicBezTo>
                  <a:cubicBezTo>
                    <a:pt x="423" y="287"/>
                    <a:pt x="410" y="300"/>
                    <a:pt x="394" y="300"/>
                  </a:cubicBezTo>
                  <a:cubicBezTo>
                    <a:pt x="29" y="300"/>
                    <a:pt x="29" y="300"/>
                    <a:pt x="29" y="300"/>
                  </a:cubicBezTo>
                  <a:cubicBezTo>
                    <a:pt x="13" y="300"/>
                    <a:pt x="0" y="287"/>
                    <a:pt x="0" y="271"/>
                  </a:cubicBezTo>
                  <a:cubicBezTo>
                    <a:pt x="0" y="29"/>
                    <a:pt x="0" y="29"/>
                    <a:pt x="0" y="29"/>
                  </a:cubicBezTo>
                  <a:cubicBezTo>
                    <a:pt x="0" y="13"/>
                    <a:pt x="13" y="0"/>
                    <a:pt x="29" y="0"/>
                  </a:cubicBez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t">
              <a:normAutofit/>
            </a:bodyPr>
            <a:lstStyle/>
            <a:p>
              <a:pPr algn="ctr"/>
              <a:endParaRPr sz="1400" dirty="0">
                <a:solidFill>
                  <a:schemeClr val="bg1"/>
                </a:solidFill>
              </a:endParaRPr>
            </a:p>
          </p:txBody>
        </p:sp>
        <p:sp>
          <p:nvSpPr>
            <p:cNvPr id="23" name="íŝľïḋè"/>
            <p:cNvSpPr/>
            <p:nvPr/>
          </p:nvSpPr>
          <p:spPr bwMode="auto">
            <a:xfrm>
              <a:off x="5686465" y="279413"/>
              <a:ext cx="1702923" cy="1214721"/>
            </a:xfrm>
            <a:custGeom>
              <a:avLst/>
              <a:gdLst>
                <a:gd name="T0" fmla="*/ 31 w 427"/>
                <a:gd name="T1" fmla="*/ 0 h 305"/>
                <a:gd name="T2" fmla="*/ 396 w 427"/>
                <a:gd name="T3" fmla="*/ 0 h 305"/>
                <a:gd name="T4" fmla="*/ 418 w 427"/>
                <a:gd name="T5" fmla="*/ 9 h 305"/>
                <a:gd name="T6" fmla="*/ 427 w 427"/>
                <a:gd name="T7" fmla="*/ 31 h 305"/>
                <a:gd name="T8" fmla="*/ 427 w 427"/>
                <a:gd name="T9" fmla="*/ 273 h 305"/>
                <a:gd name="T10" fmla="*/ 418 w 427"/>
                <a:gd name="T11" fmla="*/ 295 h 305"/>
                <a:gd name="T12" fmla="*/ 396 w 427"/>
                <a:gd name="T13" fmla="*/ 305 h 305"/>
                <a:gd name="T14" fmla="*/ 31 w 427"/>
                <a:gd name="T15" fmla="*/ 305 h 305"/>
                <a:gd name="T16" fmla="*/ 9 w 427"/>
                <a:gd name="T17" fmla="*/ 295 h 305"/>
                <a:gd name="T18" fmla="*/ 0 w 427"/>
                <a:gd name="T19" fmla="*/ 273 h 305"/>
                <a:gd name="T20" fmla="*/ 0 w 427"/>
                <a:gd name="T21" fmla="*/ 31 h 305"/>
                <a:gd name="T22" fmla="*/ 9 w 427"/>
                <a:gd name="T23" fmla="*/ 9 h 305"/>
                <a:gd name="T24" fmla="*/ 31 w 427"/>
                <a:gd name="T25" fmla="*/ 0 h 305"/>
                <a:gd name="T26" fmla="*/ 396 w 427"/>
                <a:gd name="T27" fmla="*/ 4 h 305"/>
                <a:gd name="T28" fmla="*/ 31 w 427"/>
                <a:gd name="T29" fmla="*/ 4 h 305"/>
                <a:gd name="T30" fmla="*/ 12 w 427"/>
                <a:gd name="T31" fmla="*/ 12 h 305"/>
                <a:gd name="T32" fmla="*/ 5 w 427"/>
                <a:gd name="T33" fmla="*/ 31 h 305"/>
                <a:gd name="T34" fmla="*/ 5 w 427"/>
                <a:gd name="T35" fmla="*/ 273 h 305"/>
                <a:gd name="T36" fmla="*/ 12 w 427"/>
                <a:gd name="T37" fmla="*/ 292 h 305"/>
                <a:gd name="T38" fmla="*/ 31 w 427"/>
                <a:gd name="T39" fmla="*/ 300 h 305"/>
                <a:gd name="T40" fmla="*/ 396 w 427"/>
                <a:gd name="T41" fmla="*/ 300 h 305"/>
                <a:gd name="T42" fmla="*/ 415 w 427"/>
                <a:gd name="T43" fmla="*/ 292 h 305"/>
                <a:gd name="T44" fmla="*/ 423 w 427"/>
                <a:gd name="T45" fmla="*/ 273 h 305"/>
                <a:gd name="T46" fmla="*/ 423 w 427"/>
                <a:gd name="T47" fmla="*/ 31 h 305"/>
                <a:gd name="T48" fmla="*/ 415 w 427"/>
                <a:gd name="T49" fmla="*/ 12 h 305"/>
                <a:gd name="T50" fmla="*/ 396 w 427"/>
                <a:gd name="T51" fmla="*/ 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7" h="305">
                  <a:moveTo>
                    <a:pt x="31" y="0"/>
                  </a:moveTo>
                  <a:cubicBezTo>
                    <a:pt x="396" y="0"/>
                    <a:pt x="396" y="0"/>
                    <a:pt x="396" y="0"/>
                  </a:cubicBezTo>
                  <a:cubicBezTo>
                    <a:pt x="405" y="0"/>
                    <a:pt x="413" y="3"/>
                    <a:pt x="418" y="9"/>
                  </a:cubicBezTo>
                  <a:cubicBezTo>
                    <a:pt x="424" y="15"/>
                    <a:pt x="427" y="22"/>
                    <a:pt x="427" y="31"/>
                  </a:cubicBezTo>
                  <a:cubicBezTo>
                    <a:pt x="427" y="273"/>
                    <a:pt x="427" y="273"/>
                    <a:pt x="427" y="273"/>
                  </a:cubicBezTo>
                  <a:cubicBezTo>
                    <a:pt x="427" y="282"/>
                    <a:pt x="424" y="290"/>
                    <a:pt x="418" y="295"/>
                  </a:cubicBezTo>
                  <a:cubicBezTo>
                    <a:pt x="413" y="301"/>
                    <a:pt x="405" y="305"/>
                    <a:pt x="396" y="305"/>
                  </a:cubicBezTo>
                  <a:cubicBezTo>
                    <a:pt x="31" y="305"/>
                    <a:pt x="31" y="305"/>
                    <a:pt x="31" y="305"/>
                  </a:cubicBezTo>
                  <a:cubicBezTo>
                    <a:pt x="23" y="305"/>
                    <a:pt x="15" y="301"/>
                    <a:pt x="9" y="295"/>
                  </a:cubicBezTo>
                  <a:cubicBezTo>
                    <a:pt x="3" y="290"/>
                    <a:pt x="0" y="282"/>
                    <a:pt x="0" y="273"/>
                  </a:cubicBezTo>
                  <a:cubicBezTo>
                    <a:pt x="0" y="31"/>
                    <a:pt x="0" y="31"/>
                    <a:pt x="0" y="31"/>
                  </a:cubicBezTo>
                  <a:cubicBezTo>
                    <a:pt x="0" y="22"/>
                    <a:pt x="3" y="15"/>
                    <a:pt x="9" y="9"/>
                  </a:cubicBezTo>
                  <a:cubicBezTo>
                    <a:pt x="15" y="3"/>
                    <a:pt x="23" y="0"/>
                    <a:pt x="31" y="0"/>
                  </a:cubicBezTo>
                  <a:close/>
                  <a:moveTo>
                    <a:pt x="396" y="4"/>
                  </a:moveTo>
                  <a:cubicBezTo>
                    <a:pt x="31" y="4"/>
                    <a:pt x="31" y="4"/>
                    <a:pt x="31" y="4"/>
                  </a:cubicBezTo>
                  <a:cubicBezTo>
                    <a:pt x="24" y="4"/>
                    <a:pt x="17" y="7"/>
                    <a:pt x="12" y="12"/>
                  </a:cubicBezTo>
                  <a:cubicBezTo>
                    <a:pt x="8" y="17"/>
                    <a:pt x="5" y="24"/>
                    <a:pt x="5" y="31"/>
                  </a:cubicBezTo>
                  <a:cubicBezTo>
                    <a:pt x="5" y="273"/>
                    <a:pt x="5" y="273"/>
                    <a:pt x="5" y="273"/>
                  </a:cubicBezTo>
                  <a:cubicBezTo>
                    <a:pt x="5" y="281"/>
                    <a:pt x="8" y="287"/>
                    <a:pt x="12" y="292"/>
                  </a:cubicBezTo>
                  <a:cubicBezTo>
                    <a:pt x="17" y="297"/>
                    <a:pt x="24" y="300"/>
                    <a:pt x="31" y="300"/>
                  </a:cubicBezTo>
                  <a:cubicBezTo>
                    <a:pt x="396" y="300"/>
                    <a:pt x="396" y="300"/>
                    <a:pt x="396" y="300"/>
                  </a:cubicBezTo>
                  <a:cubicBezTo>
                    <a:pt x="403" y="300"/>
                    <a:pt x="410" y="297"/>
                    <a:pt x="415" y="292"/>
                  </a:cubicBezTo>
                  <a:cubicBezTo>
                    <a:pt x="420" y="287"/>
                    <a:pt x="423" y="281"/>
                    <a:pt x="423" y="273"/>
                  </a:cubicBezTo>
                  <a:cubicBezTo>
                    <a:pt x="423" y="31"/>
                    <a:pt x="423" y="31"/>
                    <a:pt x="423" y="31"/>
                  </a:cubicBezTo>
                  <a:cubicBezTo>
                    <a:pt x="423" y="24"/>
                    <a:pt x="420" y="17"/>
                    <a:pt x="415" y="12"/>
                  </a:cubicBezTo>
                  <a:cubicBezTo>
                    <a:pt x="410" y="7"/>
                    <a:pt x="403" y="4"/>
                    <a:pt x="396" y="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 name="íṧ1idê"/>
            <p:cNvSpPr/>
            <p:nvPr/>
          </p:nvSpPr>
          <p:spPr bwMode="auto">
            <a:xfrm>
              <a:off x="6959031" y="1436290"/>
              <a:ext cx="256827" cy="50903"/>
            </a:xfrm>
            <a:custGeom>
              <a:avLst/>
              <a:gdLst>
                <a:gd name="T0" fmla="*/ 4 w 64"/>
                <a:gd name="T1" fmla="*/ 0 h 13"/>
                <a:gd name="T2" fmla="*/ 61 w 64"/>
                <a:gd name="T3" fmla="*/ 0 h 13"/>
                <a:gd name="T4" fmla="*/ 63 w 64"/>
                <a:gd name="T5" fmla="*/ 1 h 13"/>
                <a:gd name="T6" fmla="*/ 63 w 64"/>
                <a:gd name="T7" fmla="*/ 1 h 13"/>
                <a:gd name="T8" fmla="*/ 64 w 64"/>
                <a:gd name="T9" fmla="*/ 4 h 13"/>
                <a:gd name="T10" fmla="*/ 64 w 64"/>
                <a:gd name="T11" fmla="*/ 10 h 13"/>
                <a:gd name="T12" fmla="*/ 63 w 64"/>
                <a:gd name="T13" fmla="*/ 12 h 13"/>
                <a:gd name="T14" fmla="*/ 63 w 64"/>
                <a:gd name="T15" fmla="*/ 12 h 13"/>
                <a:gd name="T16" fmla="*/ 61 w 64"/>
                <a:gd name="T17" fmla="*/ 13 h 13"/>
                <a:gd name="T18" fmla="*/ 4 w 64"/>
                <a:gd name="T19" fmla="*/ 13 h 13"/>
                <a:gd name="T20" fmla="*/ 2 w 64"/>
                <a:gd name="T21" fmla="*/ 12 h 13"/>
                <a:gd name="T22" fmla="*/ 2 w 64"/>
                <a:gd name="T23" fmla="*/ 12 h 13"/>
                <a:gd name="T24" fmla="*/ 0 w 64"/>
                <a:gd name="T25" fmla="*/ 10 h 13"/>
                <a:gd name="T26" fmla="*/ 0 w 64"/>
                <a:gd name="T27" fmla="*/ 4 h 13"/>
                <a:gd name="T28" fmla="*/ 2 w 64"/>
                <a:gd name="T29" fmla="*/ 1 h 13"/>
                <a:gd name="T30" fmla="*/ 2 w 64"/>
                <a:gd name="T31" fmla="*/ 1 h 13"/>
                <a:gd name="T32" fmla="*/ 4 w 64"/>
                <a:gd name="T33" fmla="*/ 0 h 13"/>
                <a:gd name="T34" fmla="*/ 61 w 64"/>
                <a:gd name="T35" fmla="*/ 1 h 13"/>
                <a:gd name="T36" fmla="*/ 4 w 64"/>
                <a:gd name="T37" fmla="*/ 1 h 13"/>
                <a:gd name="T38" fmla="*/ 2 w 64"/>
                <a:gd name="T39" fmla="*/ 2 h 13"/>
                <a:gd name="T40" fmla="*/ 2 w 64"/>
                <a:gd name="T41" fmla="*/ 2 h 13"/>
                <a:gd name="T42" fmla="*/ 1 w 64"/>
                <a:gd name="T43" fmla="*/ 4 h 13"/>
                <a:gd name="T44" fmla="*/ 1 w 64"/>
                <a:gd name="T45" fmla="*/ 10 h 13"/>
                <a:gd name="T46" fmla="*/ 2 w 64"/>
                <a:gd name="T47" fmla="*/ 12 h 13"/>
                <a:gd name="T48" fmla="*/ 2 w 64"/>
                <a:gd name="T49" fmla="*/ 12 h 13"/>
                <a:gd name="T50" fmla="*/ 4 w 64"/>
                <a:gd name="T51" fmla="*/ 13 h 13"/>
                <a:gd name="T52" fmla="*/ 61 w 64"/>
                <a:gd name="T53" fmla="*/ 13 h 13"/>
                <a:gd name="T54" fmla="*/ 63 w 64"/>
                <a:gd name="T55" fmla="*/ 12 h 13"/>
                <a:gd name="T56" fmla="*/ 63 w 64"/>
                <a:gd name="T57" fmla="*/ 12 h 13"/>
                <a:gd name="T58" fmla="*/ 63 w 64"/>
                <a:gd name="T59" fmla="*/ 10 h 13"/>
                <a:gd name="T60" fmla="*/ 63 w 64"/>
                <a:gd name="T61" fmla="*/ 4 h 13"/>
                <a:gd name="T62" fmla="*/ 63 w 64"/>
                <a:gd name="T63" fmla="*/ 2 h 13"/>
                <a:gd name="T64" fmla="*/ 63 w 64"/>
                <a:gd name="T65" fmla="*/ 2 h 13"/>
                <a:gd name="T66" fmla="*/ 61 w 64"/>
                <a:gd name="T6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13">
                  <a:moveTo>
                    <a:pt x="4" y="0"/>
                  </a:moveTo>
                  <a:cubicBezTo>
                    <a:pt x="61" y="0"/>
                    <a:pt x="61" y="0"/>
                    <a:pt x="61" y="0"/>
                  </a:cubicBezTo>
                  <a:cubicBezTo>
                    <a:pt x="62" y="0"/>
                    <a:pt x="63" y="0"/>
                    <a:pt x="63" y="1"/>
                  </a:cubicBezTo>
                  <a:cubicBezTo>
                    <a:pt x="63" y="1"/>
                    <a:pt x="63" y="1"/>
                    <a:pt x="63" y="1"/>
                  </a:cubicBezTo>
                  <a:cubicBezTo>
                    <a:pt x="64" y="2"/>
                    <a:pt x="64" y="3"/>
                    <a:pt x="64" y="4"/>
                  </a:cubicBezTo>
                  <a:cubicBezTo>
                    <a:pt x="64" y="10"/>
                    <a:pt x="64" y="10"/>
                    <a:pt x="64" y="10"/>
                  </a:cubicBezTo>
                  <a:cubicBezTo>
                    <a:pt x="64" y="11"/>
                    <a:pt x="64" y="12"/>
                    <a:pt x="63" y="12"/>
                  </a:cubicBezTo>
                  <a:cubicBezTo>
                    <a:pt x="63" y="12"/>
                    <a:pt x="63" y="12"/>
                    <a:pt x="63" y="12"/>
                  </a:cubicBezTo>
                  <a:cubicBezTo>
                    <a:pt x="63" y="13"/>
                    <a:pt x="62" y="13"/>
                    <a:pt x="61" y="13"/>
                  </a:cubicBezTo>
                  <a:cubicBezTo>
                    <a:pt x="4" y="13"/>
                    <a:pt x="4" y="13"/>
                    <a:pt x="4" y="13"/>
                  </a:cubicBezTo>
                  <a:cubicBezTo>
                    <a:pt x="3" y="13"/>
                    <a:pt x="2" y="13"/>
                    <a:pt x="2" y="12"/>
                  </a:cubicBezTo>
                  <a:cubicBezTo>
                    <a:pt x="2" y="12"/>
                    <a:pt x="2" y="12"/>
                    <a:pt x="2" y="12"/>
                  </a:cubicBezTo>
                  <a:cubicBezTo>
                    <a:pt x="1" y="12"/>
                    <a:pt x="0" y="11"/>
                    <a:pt x="0" y="10"/>
                  </a:cubicBezTo>
                  <a:cubicBezTo>
                    <a:pt x="0" y="4"/>
                    <a:pt x="0" y="4"/>
                    <a:pt x="0" y="4"/>
                  </a:cubicBezTo>
                  <a:cubicBezTo>
                    <a:pt x="0" y="3"/>
                    <a:pt x="1" y="2"/>
                    <a:pt x="2" y="1"/>
                  </a:cubicBezTo>
                  <a:cubicBezTo>
                    <a:pt x="2" y="1"/>
                    <a:pt x="2" y="1"/>
                    <a:pt x="2" y="1"/>
                  </a:cubicBezTo>
                  <a:cubicBezTo>
                    <a:pt x="2" y="0"/>
                    <a:pt x="3" y="0"/>
                    <a:pt x="4" y="0"/>
                  </a:cubicBezTo>
                  <a:close/>
                  <a:moveTo>
                    <a:pt x="61" y="1"/>
                  </a:moveTo>
                  <a:cubicBezTo>
                    <a:pt x="4" y="1"/>
                    <a:pt x="4" y="1"/>
                    <a:pt x="4" y="1"/>
                  </a:cubicBezTo>
                  <a:cubicBezTo>
                    <a:pt x="3" y="1"/>
                    <a:pt x="3" y="1"/>
                    <a:pt x="2" y="2"/>
                  </a:cubicBezTo>
                  <a:cubicBezTo>
                    <a:pt x="2" y="2"/>
                    <a:pt x="2" y="2"/>
                    <a:pt x="2" y="2"/>
                  </a:cubicBezTo>
                  <a:cubicBezTo>
                    <a:pt x="2" y="2"/>
                    <a:pt x="1" y="3"/>
                    <a:pt x="1" y="4"/>
                  </a:cubicBezTo>
                  <a:cubicBezTo>
                    <a:pt x="1" y="10"/>
                    <a:pt x="1" y="10"/>
                    <a:pt x="1" y="10"/>
                  </a:cubicBezTo>
                  <a:cubicBezTo>
                    <a:pt x="1" y="11"/>
                    <a:pt x="2" y="11"/>
                    <a:pt x="2" y="12"/>
                  </a:cubicBezTo>
                  <a:cubicBezTo>
                    <a:pt x="2" y="12"/>
                    <a:pt x="2" y="12"/>
                    <a:pt x="2" y="12"/>
                  </a:cubicBezTo>
                  <a:cubicBezTo>
                    <a:pt x="3" y="12"/>
                    <a:pt x="3" y="13"/>
                    <a:pt x="4" y="13"/>
                  </a:cubicBezTo>
                  <a:cubicBezTo>
                    <a:pt x="61" y="13"/>
                    <a:pt x="61" y="13"/>
                    <a:pt x="61" y="13"/>
                  </a:cubicBezTo>
                  <a:cubicBezTo>
                    <a:pt x="61" y="13"/>
                    <a:pt x="62" y="12"/>
                    <a:pt x="63" y="12"/>
                  </a:cubicBezTo>
                  <a:cubicBezTo>
                    <a:pt x="63" y="12"/>
                    <a:pt x="63" y="12"/>
                    <a:pt x="63" y="12"/>
                  </a:cubicBezTo>
                  <a:cubicBezTo>
                    <a:pt x="63" y="11"/>
                    <a:pt x="63" y="11"/>
                    <a:pt x="63" y="10"/>
                  </a:cubicBezTo>
                  <a:cubicBezTo>
                    <a:pt x="63" y="4"/>
                    <a:pt x="63" y="4"/>
                    <a:pt x="63" y="4"/>
                  </a:cubicBezTo>
                  <a:cubicBezTo>
                    <a:pt x="63" y="3"/>
                    <a:pt x="63" y="2"/>
                    <a:pt x="63" y="2"/>
                  </a:cubicBezTo>
                  <a:cubicBezTo>
                    <a:pt x="63" y="2"/>
                    <a:pt x="63" y="2"/>
                    <a:pt x="63" y="2"/>
                  </a:cubicBezTo>
                  <a:cubicBezTo>
                    <a:pt x="62" y="1"/>
                    <a:pt x="61" y="1"/>
                    <a:pt x="61" y="1"/>
                  </a:cubicBezTo>
                  <a:close/>
                </a:path>
              </a:pathLst>
            </a:custGeom>
            <a:solidFill>
              <a:srgbClr val="D2D4D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íSliḋé"/>
            <p:cNvSpPr/>
            <p:nvPr/>
          </p:nvSpPr>
          <p:spPr bwMode="auto">
            <a:xfrm>
              <a:off x="6269532" y="1595940"/>
              <a:ext cx="194355" cy="83296"/>
            </a:xfrm>
            <a:custGeom>
              <a:avLst/>
              <a:gdLst>
                <a:gd name="T0" fmla="*/ 84 w 84"/>
                <a:gd name="T1" fmla="*/ 0 h 36"/>
                <a:gd name="T2" fmla="*/ 10 w 84"/>
                <a:gd name="T3" fmla="*/ 0 h 36"/>
                <a:gd name="T4" fmla="*/ 0 w 84"/>
                <a:gd name="T5" fmla="*/ 34 h 36"/>
                <a:gd name="T6" fmla="*/ 74 w 84"/>
                <a:gd name="T7" fmla="*/ 36 h 36"/>
                <a:gd name="T8" fmla="*/ 84 w 84"/>
                <a:gd name="T9" fmla="*/ 0 h 36"/>
              </a:gdLst>
              <a:ahLst/>
              <a:cxnLst>
                <a:cxn ang="0">
                  <a:pos x="T0" y="T1"/>
                </a:cxn>
                <a:cxn ang="0">
                  <a:pos x="T2" y="T3"/>
                </a:cxn>
                <a:cxn ang="0">
                  <a:pos x="T4" y="T5"/>
                </a:cxn>
                <a:cxn ang="0">
                  <a:pos x="T6" y="T7"/>
                </a:cxn>
                <a:cxn ang="0">
                  <a:pos x="T8" y="T9"/>
                </a:cxn>
              </a:cxnLst>
              <a:rect l="0" t="0" r="r" b="b"/>
              <a:pathLst>
                <a:path w="84" h="36">
                  <a:moveTo>
                    <a:pt x="84" y="0"/>
                  </a:moveTo>
                  <a:lnTo>
                    <a:pt x="10" y="0"/>
                  </a:lnTo>
                  <a:lnTo>
                    <a:pt x="0" y="34"/>
                  </a:lnTo>
                  <a:lnTo>
                    <a:pt x="74" y="36"/>
                  </a:lnTo>
                  <a:lnTo>
                    <a:pt x="84" y="0"/>
                  </a:lnTo>
                  <a:close/>
                </a:path>
              </a:pathLst>
            </a:custGeom>
            <a:solidFill>
              <a:srgbClr val="BBA38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ïṧľïḑê"/>
            <p:cNvSpPr/>
            <p:nvPr/>
          </p:nvSpPr>
          <p:spPr bwMode="auto">
            <a:xfrm>
              <a:off x="6963658" y="1436290"/>
              <a:ext cx="252200" cy="50903"/>
            </a:xfrm>
            <a:custGeom>
              <a:avLst/>
              <a:gdLst>
                <a:gd name="T0" fmla="*/ 3 w 63"/>
                <a:gd name="T1" fmla="*/ 0 h 13"/>
                <a:gd name="T2" fmla="*/ 60 w 63"/>
                <a:gd name="T3" fmla="*/ 0 h 13"/>
                <a:gd name="T4" fmla="*/ 63 w 63"/>
                <a:gd name="T5" fmla="*/ 3 h 13"/>
                <a:gd name="T6" fmla="*/ 63 w 63"/>
                <a:gd name="T7" fmla="*/ 9 h 13"/>
                <a:gd name="T8" fmla="*/ 60 w 63"/>
                <a:gd name="T9" fmla="*/ 13 h 13"/>
                <a:gd name="T10" fmla="*/ 3 w 63"/>
                <a:gd name="T11" fmla="*/ 13 h 13"/>
                <a:gd name="T12" fmla="*/ 0 w 63"/>
                <a:gd name="T13" fmla="*/ 9 h 13"/>
                <a:gd name="T14" fmla="*/ 0 w 63"/>
                <a:gd name="T15" fmla="*/ 3 h 13"/>
                <a:gd name="T16" fmla="*/ 3 w 6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
                  <a:moveTo>
                    <a:pt x="3" y="0"/>
                  </a:moveTo>
                  <a:cubicBezTo>
                    <a:pt x="60" y="0"/>
                    <a:pt x="60" y="0"/>
                    <a:pt x="60" y="0"/>
                  </a:cubicBezTo>
                  <a:cubicBezTo>
                    <a:pt x="61" y="0"/>
                    <a:pt x="63" y="1"/>
                    <a:pt x="63" y="3"/>
                  </a:cubicBezTo>
                  <a:cubicBezTo>
                    <a:pt x="63" y="9"/>
                    <a:pt x="63" y="9"/>
                    <a:pt x="63" y="9"/>
                  </a:cubicBezTo>
                  <a:cubicBezTo>
                    <a:pt x="63" y="11"/>
                    <a:pt x="61" y="13"/>
                    <a:pt x="60" y="13"/>
                  </a:cubicBezTo>
                  <a:cubicBezTo>
                    <a:pt x="3" y="13"/>
                    <a:pt x="3" y="13"/>
                    <a:pt x="3" y="13"/>
                  </a:cubicBezTo>
                  <a:cubicBezTo>
                    <a:pt x="1" y="13"/>
                    <a:pt x="0" y="11"/>
                    <a:pt x="0" y="9"/>
                  </a:cubicBezTo>
                  <a:cubicBezTo>
                    <a:pt x="0" y="3"/>
                    <a:pt x="0" y="3"/>
                    <a:pt x="0" y="3"/>
                  </a:cubicBezTo>
                  <a:cubicBezTo>
                    <a:pt x="0" y="1"/>
                    <a:pt x="1" y="0"/>
                    <a:pt x="3" y="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grpSp>
          <p:nvGrpSpPr>
            <p:cNvPr id="27" name="iṩľiḑè"/>
            <p:cNvGrpSpPr/>
            <p:nvPr/>
          </p:nvGrpSpPr>
          <p:grpSpPr>
            <a:xfrm>
              <a:off x="4991665" y="1116417"/>
              <a:ext cx="1148296" cy="1635928"/>
              <a:chOff x="4717002" y="1193346"/>
              <a:chExt cx="1364228" cy="1943554"/>
            </a:xfrm>
          </p:grpSpPr>
          <p:sp>
            <p:nvSpPr>
              <p:cNvPr id="28" name="îśḻîdê"/>
              <p:cNvSpPr/>
              <p:nvPr/>
            </p:nvSpPr>
            <p:spPr bwMode="auto">
              <a:xfrm>
                <a:off x="4717002" y="1538095"/>
                <a:ext cx="1078209" cy="1598805"/>
              </a:xfrm>
              <a:custGeom>
                <a:avLst/>
                <a:gdLst>
                  <a:gd name="T0" fmla="*/ 121 w 270"/>
                  <a:gd name="T1" fmla="*/ 0 h 401"/>
                  <a:gd name="T2" fmla="*/ 117 w 270"/>
                  <a:gd name="T3" fmla="*/ 10 h 401"/>
                  <a:gd name="T4" fmla="*/ 116 w 270"/>
                  <a:gd name="T5" fmla="*/ 10 h 401"/>
                  <a:gd name="T6" fmla="*/ 128 w 270"/>
                  <a:gd name="T7" fmla="*/ 101 h 401"/>
                  <a:gd name="T8" fmla="*/ 115 w 270"/>
                  <a:gd name="T9" fmla="*/ 121 h 401"/>
                  <a:gd name="T10" fmla="*/ 101 w 270"/>
                  <a:gd name="T11" fmla="*/ 101 h 401"/>
                  <a:gd name="T12" fmla="*/ 112 w 270"/>
                  <a:gd name="T13" fmla="*/ 10 h 401"/>
                  <a:gd name="T14" fmla="*/ 112 w 270"/>
                  <a:gd name="T15" fmla="*/ 10 h 401"/>
                  <a:gd name="T16" fmla="*/ 108 w 270"/>
                  <a:gd name="T17" fmla="*/ 0 h 401"/>
                  <a:gd name="T18" fmla="*/ 40 w 270"/>
                  <a:gd name="T19" fmla="*/ 17 h 401"/>
                  <a:gd name="T20" fmla="*/ 39 w 270"/>
                  <a:gd name="T21" fmla="*/ 18 h 401"/>
                  <a:gd name="T22" fmla="*/ 35 w 270"/>
                  <a:gd name="T23" fmla="*/ 20 h 401"/>
                  <a:gd name="T24" fmla="*/ 33 w 270"/>
                  <a:gd name="T25" fmla="*/ 23 h 401"/>
                  <a:gd name="T26" fmla="*/ 31 w 270"/>
                  <a:gd name="T27" fmla="*/ 26 h 401"/>
                  <a:gd name="T28" fmla="*/ 30 w 270"/>
                  <a:gd name="T29" fmla="*/ 29 h 401"/>
                  <a:gd name="T30" fmla="*/ 29 w 270"/>
                  <a:gd name="T31" fmla="*/ 31 h 401"/>
                  <a:gd name="T32" fmla="*/ 2 w 270"/>
                  <a:gd name="T33" fmla="*/ 172 h 401"/>
                  <a:gd name="T34" fmla="*/ 15 w 270"/>
                  <a:gd name="T35" fmla="*/ 195 h 401"/>
                  <a:gd name="T36" fmla="*/ 19 w 270"/>
                  <a:gd name="T37" fmla="*/ 196 h 401"/>
                  <a:gd name="T38" fmla="*/ 35 w 270"/>
                  <a:gd name="T39" fmla="*/ 180 h 401"/>
                  <a:gd name="T40" fmla="*/ 60 w 270"/>
                  <a:gd name="T41" fmla="*/ 50 h 401"/>
                  <a:gd name="T42" fmla="*/ 66 w 270"/>
                  <a:gd name="T43" fmla="*/ 48 h 401"/>
                  <a:gd name="T44" fmla="*/ 66 w 270"/>
                  <a:gd name="T45" fmla="*/ 182 h 401"/>
                  <a:gd name="T46" fmla="*/ 53 w 270"/>
                  <a:gd name="T47" fmla="*/ 375 h 401"/>
                  <a:gd name="T48" fmla="*/ 72 w 270"/>
                  <a:gd name="T49" fmla="*/ 401 h 401"/>
                  <a:gd name="T50" fmla="*/ 73 w 270"/>
                  <a:gd name="T51" fmla="*/ 401 h 401"/>
                  <a:gd name="T52" fmla="*/ 94 w 270"/>
                  <a:gd name="T53" fmla="*/ 379 h 401"/>
                  <a:gd name="T54" fmla="*/ 106 w 270"/>
                  <a:gd name="T55" fmla="*/ 204 h 401"/>
                  <a:gd name="T56" fmla="*/ 114 w 270"/>
                  <a:gd name="T57" fmla="*/ 206 h 401"/>
                  <a:gd name="T58" fmla="*/ 123 w 270"/>
                  <a:gd name="T59" fmla="*/ 204 h 401"/>
                  <a:gd name="T60" fmla="*/ 135 w 270"/>
                  <a:gd name="T61" fmla="*/ 379 h 401"/>
                  <a:gd name="T62" fmla="*/ 155 w 270"/>
                  <a:gd name="T63" fmla="*/ 401 h 401"/>
                  <a:gd name="T64" fmla="*/ 157 w 270"/>
                  <a:gd name="T65" fmla="*/ 401 h 401"/>
                  <a:gd name="T66" fmla="*/ 176 w 270"/>
                  <a:gd name="T67" fmla="*/ 375 h 401"/>
                  <a:gd name="T68" fmla="*/ 162 w 270"/>
                  <a:gd name="T69" fmla="*/ 182 h 401"/>
                  <a:gd name="T70" fmla="*/ 162 w 270"/>
                  <a:gd name="T71" fmla="*/ 48 h 401"/>
                  <a:gd name="T72" fmla="*/ 177 w 270"/>
                  <a:gd name="T73" fmla="*/ 54 h 401"/>
                  <a:gd name="T74" fmla="*/ 184 w 270"/>
                  <a:gd name="T75" fmla="*/ 56 h 401"/>
                  <a:gd name="T76" fmla="*/ 234 w 270"/>
                  <a:gd name="T77" fmla="*/ 75 h 401"/>
                  <a:gd name="T78" fmla="*/ 245 w 270"/>
                  <a:gd name="T79" fmla="*/ 80 h 401"/>
                  <a:gd name="T80" fmla="*/ 251 w 270"/>
                  <a:gd name="T81" fmla="*/ 81 h 401"/>
                  <a:gd name="T82" fmla="*/ 267 w 270"/>
                  <a:gd name="T83" fmla="*/ 54 h 401"/>
                  <a:gd name="T84" fmla="*/ 245 w 270"/>
                  <a:gd name="T85" fmla="*/ 77 h 401"/>
                  <a:gd name="T86" fmla="*/ 234 w 270"/>
                  <a:gd name="T87" fmla="*/ 72 h 401"/>
                  <a:gd name="T88" fmla="*/ 261 w 270"/>
                  <a:gd name="T89" fmla="*/ 45 h 401"/>
                  <a:gd name="T90" fmla="*/ 256 w 270"/>
                  <a:gd name="T91" fmla="*/ 43 h 401"/>
                  <a:gd name="T92" fmla="*/ 234 w 270"/>
                  <a:gd name="T93" fmla="*/ 35 h 401"/>
                  <a:gd name="T94" fmla="*/ 184 w 270"/>
                  <a:gd name="T95" fmla="*/ 18 h 401"/>
                  <a:gd name="T96" fmla="*/ 121 w 270"/>
                  <a:gd name="T9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401">
                    <a:moveTo>
                      <a:pt x="121" y="0"/>
                    </a:moveTo>
                    <a:cubicBezTo>
                      <a:pt x="117" y="10"/>
                      <a:pt x="117" y="10"/>
                      <a:pt x="117" y="10"/>
                    </a:cubicBezTo>
                    <a:cubicBezTo>
                      <a:pt x="116" y="10"/>
                      <a:pt x="116" y="10"/>
                      <a:pt x="116" y="10"/>
                    </a:cubicBezTo>
                    <a:cubicBezTo>
                      <a:pt x="128" y="101"/>
                      <a:pt x="128" y="101"/>
                      <a:pt x="128" y="101"/>
                    </a:cubicBezTo>
                    <a:cubicBezTo>
                      <a:pt x="115" y="121"/>
                      <a:pt x="115" y="121"/>
                      <a:pt x="115" y="121"/>
                    </a:cubicBezTo>
                    <a:cubicBezTo>
                      <a:pt x="101" y="101"/>
                      <a:pt x="101" y="101"/>
                      <a:pt x="101" y="101"/>
                    </a:cubicBezTo>
                    <a:cubicBezTo>
                      <a:pt x="112" y="10"/>
                      <a:pt x="112" y="10"/>
                      <a:pt x="112" y="10"/>
                    </a:cubicBezTo>
                    <a:cubicBezTo>
                      <a:pt x="112" y="10"/>
                      <a:pt x="112" y="10"/>
                      <a:pt x="112" y="10"/>
                    </a:cubicBezTo>
                    <a:cubicBezTo>
                      <a:pt x="108" y="0"/>
                      <a:pt x="108" y="0"/>
                      <a:pt x="108" y="0"/>
                    </a:cubicBezTo>
                    <a:cubicBezTo>
                      <a:pt x="76" y="2"/>
                      <a:pt x="42" y="16"/>
                      <a:pt x="40" y="17"/>
                    </a:cubicBezTo>
                    <a:cubicBezTo>
                      <a:pt x="40" y="17"/>
                      <a:pt x="39" y="18"/>
                      <a:pt x="39" y="18"/>
                    </a:cubicBezTo>
                    <a:cubicBezTo>
                      <a:pt x="37" y="19"/>
                      <a:pt x="36" y="19"/>
                      <a:pt x="35" y="20"/>
                    </a:cubicBezTo>
                    <a:cubicBezTo>
                      <a:pt x="35" y="21"/>
                      <a:pt x="34" y="22"/>
                      <a:pt x="33" y="23"/>
                    </a:cubicBezTo>
                    <a:cubicBezTo>
                      <a:pt x="32" y="23"/>
                      <a:pt x="32" y="25"/>
                      <a:pt x="31" y="26"/>
                    </a:cubicBezTo>
                    <a:cubicBezTo>
                      <a:pt x="31" y="27"/>
                      <a:pt x="30" y="28"/>
                      <a:pt x="30" y="29"/>
                    </a:cubicBezTo>
                    <a:cubicBezTo>
                      <a:pt x="30" y="30"/>
                      <a:pt x="29" y="30"/>
                      <a:pt x="29" y="31"/>
                    </a:cubicBezTo>
                    <a:cubicBezTo>
                      <a:pt x="2" y="172"/>
                      <a:pt x="2" y="172"/>
                      <a:pt x="2" y="172"/>
                    </a:cubicBezTo>
                    <a:cubicBezTo>
                      <a:pt x="0" y="182"/>
                      <a:pt x="6" y="193"/>
                      <a:pt x="15" y="195"/>
                    </a:cubicBezTo>
                    <a:cubicBezTo>
                      <a:pt x="16" y="195"/>
                      <a:pt x="17" y="196"/>
                      <a:pt x="19" y="196"/>
                    </a:cubicBezTo>
                    <a:cubicBezTo>
                      <a:pt x="26" y="196"/>
                      <a:pt x="33" y="189"/>
                      <a:pt x="35" y="180"/>
                    </a:cubicBezTo>
                    <a:cubicBezTo>
                      <a:pt x="60" y="50"/>
                      <a:pt x="60" y="50"/>
                      <a:pt x="60" y="50"/>
                    </a:cubicBezTo>
                    <a:cubicBezTo>
                      <a:pt x="62" y="50"/>
                      <a:pt x="64" y="49"/>
                      <a:pt x="66" y="48"/>
                    </a:cubicBezTo>
                    <a:cubicBezTo>
                      <a:pt x="66" y="182"/>
                      <a:pt x="66" y="182"/>
                      <a:pt x="66" y="182"/>
                    </a:cubicBezTo>
                    <a:cubicBezTo>
                      <a:pt x="53" y="375"/>
                      <a:pt x="53" y="375"/>
                      <a:pt x="53" y="375"/>
                    </a:cubicBezTo>
                    <a:cubicBezTo>
                      <a:pt x="52" y="388"/>
                      <a:pt x="60" y="400"/>
                      <a:pt x="72" y="401"/>
                    </a:cubicBezTo>
                    <a:cubicBezTo>
                      <a:pt x="72" y="401"/>
                      <a:pt x="73" y="401"/>
                      <a:pt x="73" y="401"/>
                    </a:cubicBezTo>
                    <a:cubicBezTo>
                      <a:pt x="84" y="401"/>
                      <a:pt x="93" y="391"/>
                      <a:pt x="94" y="379"/>
                    </a:cubicBezTo>
                    <a:cubicBezTo>
                      <a:pt x="106" y="204"/>
                      <a:pt x="106" y="204"/>
                      <a:pt x="106" y="204"/>
                    </a:cubicBezTo>
                    <a:cubicBezTo>
                      <a:pt x="109" y="206"/>
                      <a:pt x="111" y="206"/>
                      <a:pt x="114" y="206"/>
                    </a:cubicBezTo>
                    <a:cubicBezTo>
                      <a:pt x="117" y="206"/>
                      <a:pt x="120" y="206"/>
                      <a:pt x="123" y="204"/>
                    </a:cubicBezTo>
                    <a:cubicBezTo>
                      <a:pt x="135" y="379"/>
                      <a:pt x="135" y="379"/>
                      <a:pt x="135" y="379"/>
                    </a:cubicBezTo>
                    <a:cubicBezTo>
                      <a:pt x="136" y="391"/>
                      <a:pt x="145" y="401"/>
                      <a:pt x="155" y="401"/>
                    </a:cubicBezTo>
                    <a:cubicBezTo>
                      <a:pt x="156" y="401"/>
                      <a:pt x="156" y="401"/>
                      <a:pt x="157" y="401"/>
                    </a:cubicBezTo>
                    <a:cubicBezTo>
                      <a:pt x="168" y="400"/>
                      <a:pt x="177" y="388"/>
                      <a:pt x="176" y="375"/>
                    </a:cubicBezTo>
                    <a:cubicBezTo>
                      <a:pt x="162" y="182"/>
                      <a:pt x="162" y="182"/>
                      <a:pt x="162" y="182"/>
                    </a:cubicBezTo>
                    <a:cubicBezTo>
                      <a:pt x="162" y="48"/>
                      <a:pt x="162" y="48"/>
                      <a:pt x="162" y="48"/>
                    </a:cubicBezTo>
                    <a:cubicBezTo>
                      <a:pt x="167" y="50"/>
                      <a:pt x="172" y="52"/>
                      <a:pt x="177" y="54"/>
                    </a:cubicBezTo>
                    <a:cubicBezTo>
                      <a:pt x="179" y="55"/>
                      <a:pt x="182" y="55"/>
                      <a:pt x="184" y="56"/>
                    </a:cubicBezTo>
                    <a:cubicBezTo>
                      <a:pt x="234" y="75"/>
                      <a:pt x="234" y="75"/>
                      <a:pt x="234" y="75"/>
                    </a:cubicBezTo>
                    <a:cubicBezTo>
                      <a:pt x="238" y="77"/>
                      <a:pt x="242" y="78"/>
                      <a:pt x="245" y="80"/>
                    </a:cubicBezTo>
                    <a:cubicBezTo>
                      <a:pt x="247" y="80"/>
                      <a:pt x="249" y="81"/>
                      <a:pt x="251" y="81"/>
                    </a:cubicBezTo>
                    <a:cubicBezTo>
                      <a:pt x="264" y="81"/>
                      <a:pt x="270" y="66"/>
                      <a:pt x="267" y="54"/>
                    </a:cubicBezTo>
                    <a:cubicBezTo>
                      <a:pt x="245" y="77"/>
                      <a:pt x="245" y="77"/>
                      <a:pt x="245" y="77"/>
                    </a:cubicBezTo>
                    <a:cubicBezTo>
                      <a:pt x="234" y="72"/>
                      <a:pt x="234" y="72"/>
                      <a:pt x="234" y="72"/>
                    </a:cubicBezTo>
                    <a:cubicBezTo>
                      <a:pt x="261" y="45"/>
                      <a:pt x="261" y="45"/>
                      <a:pt x="261" y="45"/>
                    </a:cubicBezTo>
                    <a:cubicBezTo>
                      <a:pt x="259" y="44"/>
                      <a:pt x="258" y="43"/>
                      <a:pt x="256" y="43"/>
                    </a:cubicBezTo>
                    <a:cubicBezTo>
                      <a:pt x="234" y="35"/>
                      <a:pt x="234" y="35"/>
                      <a:pt x="234" y="35"/>
                    </a:cubicBezTo>
                    <a:cubicBezTo>
                      <a:pt x="184" y="18"/>
                      <a:pt x="184" y="18"/>
                      <a:pt x="184" y="18"/>
                    </a:cubicBezTo>
                    <a:cubicBezTo>
                      <a:pt x="156" y="9"/>
                      <a:pt x="129" y="1"/>
                      <a:pt x="121" y="0"/>
                    </a:cubicBez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9" name="îṧļiḑê"/>
              <p:cNvSpPr/>
              <p:nvPr/>
            </p:nvSpPr>
            <p:spPr bwMode="auto">
              <a:xfrm>
                <a:off x="5043242" y="1193346"/>
                <a:ext cx="256827" cy="310043"/>
              </a:xfrm>
              <a:prstGeom prst="ellipse">
                <a:avLst/>
              </a:pr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algn="ctr"/>
              </a:p>
            </p:txBody>
          </p:sp>
          <p:sp>
            <p:nvSpPr>
              <p:cNvPr id="30" name="ïŝļïďê"/>
              <p:cNvSpPr/>
              <p:nvPr/>
            </p:nvSpPr>
            <p:spPr bwMode="auto">
              <a:xfrm>
                <a:off x="5663328" y="1367322"/>
                <a:ext cx="417902" cy="471560"/>
              </a:xfrm>
              <a:custGeom>
                <a:avLst/>
                <a:gdLst>
                  <a:gd name="T0" fmla="*/ 0 w 341"/>
                  <a:gd name="T1" fmla="*/ 333 h 340"/>
                  <a:gd name="T2" fmla="*/ 341 w 341"/>
                  <a:gd name="T3" fmla="*/ 0 h 340"/>
                  <a:gd name="T4" fmla="*/ 13 w 341"/>
                  <a:gd name="T5" fmla="*/ 340 h 340"/>
                  <a:gd name="T6" fmla="*/ 0 w 341"/>
                  <a:gd name="T7" fmla="*/ 333 h 340"/>
                </a:gdLst>
                <a:ahLst/>
                <a:cxnLst>
                  <a:cxn ang="0">
                    <a:pos x="T0" y="T1"/>
                  </a:cxn>
                  <a:cxn ang="0">
                    <a:pos x="T2" y="T3"/>
                  </a:cxn>
                  <a:cxn ang="0">
                    <a:pos x="T4" y="T5"/>
                  </a:cxn>
                  <a:cxn ang="0">
                    <a:pos x="T6" y="T7"/>
                  </a:cxn>
                </a:cxnLst>
                <a:rect l="0" t="0" r="r" b="b"/>
                <a:pathLst>
                  <a:path w="341" h="340">
                    <a:moveTo>
                      <a:pt x="0" y="333"/>
                    </a:moveTo>
                    <a:lnTo>
                      <a:pt x="341" y="0"/>
                    </a:lnTo>
                    <a:lnTo>
                      <a:pt x="13" y="340"/>
                    </a:lnTo>
                    <a:lnTo>
                      <a:pt x="0" y="333"/>
                    </a:lnTo>
                    <a:close/>
                  </a:path>
                </a:pathLst>
              </a:custGeom>
              <a:solidFill>
                <a:srgbClr val="221F2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grpSp>
      </p:grpSp>
      <p:sp>
        <p:nvSpPr>
          <p:cNvPr id="4" name="文本框 3"/>
          <p:cNvSpPr txBox="1"/>
          <p:nvPr/>
        </p:nvSpPr>
        <p:spPr>
          <a:xfrm>
            <a:off x="8963279" y="2592429"/>
            <a:ext cx="2387601" cy="1107996"/>
          </a:xfrm>
          <a:prstGeom prst="rect">
            <a:avLst/>
          </a:prstGeom>
          <a:noFill/>
        </p:spPr>
        <p:txBody>
          <a:bodyPr wrap="square" rtlCol="0">
            <a:spAutoFit/>
          </a:bodyPr>
          <a:lstStyle/>
          <a:p>
            <a:pPr algn="ctr">
              <a:lnSpc>
                <a:spcPct val="150000"/>
              </a:lnSpc>
            </a:pPr>
            <a:r>
              <a:rPr lang="zh-CN" altLang="en-US" sz="1200" dirty="0">
                <a:solidFill>
                  <a:schemeClr val="bg1"/>
                </a:solidFill>
              </a:rPr>
              <a:t>扫码关注</a:t>
            </a:r>
            <a:r>
              <a:rPr lang="en-US" altLang="zh-CN" sz="1200" dirty="0">
                <a:solidFill>
                  <a:schemeClr val="bg1"/>
                </a:solidFill>
              </a:rPr>
              <a:t>CSMAR</a:t>
            </a:r>
            <a:r>
              <a:rPr lang="zh-CN" altLang="en-US" sz="1200" dirty="0">
                <a:solidFill>
                  <a:schemeClr val="bg1"/>
                </a:solidFill>
              </a:rPr>
              <a:t>官方公众号，点击“干货分享</a:t>
            </a:r>
            <a:r>
              <a:rPr lang="en-US" altLang="zh-CN" sz="1200" dirty="0">
                <a:solidFill>
                  <a:schemeClr val="bg1"/>
                </a:solidFill>
              </a:rPr>
              <a:t>-</a:t>
            </a:r>
            <a:r>
              <a:rPr lang="zh-CN" altLang="en-US" sz="1200" dirty="0">
                <a:solidFill>
                  <a:schemeClr val="bg1"/>
                </a:solidFill>
              </a:rPr>
              <a:t>讲座回顾”即可</a:t>
            </a:r>
            <a:r>
              <a:rPr lang="zh-CN" altLang="en-US" sz="1200" b="1" dirty="0">
                <a:solidFill>
                  <a:schemeClr val="bg1"/>
                </a:solidFill>
                <a:effectLst>
                  <a:outerShdw blurRad="38100" dist="38100" dir="2700000" algn="tl">
                    <a:srgbClr val="000000">
                      <a:alpha val="43137"/>
                    </a:srgbClr>
                  </a:outerShdw>
                </a:effectLst>
              </a:rPr>
              <a:t>免费回看精彩课程</a:t>
            </a:r>
            <a:r>
              <a:rPr lang="zh-CN" altLang="en-US" sz="1200" dirty="0">
                <a:solidFill>
                  <a:schemeClr val="bg1"/>
                </a:solidFill>
              </a:rPr>
              <a:t>！</a:t>
            </a:r>
            <a:endParaRPr lang="zh-CN" altLang="en-US" sz="1200" dirty="0">
              <a:solidFill>
                <a:schemeClr val="bg1"/>
              </a:solidFill>
            </a:endParaRPr>
          </a:p>
          <a:p>
            <a:pPr algn="ctr"/>
            <a:endParaRPr lang="zh-CN" altLang="en-US" sz="1200" dirty="0">
              <a:solidFill>
                <a:schemeClr val="bg1"/>
              </a:solidFill>
            </a:endParaRPr>
          </a:p>
        </p:txBody>
      </p:sp>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l="3335" t="5138" r="3897" b="3599"/>
          <a:stretch>
            <a:fillRect/>
          </a:stretch>
        </p:blipFill>
        <p:spPr>
          <a:xfrm>
            <a:off x="9706814" y="3514739"/>
            <a:ext cx="1004352" cy="971499"/>
          </a:xfrm>
          <a:prstGeom prst="rect">
            <a:avLst/>
          </a:prstGeom>
        </p:spPr>
      </p:pic>
      <p:graphicFrame>
        <p:nvGraphicFramePr>
          <p:cNvPr id="3" name="表格 2"/>
          <p:cNvGraphicFramePr>
            <a:graphicFrameLocks noGrp="1"/>
          </p:cNvGraphicFramePr>
          <p:nvPr/>
        </p:nvGraphicFramePr>
        <p:xfrm>
          <a:off x="111144" y="3851032"/>
          <a:ext cx="7814223" cy="2735378"/>
        </p:xfrm>
        <a:graphic>
          <a:graphicData uri="http://schemas.openxmlformats.org/drawingml/2006/table">
            <a:tbl>
              <a:tblPr>
                <a:tableStyleId>{5C22544A-7EE6-4342-B048-85BDC9FD1C3A}</a:tableStyleId>
              </a:tblPr>
              <a:tblGrid>
                <a:gridCol w="991728"/>
                <a:gridCol w="1316349"/>
                <a:gridCol w="2644348"/>
                <a:gridCol w="2861798"/>
              </a:tblGrid>
              <a:tr h="369369">
                <a:tc>
                  <a:txBody>
                    <a:bodyPr/>
                    <a:lstStyle/>
                    <a:p>
                      <a:pPr algn="ctr">
                        <a:lnSpc>
                          <a:spcPct val="200000"/>
                        </a:lnSpc>
                        <a:spcAft>
                          <a:spcPts val="0"/>
                        </a:spcAft>
                      </a:pPr>
                      <a:r>
                        <a:rPr lang="zh-CN" sz="1400" kern="100">
                          <a:effectLst/>
                        </a:rPr>
                        <a:t>日期</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spcAft>
                          <a:spcPts val="0"/>
                        </a:spcAft>
                      </a:pPr>
                      <a:r>
                        <a:rPr lang="zh-CN" sz="1400" kern="100">
                          <a:effectLst/>
                        </a:rPr>
                        <a:t>时间</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spcAft>
                          <a:spcPts val="0"/>
                        </a:spcAft>
                      </a:pPr>
                      <a:r>
                        <a:rPr lang="zh-CN" sz="1400" kern="100">
                          <a:effectLst/>
                        </a:rPr>
                        <a:t>分享论文题目</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spcAft>
                          <a:spcPts val="0"/>
                        </a:spcAft>
                      </a:pPr>
                      <a:r>
                        <a:rPr lang="zh-CN" sz="1400" kern="100">
                          <a:effectLst/>
                        </a:rPr>
                        <a:t>主讲人</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r h="860367">
                <a:tc>
                  <a:txBody>
                    <a:bodyPr/>
                    <a:lstStyle/>
                    <a:p>
                      <a:pPr algn="ctr">
                        <a:lnSpc>
                          <a:spcPct val="200000"/>
                        </a:lnSpc>
                        <a:spcAft>
                          <a:spcPts val="0"/>
                        </a:spcAft>
                      </a:pPr>
                      <a:r>
                        <a:rPr lang="en-US" sz="1400" kern="100">
                          <a:effectLst/>
                        </a:rPr>
                        <a:t>3</a:t>
                      </a:r>
                      <a:r>
                        <a:rPr lang="zh-CN" sz="1400" kern="100">
                          <a:effectLst/>
                        </a:rPr>
                        <a:t>月</a:t>
                      </a:r>
                      <a:r>
                        <a:rPr lang="en-US" sz="1400" kern="100">
                          <a:effectLst/>
                        </a:rPr>
                        <a:t>19</a:t>
                      </a:r>
                      <a:r>
                        <a:rPr lang="zh-CN" sz="1400" kern="100">
                          <a:effectLst/>
                        </a:rPr>
                        <a:t>日</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09:30-11:30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Does short selling affect a firm’s financial constraints</a:t>
                      </a:r>
                      <a:r>
                        <a:rPr lang="zh-CN" sz="1400" kern="100">
                          <a:effectLst/>
                        </a:rPr>
                        <a:t>，</a:t>
                      </a:r>
                      <a:r>
                        <a:rPr lang="en-US" sz="1400" kern="100">
                          <a:effectLst/>
                        </a:rPr>
                        <a:t>Journal of Corporate Finance</a:t>
                      </a:r>
                      <a:r>
                        <a:rPr lang="zh-CN" sz="1400" kern="100">
                          <a:effectLst/>
                        </a:rPr>
                        <a:t>，</a:t>
                      </a:r>
                      <a:r>
                        <a:rPr lang="en-US" sz="1400" kern="100">
                          <a:effectLst/>
                        </a:rPr>
                        <a:t>2020.</a:t>
                      </a:r>
                      <a:endParaRPr lang="zh-CN" sz="1400" kern="100">
                        <a:effectLst/>
                      </a:endParaRPr>
                    </a:p>
                    <a:p>
                      <a:pPr algn="ctr">
                        <a:spcAft>
                          <a:spcPts val="0"/>
                        </a:spcAft>
                      </a:pPr>
                      <a:r>
                        <a:rPr lang="zh-CN" sz="1400" kern="100">
                          <a:effectLst/>
                        </a:rPr>
                        <a:t>卖空会影响公司融资约束吗？</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400" kern="100" dirty="0">
                          <a:effectLst/>
                        </a:rPr>
                        <a:t>中国人民大学商学院教授 孟庆斌</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r h="1075459">
                <a:tc>
                  <a:txBody>
                    <a:bodyPr/>
                    <a:lstStyle/>
                    <a:p>
                      <a:pPr algn="ctr">
                        <a:lnSpc>
                          <a:spcPct val="200000"/>
                        </a:lnSpc>
                        <a:spcAft>
                          <a:spcPts val="0"/>
                        </a:spcAft>
                      </a:pPr>
                      <a:r>
                        <a:rPr lang="en-US" sz="1400" kern="100">
                          <a:effectLst/>
                        </a:rPr>
                        <a:t>3</a:t>
                      </a:r>
                      <a:r>
                        <a:rPr lang="zh-CN" sz="1400" kern="100">
                          <a:effectLst/>
                        </a:rPr>
                        <a:t>月</a:t>
                      </a:r>
                      <a:r>
                        <a:rPr lang="en-US" sz="1400" kern="100">
                          <a:effectLst/>
                        </a:rPr>
                        <a:t>26</a:t>
                      </a:r>
                      <a:r>
                        <a:rPr lang="zh-CN" sz="1400" kern="100">
                          <a:effectLst/>
                        </a:rPr>
                        <a:t>日</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09:30-11:30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Differences of opinion, institutional bids, and IPO underpricing</a:t>
                      </a:r>
                      <a:r>
                        <a:rPr lang="zh-CN" sz="1400" kern="100">
                          <a:effectLst/>
                        </a:rPr>
                        <a:t>，</a:t>
                      </a:r>
                      <a:r>
                        <a:rPr lang="en-US" sz="1400" kern="100">
                          <a:effectLst/>
                        </a:rPr>
                        <a:t>Journal of Corporate Finance</a:t>
                      </a:r>
                      <a:r>
                        <a:rPr lang="zh-CN" sz="1400" kern="100">
                          <a:effectLst/>
                        </a:rPr>
                        <a:t>，</a:t>
                      </a:r>
                      <a:r>
                        <a:rPr lang="en-US" sz="1400" kern="100">
                          <a:effectLst/>
                        </a:rPr>
                        <a:t>2020.</a:t>
                      </a:r>
                      <a:endParaRPr lang="zh-CN" sz="1400" kern="100">
                        <a:effectLst/>
                      </a:endParaRPr>
                    </a:p>
                    <a:p>
                      <a:pPr algn="ctr">
                        <a:spcAft>
                          <a:spcPts val="0"/>
                        </a:spcAft>
                      </a:pPr>
                      <a:r>
                        <a:rPr lang="zh-CN" sz="1400" kern="100">
                          <a:effectLst/>
                        </a:rPr>
                        <a:t>意见分歧、机构竞价与</a:t>
                      </a:r>
                      <a:r>
                        <a:rPr lang="en-US" sz="1400" kern="100">
                          <a:effectLst/>
                        </a:rPr>
                        <a:t>IPO</a:t>
                      </a:r>
                      <a:r>
                        <a:rPr lang="zh-CN" sz="1400" kern="100">
                          <a:effectLst/>
                        </a:rPr>
                        <a:t>抑价</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400" kern="100">
                          <a:effectLst/>
                        </a:rPr>
                        <a:t>西南财经大学会计学院教授 高升好</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r h="430183">
                <a:tc>
                  <a:txBody>
                    <a:bodyPr/>
                    <a:lstStyle/>
                    <a:p>
                      <a:pPr algn="ctr">
                        <a:lnSpc>
                          <a:spcPct val="200000"/>
                        </a:lnSpc>
                        <a:spcAft>
                          <a:spcPts val="0"/>
                        </a:spcAft>
                      </a:pPr>
                      <a:r>
                        <a:rPr lang="en-US" sz="1400" kern="100">
                          <a:effectLst/>
                        </a:rPr>
                        <a:t>4</a:t>
                      </a:r>
                      <a:r>
                        <a:rPr lang="zh-CN" sz="1400" kern="100">
                          <a:effectLst/>
                        </a:rPr>
                        <a:t>月</a:t>
                      </a:r>
                      <a:r>
                        <a:rPr lang="en-US" sz="1400" kern="100">
                          <a:effectLst/>
                        </a:rPr>
                        <a:t>9</a:t>
                      </a:r>
                      <a:r>
                        <a:rPr lang="zh-CN" sz="1400" kern="100">
                          <a:effectLst/>
                        </a:rPr>
                        <a:t>日</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09:30-11:30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400" kern="100">
                          <a:effectLst/>
                        </a:rPr>
                        <a:t>技术并购、市场反应与创新产出，南开管理评论，</a:t>
                      </a:r>
                      <a:r>
                        <a:rPr lang="en-US" sz="1400" kern="100">
                          <a:effectLst/>
                        </a:rPr>
                        <a:t>2021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400" kern="100" dirty="0">
                          <a:effectLst/>
                        </a:rPr>
                        <a:t>南开大学商学院教授 姚颐</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bl>
          </a:graphicData>
        </a:graphic>
      </p:graphicFrame>
      <p:sp>
        <p:nvSpPr>
          <p:cNvPr id="32" name="文本框 31"/>
          <p:cNvSpPr txBox="1"/>
          <p:nvPr/>
        </p:nvSpPr>
        <p:spPr>
          <a:xfrm>
            <a:off x="83768" y="3078904"/>
            <a:ext cx="7841599" cy="700192"/>
          </a:xfrm>
          <a:prstGeom prst="rect">
            <a:avLst/>
          </a:prstGeom>
          <a:noFill/>
        </p:spPr>
        <p:txBody>
          <a:bodyPr wrap="square">
            <a:spAutoFit/>
          </a:bodyPr>
          <a:lstStyle/>
          <a:p>
            <a:pPr>
              <a:lnSpc>
                <a:spcPct val="150000"/>
              </a:lnSpc>
            </a:pPr>
            <a:r>
              <a:rPr lang="zh-CN" altLang="zh-CN" sz="1400" dirty="0">
                <a:effectLst/>
                <a:ea typeface="微软雅黑" panose="020B0503020204020204" pitchFamily="34" charset="-122"/>
                <a:cs typeface="Times New Roman" panose="02020603050405020304" pitchFamily="18" charset="0"/>
              </a:rPr>
              <a:t>由武汉大学联合深圳希施玛数据科技有限公司举办的系列讲座</a:t>
            </a:r>
            <a:r>
              <a:rPr lang="zh-CN" altLang="zh-CN" sz="1400" dirty="0">
                <a:ea typeface="微软雅黑" panose="020B0503020204020204" pitchFamily="34" charset="-122"/>
                <a:cs typeface="Times New Roman" panose="02020603050405020304" pitchFamily="18" charset="0"/>
              </a:rPr>
              <a:t>，每期讲座均邀请在国内外核心期刊发表过文章的作者</a:t>
            </a:r>
            <a:r>
              <a:rPr lang="zh-CN" altLang="en-US" sz="1400" dirty="0">
                <a:ea typeface="微软雅黑" panose="020B0503020204020204" pitchFamily="34" charset="-122"/>
                <a:cs typeface="Times New Roman" panose="02020603050405020304" pitchFamily="18" charset="0"/>
              </a:rPr>
              <a:t>，复刻权威论文，</a:t>
            </a:r>
            <a:r>
              <a:rPr lang="zh-CN" altLang="zh-CN" sz="1400" dirty="0">
                <a:effectLst/>
                <a:ea typeface="微软雅黑" panose="020B0503020204020204" pitchFamily="34" charset="-122"/>
                <a:cs typeface="Times New Roman" panose="02020603050405020304" pitchFamily="18" charset="0"/>
              </a:rPr>
              <a:t>帮助研究者深入掌握经济管理学研究论文写作方法。</a:t>
            </a:r>
            <a:endParaRPr lang="zh-CN" altLang="en-US" sz="1400" dirty="0"/>
          </a:p>
        </p:txBody>
      </p:sp>
      <p:sp>
        <p:nvSpPr>
          <p:cNvPr id="34" name="直角三角形 33"/>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科研资讯</a:t>
            </a:r>
            <a:endParaRPr lang="zh-CN" altLang="en-US" dirty="0"/>
          </a:p>
        </p:txBody>
      </p:sp>
      <p:sp>
        <p:nvSpPr>
          <p:cNvPr id="33" name="直角三角形 32"/>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46" name="直角三角形 45"/>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nvGrpSpPr>
          <p:cNvPr id="47" name="组合 46"/>
          <p:cNvGrpSpPr/>
          <p:nvPr/>
        </p:nvGrpSpPr>
        <p:grpSpPr>
          <a:xfrm>
            <a:off x="701097" y="1044242"/>
            <a:ext cx="10705656" cy="5256050"/>
            <a:chOff x="718209" y="1870918"/>
            <a:chExt cx="10705656" cy="5256050"/>
          </a:xfrm>
        </p:grpSpPr>
        <p:sp>
          <p:nvSpPr>
            <p:cNvPr id="48" name="ïŝlíḋê"/>
            <p:cNvSpPr/>
            <p:nvPr/>
          </p:nvSpPr>
          <p:spPr>
            <a:xfrm>
              <a:off x="718209" y="1870918"/>
              <a:ext cx="10201779" cy="631532"/>
            </a:xfrm>
            <a:prstGeom prst="rect">
              <a:avLst/>
            </a:prstGeom>
          </p:spPr>
          <p:txBody>
            <a:bodyPr anchor="b"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2400" b="1" i="0" u="none" strike="noStrike" kern="1200" cap="none" spc="0" normalizeH="0" baseline="0" noProof="0" dirty="0">
                  <a:ln>
                    <a:noFill/>
                  </a:ln>
                  <a:solidFill>
                    <a:srgbClr val="2A31A3"/>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rPr>
                <a:t>CSMAR</a:t>
              </a:r>
              <a:r>
                <a:rPr kumimoji="0" lang="zh-CN" altLang="en-US" sz="2400" b="1" i="0" u="none" strike="noStrike" kern="1200" cap="none" spc="0" normalizeH="0" baseline="0" noProof="0" dirty="0">
                  <a:ln>
                    <a:noFill/>
                  </a:ln>
                  <a:solidFill>
                    <a:srgbClr val="2F2F2F"/>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rPr>
                <a:t>实证研究与论文写作学习资源</a:t>
              </a:r>
              <a:endParaRPr kumimoji="0" lang="en-US" altLang="zh-CN" sz="2400" b="1" i="0" u="none" strike="noStrike" kern="1200" cap="none" spc="0" normalizeH="0" baseline="0" noProof="0" dirty="0">
                <a:ln>
                  <a:noFill/>
                </a:ln>
                <a:solidFill>
                  <a:srgbClr val="2F2F2F"/>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endParaRPr>
            </a:p>
          </p:txBody>
        </p:sp>
        <p:grpSp>
          <p:nvGrpSpPr>
            <p:cNvPr id="49" name="ïŝľíḑe"/>
            <p:cNvGrpSpPr/>
            <p:nvPr/>
          </p:nvGrpSpPr>
          <p:grpSpPr>
            <a:xfrm>
              <a:off x="5500688" y="2980135"/>
              <a:ext cx="5923177" cy="4146833"/>
              <a:chOff x="5500688" y="2528840"/>
              <a:chExt cx="5923177" cy="4146833"/>
            </a:xfrm>
          </p:grpSpPr>
          <p:grpSp>
            <p:nvGrpSpPr>
              <p:cNvPr id="61" name="îṩļïḑè"/>
              <p:cNvGrpSpPr/>
              <p:nvPr/>
            </p:nvGrpSpPr>
            <p:grpSpPr>
              <a:xfrm>
                <a:off x="5500689" y="2528840"/>
                <a:ext cx="5923176" cy="1536941"/>
                <a:chOff x="5246061" y="2389099"/>
                <a:chExt cx="5923176" cy="1536941"/>
              </a:xfrm>
            </p:grpSpPr>
            <p:sp>
              <p:nvSpPr>
                <p:cNvPr id="66" name="îṩḷiḓé"/>
                <p:cNvSpPr/>
                <p:nvPr/>
              </p:nvSpPr>
              <p:spPr>
                <a:xfrm>
                  <a:off x="5246061" y="2389099"/>
                  <a:ext cx="5923176" cy="15369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7" name="iśliḋé"/>
                <p:cNvSpPr/>
                <p:nvPr/>
              </p:nvSpPr>
              <p:spPr>
                <a:xfrm>
                  <a:off x="5427606" y="2524587"/>
                  <a:ext cx="233587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实证研究入门</a:t>
                  </a:r>
                  <a:endParaRPr kumimoji="1"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68" name="ïS1îďé"/>
                <p:cNvSpPr/>
                <p:nvPr/>
              </p:nvSpPr>
              <p:spPr>
                <a:xfrm>
                  <a:off x="5475349" y="2974446"/>
                  <a:ext cx="5693888" cy="904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1" lang="en-US" altLang="zh-CN"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rPr>
                    <a:t>《</a:t>
                  </a:r>
                  <a:r>
                    <a:rPr kumimoji="1" lang="zh-CN" alt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rPr>
                    <a:t>实证论文写作系列</a:t>
                  </a:r>
                  <a:r>
                    <a:rPr kumimoji="1" lang="en-US" altLang="zh-CN"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rPr>
                    <a:t>》</a:t>
                  </a:r>
                  <a:r>
                    <a:rPr kumimoji="1" lang="zh-CN"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rPr>
                    <a:t>：</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共分为三节课程</a:t>
                  </a:r>
                  <a:r>
                    <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研究选题与文献研读</a:t>
                  </a:r>
                  <a:r>
                    <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数据与实证研究</a:t>
                  </a:r>
                  <a:r>
                    <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实证论文写作与发表</a:t>
                  </a:r>
                  <a:r>
                    <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endPar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1" lang="zh-CN" alt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rPr>
                    <a:t>课程链接：</a:t>
                  </a:r>
                  <a:r>
                    <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https://b23.tv/27MkI5a</a:t>
                  </a:r>
                  <a:endPar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62" name="i$ļiďe"/>
              <p:cNvGrpSpPr/>
              <p:nvPr/>
            </p:nvGrpSpPr>
            <p:grpSpPr>
              <a:xfrm>
                <a:off x="5500688" y="4396007"/>
                <a:ext cx="5923175" cy="2279666"/>
                <a:chOff x="5246060" y="2438399"/>
                <a:chExt cx="5923175" cy="2279666"/>
              </a:xfrm>
            </p:grpSpPr>
            <p:sp>
              <p:nvSpPr>
                <p:cNvPr id="63" name="ïṣḷîḑè"/>
                <p:cNvSpPr/>
                <p:nvPr/>
              </p:nvSpPr>
              <p:spPr>
                <a:xfrm>
                  <a:off x="5246060" y="2438399"/>
                  <a:ext cx="5923175" cy="2024574"/>
                </a:xfrm>
                <a:prstGeom prst="roundRect">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 name="îṥ1iḑê"/>
                <p:cNvSpPr/>
                <p:nvPr/>
              </p:nvSpPr>
              <p:spPr>
                <a:xfrm>
                  <a:off x="5427605" y="2524587"/>
                  <a:ext cx="2212909"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写作技巧提升</a:t>
                  </a:r>
                  <a:endParaRPr kumimoji="1" lang="en-US"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65" name="íṣ1íḍê"/>
                <p:cNvSpPr/>
                <p:nvPr/>
              </p:nvSpPr>
              <p:spPr>
                <a:xfrm>
                  <a:off x="5475349" y="2974446"/>
                  <a:ext cx="5693886" cy="174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1" lang="en-US" altLang="zh-CN"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rPr>
                    <a:t>CSMAR</a:t>
                  </a:r>
                  <a:r>
                    <a:rPr kumimoji="1" lang="zh-CN" alt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rPr>
                    <a:t>工作坊实证论文复刻讲座：</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邀请在国内外核心期刊发表过文章的作者，以具体文章为例，细致剖析论文写作全流程，帮助研究者深入掌握经济管理学研究论文写作方法。</a:t>
                  </a:r>
                  <a:endPar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1" lang="zh-CN" alt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rPr>
                    <a:t>课程链接：</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微信搜索“</a:t>
                  </a:r>
                  <a:r>
                    <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CSMAR</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”，关注</a:t>
                  </a:r>
                  <a:r>
                    <a:rPr kumimoji="1" lang="en-US" altLang="zh-CN" sz="1400" b="0" i="0" u="sng"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CSMAR</a:t>
                  </a:r>
                  <a:r>
                    <a:rPr kumimoji="1" lang="zh-CN" altLang="en-US" sz="1400" b="0" i="0" u="sng"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官方订阅号</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，点击</a:t>
                  </a:r>
                  <a:r>
                    <a:rPr kumimoji="1" lang="zh-CN" altLang="en-US" sz="1400" b="0" i="0" u="sng"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“干货分享</a:t>
                  </a:r>
                  <a:r>
                    <a:rPr kumimoji="1" lang="en-US" altLang="zh-CN" sz="1400" b="0" i="0" u="sng"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a:t>
                  </a:r>
                  <a:r>
                    <a:rPr kumimoji="1" lang="zh-CN" altLang="en-US" sz="1400" b="0" i="0" u="sng"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讲座回顾”</a:t>
                  </a:r>
                  <a:r>
                    <a:rPr kumimoji="1" lang="zh-CN" altLang="en-US"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即可观看讲座视频</a:t>
                  </a:r>
                  <a:endPar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1" lang="en-US" altLang="zh-CN" sz="1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50" name="ïsļïḑ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211968" y="3297817"/>
              <a:ext cx="3611959" cy="2619564"/>
              <a:chOff x="3546475" y="1568451"/>
              <a:chExt cx="5130800" cy="3721100"/>
            </a:xfrm>
          </p:grpSpPr>
          <p:sp>
            <p:nvSpPr>
              <p:cNvPr id="51" name="îṡļíḋe"/>
              <p:cNvSpPr/>
              <p:nvPr/>
            </p:nvSpPr>
            <p:spPr bwMode="auto">
              <a:xfrm>
                <a:off x="7172325" y="4003676"/>
                <a:ext cx="1504950" cy="1285875"/>
              </a:xfrm>
              <a:custGeom>
                <a:avLst/>
                <a:gdLst>
                  <a:gd name="T0" fmla="*/ 76 w 88"/>
                  <a:gd name="T1" fmla="*/ 13 h 75"/>
                  <a:gd name="T2" fmla="*/ 61 w 88"/>
                  <a:gd name="T3" fmla="*/ 13 h 75"/>
                  <a:gd name="T4" fmla="*/ 61 w 88"/>
                  <a:gd name="T5" fmla="*/ 0 h 75"/>
                  <a:gd name="T6" fmla="*/ 30 w 88"/>
                  <a:gd name="T7" fmla="*/ 0 h 75"/>
                  <a:gd name="T8" fmla="*/ 0 w 88"/>
                  <a:gd name="T9" fmla="*/ 0 h 75"/>
                  <a:gd name="T10" fmla="*/ 0 w 88"/>
                  <a:gd name="T11" fmla="*/ 75 h 75"/>
                  <a:gd name="T12" fmla="*/ 30 w 88"/>
                  <a:gd name="T13" fmla="*/ 75 h 75"/>
                  <a:gd name="T14" fmla="*/ 61 w 88"/>
                  <a:gd name="T15" fmla="*/ 75 h 75"/>
                  <a:gd name="T16" fmla="*/ 61 w 88"/>
                  <a:gd name="T17" fmla="*/ 69 h 75"/>
                  <a:gd name="T18" fmla="*/ 76 w 88"/>
                  <a:gd name="T19" fmla="*/ 69 h 75"/>
                  <a:gd name="T20" fmla="*/ 88 w 88"/>
                  <a:gd name="T21" fmla="*/ 57 h 75"/>
                  <a:gd name="T22" fmla="*/ 88 w 88"/>
                  <a:gd name="T23" fmla="*/ 26 h 75"/>
                  <a:gd name="T24" fmla="*/ 76 w 88"/>
                  <a:gd name="T25" fmla="*/ 13 h 75"/>
                  <a:gd name="T26" fmla="*/ 81 w 88"/>
                  <a:gd name="T27" fmla="*/ 57 h 75"/>
                  <a:gd name="T28" fmla="*/ 76 w 88"/>
                  <a:gd name="T29" fmla="*/ 63 h 75"/>
                  <a:gd name="T30" fmla="*/ 61 w 88"/>
                  <a:gd name="T31" fmla="*/ 63 h 75"/>
                  <a:gd name="T32" fmla="*/ 61 w 88"/>
                  <a:gd name="T33" fmla="*/ 20 h 75"/>
                  <a:gd name="T34" fmla="*/ 76 w 88"/>
                  <a:gd name="T35" fmla="*/ 20 h 75"/>
                  <a:gd name="T36" fmla="*/ 81 w 88"/>
                  <a:gd name="T37" fmla="*/ 26 h 75"/>
                  <a:gd name="T38" fmla="*/ 81 w 88"/>
                  <a:gd name="T3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75">
                    <a:moveTo>
                      <a:pt x="76" y="13"/>
                    </a:moveTo>
                    <a:cubicBezTo>
                      <a:pt x="61" y="13"/>
                      <a:pt x="61" y="13"/>
                      <a:pt x="61" y="13"/>
                    </a:cubicBezTo>
                    <a:cubicBezTo>
                      <a:pt x="61" y="0"/>
                      <a:pt x="61" y="0"/>
                      <a:pt x="61" y="0"/>
                    </a:cubicBezTo>
                    <a:cubicBezTo>
                      <a:pt x="30" y="0"/>
                      <a:pt x="30" y="0"/>
                      <a:pt x="30" y="0"/>
                    </a:cubicBezTo>
                    <a:cubicBezTo>
                      <a:pt x="0" y="0"/>
                      <a:pt x="0" y="0"/>
                      <a:pt x="0" y="0"/>
                    </a:cubicBezTo>
                    <a:cubicBezTo>
                      <a:pt x="0" y="75"/>
                      <a:pt x="0" y="75"/>
                      <a:pt x="0" y="75"/>
                    </a:cubicBezTo>
                    <a:cubicBezTo>
                      <a:pt x="30" y="75"/>
                      <a:pt x="30" y="75"/>
                      <a:pt x="30" y="75"/>
                    </a:cubicBezTo>
                    <a:cubicBezTo>
                      <a:pt x="61" y="75"/>
                      <a:pt x="61" y="75"/>
                      <a:pt x="61" y="75"/>
                    </a:cubicBezTo>
                    <a:cubicBezTo>
                      <a:pt x="61" y="69"/>
                      <a:pt x="61" y="69"/>
                      <a:pt x="61" y="69"/>
                    </a:cubicBezTo>
                    <a:cubicBezTo>
                      <a:pt x="76" y="69"/>
                      <a:pt x="76" y="69"/>
                      <a:pt x="76" y="69"/>
                    </a:cubicBezTo>
                    <a:cubicBezTo>
                      <a:pt x="82" y="69"/>
                      <a:pt x="88" y="64"/>
                      <a:pt x="88" y="57"/>
                    </a:cubicBezTo>
                    <a:cubicBezTo>
                      <a:pt x="88" y="26"/>
                      <a:pt x="88" y="26"/>
                      <a:pt x="88" y="26"/>
                    </a:cubicBezTo>
                    <a:cubicBezTo>
                      <a:pt x="88" y="19"/>
                      <a:pt x="82" y="13"/>
                      <a:pt x="76" y="13"/>
                    </a:cubicBezTo>
                    <a:close/>
                    <a:moveTo>
                      <a:pt x="81" y="57"/>
                    </a:moveTo>
                    <a:cubicBezTo>
                      <a:pt x="81" y="60"/>
                      <a:pt x="79" y="63"/>
                      <a:pt x="76" y="63"/>
                    </a:cubicBezTo>
                    <a:cubicBezTo>
                      <a:pt x="61" y="63"/>
                      <a:pt x="61" y="63"/>
                      <a:pt x="61" y="63"/>
                    </a:cubicBezTo>
                    <a:cubicBezTo>
                      <a:pt x="61" y="20"/>
                      <a:pt x="61" y="20"/>
                      <a:pt x="61" y="20"/>
                    </a:cubicBezTo>
                    <a:cubicBezTo>
                      <a:pt x="76" y="20"/>
                      <a:pt x="76" y="20"/>
                      <a:pt x="76" y="20"/>
                    </a:cubicBezTo>
                    <a:cubicBezTo>
                      <a:pt x="79" y="20"/>
                      <a:pt x="81" y="22"/>
                      <a:pt x="81" y="26"/>
                    </a:cubicBezTo>
                    <a:lnTo>
                      <a:pt x="81" y="5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52" name="ïṩḷïḍê"/>
              <p:cNvSpPr/>
              <p:nvPr/>
            </p:nvSpPr>
            <p:spPr bwMode="auto">
              <a:xfrm>
                <a:off x="5068888" y="4843463"/>
                <a:ext cx="1368425" cy="446088"/>
              </a:xfrm>
              <a:custGeom>
                <a:avLst/>
                <a:gdLst>
                  <a:gd name="T0" fmla="*/ 787 w 862"/>
                  <a:gd name="T1" fmla="*/ 216 h 281"/>
                  <a:gd name="T2" fmla="*/ 787 w 862"/>
                  <a:gd name="T3" fmla="*/ 0 h 281"/>
                  <a:gd name="T4" fmla="*/ 86 w 862"/>
                  <a:gd name="T5" fmla="*/ 0 h 281"/>
                  <a:gd name="T6" fmla="*/ 86 w 862"/>
                  <a:gd name="T7" fmla="*/ 216 h 281"/>
                  <a:gd name="T8" fmla="*/ 0 w 862"/>
                  <a:gd name="T9" fmla="*/ 216 h 281"/>
                  <a:gd name="T10" fmla="*/ 0 w 862"/>
                  <a:gd name="T11" fmla="*/ 281 h 281"/>
                  <a:gd name="T12" fmla="*/ 862 w 862"/>
                  <a:gd name="T13" fmla="*/ 281 h 281"/>
                  <a:gd name="T14" fmla="*/ 862 w 862"/>
                  <a:gd name="T15" fmla="*/ 216 h 281"/>
                  <a:gd name="T16" fmla="*/ 787 w 862"/>
                  <a:gd name="T17" fmla="*/ 21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281">
                    <a:moveTo>
                      <a:pt x="787" y="216"/>
                    </a:moveTo>
                    <a:lnTo>
                      <a:pt x="787" y="0"/>
                    </a:lnTo>
                    <a:lnTo>
                      <a:pt x="86" y="0"/>
                    </a:lnTo>
                    <a:lnTo>
                      <a:pt x="86" y="216"/>
                    </a:lnTo>
                    <a:lnTo>
                      <a:pt x="0" y="216"/>
                    </a:lnTo>
                    <a:lnTo>
                      <a:pt x="0" y="281"/>
                    </a:lnTo>
                    <a:lnTo>
                      <a:pt x="862" y="281"/>
                    </a:lnTo>
                    <a:lnTo>
                      <a:pt x="862" y="216"/>
                    </a:lnTo>
                    <a:lnTo>
                      <a:pt x="787" y="216"/>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53" name="íšľíḋè"/>
              <p:cNvSpPr/>
              <p:nvPr/>
            </p:nvSpPr>
            <p:spPr bwMode="auto">
              <a:xfrm>
                <a:off x="3546475" y="4346576"/>
                <a:ext cx="3557588" cy="428625"/>
              </a:xfrm>
              <a:custGeom>
                <a:avLst/>
                <a:gdLst>
                  <a:gd name="T0" fmla="*/ 0 w 208"/>
                  <a:gd name="T1" fmla="*/ 16 h 25"/>
                  <a:gd name="T2" fmla="*/ 9 w 208"/>
                  <a:gd name="T3" fmla="*/ 25 h 25"/>
                  <a:gd name="T4" fmla="*/ 208 w 208"/>
                  <a:gd name="T5" fmla="*/ 25 h 25"/>
                  <a:gd name="T6" fmla="*/ 208 w 208"/>
                  <a:gd name="T7" fmla="*/ 0 h 25"/>
                  <a:gd name="T8" fmla="*/ 0 w 208"/>
                  <a:gd name="T9" fmla="*/ 0 h 25"/>
                  <a:gd name="T10" fmla="*/ 0 w 208"/>
                  <a:gd name="T11" fmla="*/ 16 h 25"/>
                </a:gdLst>
                <a:ahLst/>
                <a:cxnLst>
                  <a:cxn ang="0">
                    <a:pos x="T0" y="T1"/>
                  </a:cxn>
                  <a:cxn ang="0">
                    <a:pos x="T2" y="T3"/>
                  </a:cxn>
                  <a:cxn ang="0">
                    <a:pos x="T4" y="T5"/>
                  </a:cxn>
                  <a:cxn ang="0">
                    <a:pos x="T6" y="T7"/>
                  </a:cxn>
                  <a:cxn ang="0">
                    <a:pos x="T8" y="T9"/>
                  </a:cxn>
                  <a:cxn ang="0">
                    <a:pos x="T10" y="T11"/>
                  </a:cxn>
                </a:cxnLst>
                <a:rect l="0" t="0" r="r" b="b"/>
                <a:pathLst>
                  <a:path w="208" h="25">
                    <a:moveTo>
                      <a:pt x="0" y="16"/>
                    </a:moveTo>
                    <a:cubicBezTo>
                      <a:pt x="0" y="21"/>
                      <a:pt x="4" y="25"/>
                      <a:pt x="9" y="25"/>
                    </a:cubicBezTo>
                    <a:cubicBezTo>
                      <a:pt x="208" y="25"/>
                      <a:pt x="208" y="25"/>
                      <a:pt x="208" y="25"/>
                    </a:cubicBezTo>
                    <a:cubicBezTo>
                      <a:pt x="208" y="0"/>
                      <a:pt x="208" y="0"/>
                      <a:pt x="208" y="0"/>
                    </a:cubicBezTo>
                    <a:cubicBezTo>
                      <a:pt x="0" y="0"/>
                      <a:pt x="0" y="0"/>
                      <a:pt x="0" y="0"/>
                    </a:cubicBezTo>
                    <a:lnTo>
                      <a:pt x="0" y="16"/>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54" name="îŝḷîḓe"/>
              <p:cNvSpPr/>
              <p:nvPr/>
            </p:nvSpPr>
            <p:spPr bwMode="auto">
              <a:xfrm>
                <a:off x="3546475" y="1568451"/>
                <a:ext cx="4430713" cy="2727325"/>
              </a:xfrm>
              <a:custGeom>
                <a:avLst/>
                <a:gdLst>
                  <a:gd name="T0" fmla="*/ 250 w 259"/>
                  <a:gd name="T1" fmla="*/ 0 h 159"/>
                  <a:gd name="T2" fmla="*/ 9 w 259"/>
                  <a:gd name="T3" fmla="*/ 0 h 159"/>
                  <a:gd name="T4" fmla="*/ 0 w 259"/>
                  <a:gd name="T5" fmla="*/ 8 h 159"/>
                  <a:gd name="T6" fmla="*/ 0 w 259"/>
                  <a:gd name="T7" fmla="*/ 159 h 159"/>
                  <a:gd name="T8" fmla="*/ 208 w 259"/>
                  <a:gd name="T9" fmla="*/ 159 h 159"/>
                  <a:gd name="T10" fmla="*/ 208 w 259"/>
                  <a:gd name="T11" fmla="*/ 146 h 159"/>
                  <a:gd name="T12" fmla="*/ 10 w 259"/>
                  <a:gd name="T13" fmla="*/ 146 h 159"/>
                  <a:gd name="T14" fmla="*/ 10 w 259"/>
                  <a:gd name="T15" fmla="*/ 12 h 159"/>
                  <a:gd name="T16" fmla="*/ 249 w 259"/>
                  <a:gd name="T17" fmla="*/ 12 h 159"/>
                  <a:gd name="T18" fmla="*/ 249 w 259"/>
                  <a:gd name="T19" fmla="*/ 138 h 159"/>
                  <a:gd name="T20" fmla="*/ 259 w 259"/>
                  <a:gd name="T21" fmla="*/ 138 h 159"/>
                  <a:gd name="T22" fmla="*/ 259 w 259"/>
                  <a:gd name="T23" fmla="*/ 8 h 159"/>
                  <a:gd name="T24" fmla="*/ 250 w 259"/>
                  <a:gd name="T2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159">
                    <a:moveTo>
                      <a:pt x="250" y="0"/>
                    </a:moveTo>
                    <a:cubicBezTo>
                      <a:pt x="9" y="0"/>
                      <a:pt x="9" y="0"/>
                      <a:pt x="9" y="0"/>
                    </a:cubicBezTo>
                    <a:cubicBezTo>
                      <a:pt x="4" y="0"/>
                      <a:pt x="0" y="4"/>
                      <a:pt x="0" y="8"/>
                    </a:cubicBezTo>
                    <a:cubicBezTo>
                      <a:pt x="0" y="159"/>
                      <a:pt x="0" y="159"/>
                      <a:pt x="0" y="159"/>
                    </a:cubicBezTo>
                    <a:cubicBezTo>
                      <a:pt x="208" y="159"/>
                      <a:pt x="208" y="159"/>
                      <a:pt x="208" y="159"/>
                    </a:cubicBezTo>
                    <a:cubicBezTo>
                      <a:pt x="208" y="146"/>
                      <a:pt x="208" y="146"/>
                      <a:pt x="208" y="146"/>
                    </a:cubicBezTo>
                    <a:cubicBezTo>
                      <a:pt x="10" y="146"/>
                      <a:pt x="10" y="146"/>
                      <a:pt x="10" y="146"/>
                    </a:cubicBezTo>
                    <a:cubicBezTo>
                      <a:pt x="10" y="12"/>
                      <a:pt x="10" y="12"/>
                      <a:pt x="10" y="12"/>
                    </a:cubicBezTo>
                    <a:cubicBezTo>
                      <a:pt x="249" y="12"/>
                      <a:pt x="249" y="12"/>
                      <a:pt x="249" y="12"/>
                    </a:cubicBezTo>
                    <a:cubicBezTo>
                      <a:pt x="249" y="138"/>
                      <a:pt x="249" y="138"/>
                      <a:pt x="249" y="138"/>
                    </a:cubicBezTo>
                    <a:cubicBezTo>
                      <a:pt x="259" y="138"/>
                      <a:pt x="259" y="138"/>
                      <a:pt x="259" y="138"/>
                    </a:cubicBezTo>
                    <a:cubicBezTo>
                      <a:pt x="259" y="8"/>
                      <a:pt x="259" y="8"/>
                      <a:pt x="259" y="8"/>
                    </a:cubicBezTo>
                    <a:cubicBezTo>
                      <a:pt x="259" y="4"/>
                      <a:pt x="255" y="0"/>
                      <a:pt x="250"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55" name="ï$1íḑé"/>
              <p:cNvSpPr/>
              <p:nvPr/>
            </p:nvSpPr>
            <p:spPr bwMode="auto">
              <a:xfrm>
                <a:off x="4025900" y="2700338"/>
                <a:ext cx="3471863" cy="68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56" name="ïṣḻîḍè"/>
              <p:cNvSpPr/>
              <p:nvPr/>
            </p:nvSpPr>
            <p:spPr bwMode="auto">
              <a:xfrm>
                <a:off x="4025901" y="2990851"/>
                <a:ext cx="3471864" cy="857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57" name="iṧľïḑê"/>
              <p:cNvSpPr/>
              <p:nvPr/>
            </p:nvSpPr>
            <p:spPr bwMode="auto">
              <a:xfrm>
                <a:off x="4025900" y="3300413"/>
                <a:ext cx="3471863" cy="68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58" name="iŝľîḋé"/>
              <p:cNvSpPr/>
              <p:nvPr/>
            </p:nvSpPr>
            <p:spPr bwMode="auto">
              <a:xfrm>
                <a:off x="4025900" y="3592513"/>
                <a:ext cx="3471863" cy="857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59" name="iŝḷiḍê"/>
              <p:cNvSpPr/>
              <p:nvPr/>
            </p:nvSpPr>
            <p:spPr bwMode="auto">
              <a:xfrm>
                <a:off x="7292975" y="2201863"/>
                <a:ext cx="222250" cy="327025"/>
              </a:xfrm>
              <a:custGeom>
                <a:avLst/>
                <a:gdLst>
                  <a:gd name="T0" fmla="*/ 9 w 13"/>
                  <a:gd name="T1" fmla="*/ 13 h 19"/>
                  <a:gd name="T2" fmla="*/ 13 w 13"/>
                  <a:gd name="T3" fmla="*/ 11 h 19"/>
                  <a:gd name="T4" fmla="*/ 0 w 13"/>
                  <a:gd name="T5" fmla="*/ 0 h 19"/>
                  <a:gd name="T6" fmla="*/ 4 w 13"/>
                  <a:gd name="T7" fmla="*/ 17 h 19"/>
                  <a:gd name="T8" fmla="*/ 7 w 13"/>
                  <a:gd name="T9" fmla="*/ 14 h 19"/>
                  <a:gd name="T10" fmla="*/ 10 w 13"/>
                  <a:gd name="T11" fmla="*/ 18 h 19"/>
                  <a:gd name="T12" fmla="*/ 11 w 13"/>
                  <a:gd name="T13" fmla="*/ 19 h 19"/>
                  <a:gd name="T14" fmla="*/ 12 w 13"/>
                  <a:gd name="T15" fmla="*/ 19 h 19"/>
                  <a:gd name="T16" fmla="*/ 12 w 13"/>
                  <a:gd name="T17" fmla="*/ 17 h 19"/>
                  <a:gd name="T18" fmla="*/ 9 w 13"/>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9">
                    <a:moveTo>
                      <a:pt x="9" y="13"/>
                    </a:moveTo>
                    <a:cubicBezTo>
                      <a:pt x="13" y="11"/>
                      <a:pt x="13" y="11"/>
                      <a:pt x="13" y="11"/>
                    </a:cubicBezTo>
                    <a:cubicBezTo>
                      <a:pt x="0" y="0"/>
                      <a:pt x="0" y="0"/>
                      <a:pt x="0" y="0"/>
                    </a:cubicBezTo>
                    <a:cubicBezTo>
                      <a:pt x="4" y="17"/>
                      <a:pt x="4" y="17"/>
                      <a:pt x="4" y="17"/>
                    </a:cubicBezTo>
                    <a:cubicBezTo>
                      <a:pt x="7" y="14"/>
                      <a:pt x="7" y="14"/>
                      <a:pt x="7" y="14"/>
                    </a:cubicBezTo>
                    <a:cubicBezTo>
                      <a:pt x="10" y="18"/>
                      <a:pt x="10" y="18"/>
                      <a:pt x="10" y="18"/>
                    </a:cubicBezTo>
                    <a:cubicBezTo>
                      <a:pt x="11" y="19"/>
                      <a:pt x="11" y="19"/>
                      <a:pt x="11" y="19"/>
                    </a:cubicBezTo>
                    <a:cubicBezTo>
                      <a:pt x="11" y="19"/>
                      <a:pt x="12" y="19"/>
                      <a:pt x="12" y="19"/>
                    </a:cubicBezTo>
                    <a:cubicBezTo>
                      <a:pt x="12" y="18"/>
                      <a:pt x="12" y="18"/>
                      <a:pt x="12" y="17"/>
                    </a:cubicBezTo>
                    <a:lnTo>
                      <a:pt x="9" y="13"/>
                    </a:lnTo>
                    <a:close/>
                  </a:path>
                </a:pathLst>
              </a:custGeom>
              <a:solidFill>
                <a:srgbClr val="5B5B5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sp>
            <p:nvSpPr>
              <p:cNvPr id="60" name="îşļîḑe"/>
              <p:cNvSpPr/>
              <p:nvPr/>
            </p:nvSpPr>
            <p:spPr bwMode="auto">
              <a:xfrm>
                <a:off x="4573588" y="2168526"/>
                <a:ext cx="2376488" cy="171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2F2F2F"/>
                  </a:solidFill>
                  <a:effectLst/>
                  <a:uLnTx/>
                  <a:uFillTx/>
                  <a:latin typeface="Arial" panose="020B0604020202020204"/>
                  <a:ea typeface="微软雅黑" panose="020B0503020204020204" pitchFamily="34" charset="-122"/>
                  <a:cs typeface="+mn-cs"/>
                </a:endParaRPr>
              </a:p>
            </p:txBody>
          </p:sp>
        </p:grpSp>
      </p:gr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科研资讯</a:t>
            </a:r>
            <a:endParaRPr lang="zh-CN" altLang="en-US" dirty="0"/>
          </a:p>
        </p:txBody>
      </p:sp>
      <p:sp>
        <p:nvSpPr>
          <p:cNvPr id="33" name="直角三角形 32"/>
          <p:cNvSpPr/>
          <p:nvPr/>
        </p:nvSpPr>
        <p:spPr>
          <a:xfrm rot="5400000">
            <a:off x="35560" y="-35560"/>
            <a:ext cx="1219200" cy="129032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0" name="组合 79"/>
          <p:cNvGrpSpPr/>
          <p:nvPr/>
        </p:nvGrpSpPr>
        <p:grpSpPr>
          <a:xfrm>
            <a:off x="281111" y="1219200"/>
            <a:ext cx="6290171" cy="5149600"/>
            <a:chOff x="447447" y="1015564"/>
            <a:chExt cx="6712649" cy="5149600"/>
          </a:xfrm>
        </p:grpSpPr>
        <p:grpSp>
          <p:nvGrpSpPr>
            <p:cNvPr id="81" name="ïṣľíḓe"/>
            <p:cNvGrpSpPr/>
            <p:nvPr/>
          </p:nvGrpSpPr>
          <p:grpSpPr>
            <a:xfrm>
              <a:off x="447447" y="1015564"/>
              <a:ext cx="6712649" cy="5149600"/>
              <a:chOff x="-55090" y="942558"/>
              <a:chExt cx="4765836" cy="3656105"/>
            </a:xfrm>
          </p:grpSpPr>
          <p:grpSp>
            <p:nvGrpSpPr>
              <p:cNvPr id="83" name="iṡļíḋé"/>
              <p:cNvGrpSpPr/>
              <p:nvPr/>
            </p:nvGrpSpPr>
            <p:grpSpPr>
              <a:xfrm>
                <a:off x="1633919" y="1071304"/>
                <a:ext cx="3076827" cy="3527359"/>
                <a:chOff x="3186113" y="2737184"/>
                <a:chExt cx="1157288" cy="1326748"/>
              </a:xfrm>
            </p:grpSpPr>
            <p:sp>
              <p:nvSpPr>
                <p:cNvPr id="87" name="í$líḓè"/>
                <p:cNvSpPr/>
                <p:nvPr/>
              </p:nvSpPr>
              <p:spPr bwMode="auto">
                <a:xfrm>
                  <a:off x="3198813" y="2928938"/>
                  <a:ext cx="571500" cy="857250"/>
                </a:xfrm>
                <a:custGeom>
                  <a:avLst/>
                  <a:gdLst>
                    <a:gd name="T0" fmla="*/ 512 w 512"/>
                    <a:gd name="T1" fmla="*/ 48 h 768"/>
                    <a:gd name="T2" fmla="*/ 464 w 512"/>
                    <a:gd name="T3" fmla="*/ 0 h 768"/>
                    <a:gd name="T4" fmla="*/ 48 w 512"/>
                    <a:gd name="T5" fmla="*/ 0 h 768"/>
                    <a:gd name="T6" fmla="*/ 0 w 512"/>
                    <a:gd name="T7" fmla="*/ 48 h 768"/>
                    <a:gd name="T8" fmla="*/ 0 w 512"/>
                    <a:gd name="T9" fmla="*/ 768 h 768"/>
                    <a:gd name="T10" fmla="*/ 512 w 512"/>
                    <a:gd name="T11" fmla="*/ 768 h 768"/>
                    <a:gd name="T12" fmla="*/ 512 w 512"/>
                    <a:gd name="T13" fmla="*/ 48 h 768"/>
                  </a:gdLst>
                  <a:ahLst/>
                  <a:cxnLst>
                    <a:cxn ang="0">
                      <a:pos x="T0" y="T1"/>
                    </a:cxn>
                    <a:cxn ang="0">
                      <a:pos x="T2" y="T3"/>
                    </a:cxn>
                    <a:cxn ang="0">
                      <a:pos x="T4" y="T5"/>
                    </a:cxn>
                    <a:cxn ang="0">
                      <a:pos x="T6" y="T7"/>
                    </a:cxn>
                    <a:cxn ang="0">
                      <a:pos x="T8" y="T9"/>
                    </a:cxn>
                    <a:cxn ang="0">
                      <a:pos x="T10" y="T11"/>
                    </a:cxn>
                    <a:cxn ang="0">
                      <a:pos x="T12" y="T13"/>
                    </a:cxn>
                  </a:cxnLst>
                  <a:rect l="0" t="0" r="r" b="b"/>
                  <a:pathLst>
                    <a:path w="512" h="768">
                      <a:moveTo>
                        <a:pt x="512" y="48"/>
                      </a:moveTo>
                      <a:cubicBezTo>
                        <a:pt x="512" y="21"/>
                        <a:pt x="491" y="0"/>
                        <a:pt x="464" y="0"/>
                      </a:cubicBezTo>
                      <a:cubicBezTo>
                        <a:pt x="48" y="0"/>
                        <a:pt x="48" y="0"/>
                        <a:pt x="48" y="0"/>
                      </a:cubicBezTo>
                      <a:cubicBezTo>
                        <a:pt x="21" y="0"/>
                        <a:pt x="0" y="21"/>
                        <a:pt x="0" y="48"/>
                      </a:cubicBezTo>
                      <a:cubicBezTo>
                        <a:pt x="0" y="768"/>
                        <a:pt x="0" y="768"/>
                        <a:pt x="0" y="768"/>
                      </a:cubicBezTo>
                      <a:cubicBezTo>
                        <a:pt x="512" y="768"/>
                        <a:pt x="512" y="768"/>
                        <a:pt x="512" y="768"/>
                      </a:cubicBezTo>
                      <a:lnTo>
                        <a:pt x="512"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ïṥļîḍê"/>
                <p:cNvSpPr/>
                <p:nvPr/>
              </p:nvSpPr>
              <p:spPr bwMode="auto">
                <a:xfrm>
                  <a:off x="3186113" y="2737184"/>
                  <a:ext cx="898273" cy="1061704"/>
                </a:xfrm>
                <a:custGeom>
                  <a:avLst/>
                  <a:gdLst>
                    <a:gd name="T0" fmla="*/ 524 w 536"/>
                    <a:gd name="T1" fmla="*/ 792 h 792"/>
                    <a:gd name="T2" fmla="*/ 0 w 536"/>
                    <a:gd name="T3" fmla="*/ 792 h 792"/>
                    <a:gd name="T4" fmla="*/ 0 w 536"/>
                    <a:gd name="T5" fmla="*/ 60 h 792"/>
                    <a:gd name="T6" fmla="*/ 60 w 536"/>
                    <a:gd name="T7" fmla="*/ 0 h 792"/>
                    <a:gd name="T8" fmla="*/ 476 w 536"/>
                    <a:gd name="T9" fmla="*/ 0 h 792"/>
                    <a:gd name="T10" fmla="*/ 536 w 536"/>
                    <a:gd name="T11" fmla="*/ 60 h 792"/>
                    <a:gd name="T12" fmla="*/ 512 w 536"/>
                    <a:gd name="T13" fmla="*/ 60 h 792"/>
                    <a:gd name="T14" fmla="*/ 476 w 536"/>
                    <a:gd name="T15" fmla="*/ 24 h 792"/>
                    <a:gd name="T16" fmla="*/ 60 w 536"/>
                    <a:gd name="T17" fmla="*/ 24 h 792"/>
                    <a:gd name="T18" fmla="*/ 24 w 536"/>
                    <a:gd name="T19" fmla="*/ 60 h 792"/>
                    <a:gd name="T20" fmla="*/ 24 w 536"/>
                    <a:gd name="T21" fmla="*/ 768 h 792"/>
                    <a:gd name="T22" fmla="*/ 524 w 536"/>
                    <a:gd name="T23" fmla="*/ 768 h 792"/>
                    <a:gd name="T24" fmla="*/ 524 w 536"/>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6" h="792">
                      <a:moveTo>
                        <a:pt x="524" y="792"/>
                      </a:moveTo>
                      <a:cubicBezTo>
                        <a:pt x="0" y="792"/>
                        <a:pt x="0" y="792"/>
                        <a:pt x="0" y="792"/>
                      </a:cubicBezTo>
                      <a:cubicBezTo>
                        <a:pt x="0" y="60"/>
                        <a:pt x="0" y="60"/>
                        <a:pt x="0" y="60"/>
                      </a:cubicBezTo>
                      <a:cubicBezTo>
                        <a:pt x="0" y="27"/>
                        <a:pt x="27" y="0"/>
                        <a:pt x="60" y="0"/>
                      </a:cubicBezTo>
                      <a:cubicBezTo>
                        <a:pt x="476" y="0"/>
                        <a:pt x="476" y="0"/>
                        <a:pt x="476" y="0"/>
                      </a:cubicBezTo>
                      <a:cubicBezTo>
                        <a:pt x="509" y="0"/>
                        <a:pt x="536" y="27"/>
                        <a:pt x="536" y="60"/>
                      </a:cubicBezTo>
                      <a:cubicBezTo>
                        <a:pt x="512" y="60"/>
                        <a:pt x="512" y="60"/>
                        <a:pt x="512" y="60"/>
                      </a:cubicBezTo>
                      <a:cubicBezTo>
                        <a:pt x="512" y="40"/>
                        <a:pt x="496" y="24"/>
                        <a:pt x="476" y="24"/>
                      </a:cubicBezTo>
                      <a:cubicBezTo>
                        <a:pt x="60" y="24"/>
                        <a:pt x="60" y="24"/>
                        <a:pt x="60" y="24"/>
                      </a:cubicBezTo>
                      <a:cubicBezTo>
                        <a:pt x="40" y="24"/>
                        <a:pt x="24" y="40"/>
                        <a:pt x="24" y="60"/>
                      </a:cubicBezTo>
                      <a:cubicBezTo>
                        <a:pt x="24" y="768"/>
                        <a:pt x="24" y="768"/>
                        <a:pt x="24" y="768"/>
                      </a:cubicBezTo>
                      <a:cubicBezTo>
                        <a:pt x="524" y="768"/>
                        <a:pt x="524" y="768"/>
                        <a:pt x="524" y="768"/>
                      </a:cubicBezTo>
                      <a:lnTo>
                        <a:pt x="524" y="792"/>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ísľïḋe"/>
                <p:cNvSpPr/>
                <p:nvPr/>
              </p:nvSpPr>
              <p:spPr bwMode="auto">
                <a:xfrm>
                  <a:off x="3198813" y="3786188"/>
                  <a:ext cx="872874" cy="258429"/>
                </a:xfrm>
                <a:custGeom>
                  <a:avLst/>
                  <a:gdLst>
                    <a:gd name="T0" fmla="*/ 48 w 512"/>
                    <a:gd name="T1" fmla="*/ 128 h 128"/>
                    <a:gd name="T2" fmla="*/ 464 w 512"/>
                    <a:gd name="T3" fmla="*/ 128 h 128"/>
                    <a:gd name="T4" fmla="*/ 512 w 512"/>
                    <a:gd name="T5" fmla="*/ 80 h 128"/>
                    <a:gd name="T6" fmla="*/ 512 w 512"/>
                    <a:gd name="T7" fmla="*/ 0 h 128"/>
                    <a:gd name="T8" fmla="*/ 0 w 512"/>
                    <a:gd name="T9" fmla="*/ 0 h 128"/>
                    <a:gd name="T10" fmla="*/ 0 w 512"/>
                    <a:gd name="T11" fmla="*/ 80 h 128"/>
                    <a:gd name="T12" fmla="*/ 48 w 512"/>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512" h="128">
                      <a:moveTo>
                        <a:pt x="48" y="128"/>
                      </a:moveTo>
                      <a:cubicBezTo>
                        <a:pt x="464" y="128"/>
                        <a:pt x="464" y="128"/>
                        <a:pt x="464" y="128"/>
                      </a:cubicBezTo>
                      <a:cubicBezTo>
                        <a:pt x="491" y="128"/>
                        <a:pt x="512" y="107"/>
                        <a:pt x="512" y="80"/>
                      </a:cubicBezTo>
                      <a:cubicBezTo>
                        <a:pt x="512" y="0"/>
                        <a:pt x="512" y="0"/>
                        <a:pt x="512" y="0"/>
                      </a:cubicBezTo>
                      <a:cubicBezTo>
                        <a:pt x="0" y="0"/>
                        <a:pt x="0" y="0"/>
                        <a:pt x="0" y="0"/>
                      </a:cubicBezTo>
                      <a:cubicBezTo>
                        <a:pt x="0" y="80"/>
                        <a:pt x="0" y="80"/>
                        <a:pt x="0" y="80"/>
                      </a:cubicBezTo>
                      <a:cubicBezTo>
                        <a:pt x="0" y="107"/>
                        <a:pt x="21" y="128"/>
                        <a:pt x="48" y="128"/>
                      </a:cubicBezTo>
                      <a:close/>
                    </a:path>
                  </a:pathLst>
                </a:custGeom>
                <a:solidFill>
                  <a:srgbClr val="08C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ïš1îďè"/>
                <p:cNvSpPr/>
                <p:nvPr/>
              </p:nvSpPr>
              <p:spPr bwMode="auto">
                <a:xfrm>
                  <a:off x="3186113" y="3766873"/>
                  <a:ext cx="898273" cy="297059"/>
                </a:xfrm>
                <a:custGeom>
                  <a:avLst/>
                  <a:gdLst>
                    <a:gd name="T0" fmla="*/ 476 w 536"/>
                    <a:gd name="T1" fmla="*/ 152 h 152"/>
                    <a:gd name="T2" fmla="*/ 60 w 536"/>
                    <a:gd name="T3" fmla="*/ 152 h 152"/>
                    <a:gd name="T4" fmla="*/ 0 w 536"/>
                    <a:gd name="T5" fmla="*/ 92 h 152"/>
                    <a:gd name="T6" fmla="*/ 0 w 536"/>
                    <a:gd name="T7" fmla="*/ 0 h 152"/>
                    <a:gd name="T8" fmla="*/ 536 w 536"/>
                    <a:gd name="T9" fmla="*/ 0 h 152"/>
                    <a:gd name="T10" fmla="*/ 536 w 536"/>
                    <a:gd name="T11" fmla="*/ 92 h 152"/>
                    <a:gd name="T12" fmla="*/ 476 w 536"/>
                    <a:gd name="T13" fmla="*/ 152 h 152"/>
                    <a:gd name="T14" fmla="*/ 24 w 536"/>
                    <a:gd name="T15" fmla="*/ 24 h 152"/>
                    <a:gd name="T16" fmla="*/ 24 w 536"/>
                    <a:gd name="T17" fmla="*/ 92 h 152"/>
                    <a:gd name="T18" fmla="*/ 60 w 536"/>
                    <a:gd name="T19" fmla="*/ 128 h 152"/>
                    <a:gd name="T20" fmla="*/ 476 w 536"/>
                    <a:gd name="T21" fmla="*/ 128 h 152"/>
                    <a:gd name="T22" fmla="*/ 512 w 536"/>
                    <a:gd name="T23" fmla="*/ 92 h 152"/>
                    <a:gd name="T24" fmla="*/ 512 w 536"/>
                    <a:gd name="T25" fmla="*/ 24 h 152"/>
                    <a:gd name="T26" fmla="*/ 24 w 536"/>
                    <a:gd name="T27"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6" h="152">
                      <a:moveTo>
                        <a:pt x="476" y="152"/>
                      </a:moveTo>
                      <a:cubicBezTo>
                        <a:pt x="60" y="152"/>
                        <a:pt x="60" y="152"/>
                        <a:pt x="60" y="152"/>
                      </a:cubicBezTo>
                      <a:cubicBezTo>
                        <a:pt x="27" y="152"/>
                        <a:pt x="0" y="125"/>
                        <a:pt x="0" y="92"/>
                      </a:cubicBezTo>
                      <a:cubicBezTo>
                        <a:pt x="0" y="0"/>
                        <a:pt x="0" y="0"/>
                        <a:pt x="0" y="0"/>
                      </a:cubicBezTo>
                      <a:cubicBezTo>
                        <a:pt x="536" y="0"/>
                        <a:pt x="536" y="0"/>
                        <a:pt x="536" y="0"/>
                      </a:cubicBezTo>
                      <a:cubicBezTo>
                        <a:pt x="536" y="92"/>
                        <a:pt x="536" y="92"/>
                        <a:pt x="536" y="92"/>
                      </a:cubicBezTo>
                      <a:cubicBezTo>
                        <a:pt x="536" y="125"/>
                        <a:pt x="509" y="152"/>
                        <a:pt x="476" y="152"/>
                      </a:cubicBezTo>
                      <a:close/>
                      <a:moveTo>
                        <a:pt x="24" y="24"/>
                      </a:moveTo>
                      <a:cubicBezTo>
                        <a:pt x="24" y="92"/>
                        <a:pt x="24" y="92"/>
                        <a:pt x="24" y="92"/>
                      </a:cubicBezTo>
                      <a:cubicBezTo>
                        <a:pt x="24" y="112"/>
                        <a:pt x="40" y="128"/>
                        <a:pt x="60" y="128"/>
                      </a:cubicBezTo>
                      <a:cubicBezTo>
                        <a:pt x="476" y="128"/>
                        <a:pt x="476" y="128"/>
                        <a:pt x="476" y="128"/>
                      </a:cubicBezTo>
                      <a:cubicBezTo>
                        <a:pt x="496" y="128"/>
                        <a:pt x="512" y="112"/>
                        <a:pt x="512" y="92"/>
                      </a:cubicBezTo>
                      <a:cubicBezTo>
                        <a:pt x="512" y="24"/>
                        <a:pt x="512" y="24"/>
                        <a:pt x="512" y="24"/>
                      </a:cubicBezTo>
                      <a:lnTo>
                        <a:pt x="24" y="24"/>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íş1ídè"/>
                <p:cNvSpPr/>
                <p:nvPr/>
              </p:nvSpPr>
              <p:spPr bwMode="auto">
                <a:xfrm>
                  <a:off x="3452813" y="3825875"/>
                  <a:ext cx="65088" cy="63500"/>
                </a:xfrm>
                <a:prstGeom prst="ellipse">
                  <a:avLst/>
                </a:prstGeom>
                <a:solidFill>
                  <a:srgbClr val="08C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îşḷîḋê"/>
                <p:cNvSpPr/>
                <p:nvPr/>
              </p:nvSpPr>
              <p:spPr bwMode="auto">
                <a:xfrm>
                  <a:off x="3548927" y="3834789"/>
                  <a:ext cx="172645" cy="165677"/>
                </a:xfrm>
                <a:custGeom>
                  <a:avLst/>
                  <a:gdLst>
                    <a:gd name="T0" fmla="*/ 41 w 82"/>
                    <a:gd name="T1" fmla="*/ 82 h 82"/>
                    <a:gd name="T2" fmla="*/ 0 w 82"/>
                    <a:gd name="T3" fmla="*/ 41 h 82"/>
                    <a:gd name="T4" fmla="*/ 41 w 82"/>
                    <a:gd name="T5" fmla="*/ 0 h 82"/>
                    <a:gd name="T6" fmla="*/ 82 w 82"/>
                    <a:gd name="T7" fmla="*/ 41 h 82"/>
                    <a:gd name="T8" fmla="*/ 41 w 82"/>
                    <a:gd name="T9" fmla="*/ 82 h 82"/>
                    <a:gd name="T10" fmla="*/ 41 w 82"/>
                    <a:gd name="T11" fmla="*/ 24 h 82"/>
                    <a:gd name="T12" fmla="*/ 24 w 82"/>
                    <a:gd name="T13" fmla="*/ 41 h 82"/>
                    <a:gd name="T14" fmla="*/ 41 w 82"/>
                    <a:gd name="T15" fmla="*/ 58 h 82"/>
                    <a:gd name="T16" fmla="*/ 58 w 82"/>
                    <a:gd name="T17" fmla="*/ 41 h 82"/>
                    <a:gd name="T18" fmla="*/ 41 w 82"/>
                    <a:gd name="T19" fmla="*/ 2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82"/>
                      </a:moveTo>
                      <a:cubicBezTo>
                        <a:pt x="18" y="82"/>
                        <a:pt x="0" y="64"/>
                        <a:pt x="0" y="41"/>
                      </a:cubicBezTo>
                      <a:cubicBezTo>
                        <a:pt x="0" y="18"/>
                        <a:pt x="18" y="0"/>
                        <a:pt x="41" y="0"/>
                      </a:cubicBezTo>
                      <a:cubicBezTo>
                        <a:pt x="64" y="0"/>
                        <a:pt x="82" y="18"/>
                        <a:pt x="82" y="41"/>
                      </a:cubicBezTo>
                      <a:cubicBezTo>
                        <a:pt x="82" y="64"/>
                        <a:pt x="64" y="82"/>
                        <a:pt x="41" y="82"/>
                      </a:cubicBezTo>
                      <a:close/>
                      <a:moveTo>
                        <a:pt x="41" y="24"/>
                      </a:moveTo>
                      <a:cubicBezTo>
                        <a:pt x="32" y="24"/>
                        <a:pt x="24" y="32"/>
                        <a:pt x="24" y="41"/>
                      </a:cubicBezTo>
                      <a:cubicBezTo>
                        <a:pt x="24" y="50"/>
                        <a:pt x="32" y="58"/>
                        <a:pt x="41" y="58"/>
                      </a:cubicBezTo>
                      <a:cubicBezTo>
                        <a:pt x="50" y="58"/>
                        <a:pt x="58" y="50"/>
                        <a:pt x="58" y="41"/>
                      </a:cubicBezTo>
                      <a:cubicBezTo>
                        <a:pt x="58" y="32"/>
                        <a:pt x="50" y="24"/>
                        <a:pt x="41" y="24"/>
                      </a:cubicBez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íṩ1íďê"/>
                <p:cNvSpPr/>
                <p:nvPr/>
              </p:nvSpPr>
              <p:spPr bwMode="auto">
                <a:xfrm>
                  <a:off x="4200526" y="3071813"/>
                  <a:ext cx="142875" cy="14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iṩḻiḋé"/>
                <p:cNvSpPr/>
                <p:nvPr/>
              </p:nvSpPr>
              <p:spPr bwMode="auto">
                <a:xfrm>
                  <a:off x="3270251" y="3071813"/>
                  <a:ext cx="858838" cy="0"/>
                </a:xfrm>
                <a:custGeom>
                  <a:avLst/>
                  <a:gdLst>
                    <a:gd name="T0" fmla="*/ 0 w 541"/>
                    <a:gd name="T1" fmla="*/ 541 w 541"/>
                    <a:gd name="T2" fmla="*/ 0 w 541"/>
                  </a:gdLst>
                  <a:ahLst/>
                  <a:cxnLst>
                    <a:cxn ang="0">
                      <a:pos x="T0" y="0"/>
                    </a:cxn>
                    <a:cxn ang="0">
                      <a:pos x="T1" y="0"/>
                    </a:cxn>
                    <a:cxn ang="0">
                      <a:pos x="T2" y="0"/>
                    </a:cxn>
                  </a:cxnLst>
                  <a:rect l="0" t="0" r="r" b="b"/>
                  <a:pathLst>
                    <a:path w="541">
                      <a:moveTo>
                        <a:pt x="0" y="0"/>
                      </a:moveTo>
                      <a:lnTo>
                        <a:pt x="54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ïṩḻiḍè"/>
                <p:cNvSpPr/>
                <p:nvPr/>
              </p:nvSpPr>
              <p:spPr bwMode="auto">
                <a:xfrm>
                  <a:off x="3270251" y="3143250"/>
                  <a:ext cx="858838" cy="0"/>
                </a:xfrm>
                <a:custGeom>
                  <a:avLst/>
                  <a:gdLst>
                    <a:gd name="T0" fmla="*/ 0 w 541"/>
                    <a:gd name="T1" fmla="*/ 541 w 541"/>
                    <a:gd name="T2" fmla="*/ 0 w 541"/>
                  </a:gdLst>
                  <a:ahLst/>
                  <a:cxnLst>
                    <a:cxn ang="0">
                      <a:pos x="T0" y="0"/>
                    </a:cxn>
                    <a:cxn ang="0">
                      <a:pos x="T1" y="0"/>
                    </a:cxn>
                    <a:cxn ang="0">
                      <a:pos x="T2" y="0"/>
                    </a:cxn>
                  </a:cxnLst>
                  <a:rect l="0" t="0" r="r" b="b"/>
                  <a:pathLst>
                    <a:path w="541">
                      <a:moveTo>
                        <a:pt x="0" y="0"/>
                      </a:moveTo>
                      <a:lnTo>
                        <a:pt x="54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ísľídè"/>
                <p:cNvSpPr/>
                <p:nvPr/>
              </p:nvSpPr>
              <p:spPr bwMode="auto">
                <a:xfrm>
                  <a:off x="3270251" y="3214688"/>
                  <a:ext cx="500063" cy="0"/>
                </a:xfrm>
                <a:custGeom>
                  <a:avLst/>
                  <a:gdLst>
                    <a:gd name="T0" fmla="*/ 0 w 315"/>
                    <a:gd name="T1" fmla="*/ 315 w 315"/>
                    <a:gd name="T2" fmla="*/ 0 w 315"/>
                  </a:gdLst>
                  <a:ahLst/>
                  <a:cxnLst>
                    <a:cxn ang="0">
                      <a:pos x="T0" y="0"/>
                    </a:cxn>
                    <a:cxn ang="0">
                      <a:pos x="T1" y="0"/>
                    </a:cxn>
                    <a:cxn ang="0">
                      <a:pos x="T2" y="0"/>
                    </a:cxn>
                  </a:cxnLst>
                  <a:rect l="0" t="0" r="r" b="b"/>
                  <a:pathLst>
                    <a:path w="315">
                      <a:moveTo>
                        <a:pt x="0" y="0"/>
                      </a:moveTo>
                      <a:lnTo>
                        <a:pt x="31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ïşļîḍé"/>
                <p:cNvSpPr/>
                <p:nvPr/>
              </p:nvSpPr>
              <p:spPr bwMode="auto">
                <a:xfrm>
                  <a:off x="3270251" y="3286125"/>
                  <a:ext cx="858838" cy="0"/>
                </a:xfrm>
                <a:custGeom>
                  <a:avLst/>
                  <a:gdLst>
                    <a:gd name="T0" fmla="*/ 0 w 541"/>
                    <a:gd name="T1" fmla="*/ 541 w 541"/>
                    <a:gd name="T2" fmla="*/ 0 w 541"/>
                  </a:gdLst>
                  <a:ahLst/>
                  <a:cxnLst>
                    <a:cxn ang="0">
                      <a:pos x="T0" y="0"/>
                    </a:cxn>
                    <a:cxn ang="0">
                      <a:pos x="T1" y="0"/>
                    </a:cxn>
                    <a:cxn ang="0">
                      <a:pos x="T2" y="0"/>
                    </a:cxn>
                  </a:cxnLst>
                  <a:rect l="0" t="0" r="r" b="b"/>
                  <a:pathLst>
                    <a:path w="541">
                      <a:moveTo>
                        <a:pt x="0" y="0"/>
                      </a:moveTo>
                      <a:lnTo>
                        <a:pt x="54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îSļídê"/>
                <p:cNvSpPr/>
                <p:nvPr/>
              </p:nvSpPr>
              <p:spPr bwMode="auto">
                <a:xfrm>
                  <a:off x="3270251" y="3357563"/>
                  <a:ext cx="858838" cy="0"/>
                </a:xfrm>
                <a:custGeom>
                  <a:avLst/>
                  <a:gdLst>
                    <a:gd name="T0" fmla="*/ 0 w 541"/>
                    <a:gd name="T1" fmla="*/ 541 w 541"/>
                    <a:gd name="T2" fmla="*/ 0 w 541"/>
                  </a:gdLst>
                  <a:ahLst/>
                  <a:cxnLst>
                    <a:cxn ang="0">
                      <a:pos x="T0" y="0"/>
                    </a:cxn>
                    <a:cxn ang="0">
                      <a:pos x="T1" y="0"/>
                    </a:cxn>
                    <a:cxn ang="0">
                      <a:pos x="T2" y="0"/>
                    </a:cxn>
                  </a:cxnLst>
                  <a:rect l="0" t="0" r="r" b="b"/>
                  <a:pathLst>
                    <a:path w="541">
                      <a:moveTo>
                        <a:pt x="0" y="0"/>
                      </a:moveTo>
                      <a:lnTo>
                        <a:pt x="54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iSliďè"/>
                <p:cNvSpPr/>
                <p:nvPr/>
              </p:nvSpPr>
              <p:spPr bwMode="auto">
                <a:xfrm>
                  <a:off x="3270251" y="3429000"/>
                  <a:ext cx="644525" cy="0"/>
                </a:xfrm>
                <a:custGeom>
                  <a:avLst/>
                  <a:gdLst>
                    <a:gd name="T0" fmla="*/ 0 w 406"/>
                    <a:gd name="T1" fmla="*/ 406 w 406"/>
                    <a:gd name="T2" fmla="*/ 0 w 406"/>
                  </a:gdLst>
                  <a:ahLst/>
                  <a:cxnLst>
                    <a:cxn ang="0">
                      <a:pos x="T0" y="0"/>
                    </a:cxn>
                    <a:cxn ang="0">
                      <a:pos x="T1" y="0"/>
                    </a:cxn>
                    <a:cxn ang="0">
                      <a:pos x="T2" y="0"/>
                    </a:cxn>
                  </a:cxnLst>
                  <a:rect l="0" t="0" r="r" b="b"/>
                  <a:pathLst>
                    <a:path w="406">
                      <a:moveTo>
                        <a:pt x="0" y="0"/>
                      </a:moveTo>
                      <a:lnTo>
                        <a:pt x="4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ïšlidê"/>
                <p:cNvSpPr/>
                <p:nvPr/>
              </p:nvSpPr>
              <p:spPr bwMode="auto">
                <a:xfrm>
                  <a:off x="3270251" y="3500438"/>
                  <a:ext cx="858838" cy="0"/>
                </a:xfrm>
                <a:custGeom>
                  <a:avLst/>
                  <a:gdLst>
                    <a:gd name="T0" fmla="*/ 0 w 541"/>
                    <a:gd name="T1" fmla="*/ 541 w 541"/>
                    <a:gd name="T2" fmla="*/ 0 w 541"/>
                  </a:gdLst>
                  <a:ahLst/>
                  <a:cxnLst>
                    <a:cxn ang="0">
                      <a:pos x="T0" y="0"/>
                    </a:cxn>
                    <a:cxn ang="0">
                      <a:pos x="T1" y="0"/>
                    </a:cxn>
                    <a:cxn ang="0">
                      <a:pos x="T2" y="0"/>
                    </a:cxn>
                  </a:cxnLst>
                  <a:rect l="0" t="0" r="r" b="b"/>
                  <a:pathLst>
                    <a:path w="541">
                      <a:moveTo>
                        <a:pt x="0" y="0"/>
                      </a:moveTo>
                      <a:lnTo>
                        <a:pt x="54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ïšļïḍè"/>
                <p:cNvSpPr/>
                <p:nvPr/>
              </p:nvSpPr>
              <p:spPr bwMode="auto">
                <a:xfrm>
                  <a:off x="3270251" y="3571875"/>
                  <a:ext cx="858838" cy="0"/>
                </a:xfrm>
                <a:custGeom>
                  <a:avLst/>
                  <a:gdLst>
                    <a:gd name="T0" fmla="*/ 0 w 541"/>
                    <a:gd name="T1" fmla="*/ 541 w 541"/>
                    <a:gd name="T2" fmla="*/ 0 w 541"/>
                  </a:gdLst>
                  <a:ahLst/>
                  <a:cxnLst>
                    <a:cxn ang="0">
                      <a:pos x="T0" y="0"/>
                    </a:cxn>
                    <a:cxn ang="0">
                      <a:pos x="T1" y="0"/>
                    </a:cxn>
                    <a:cxn ang="0">
                      <a:pos x="T2" y="0"/>
                    </a:cxn>
                  </a:cxnLst>
                  <a:rect l="0" t="0" r="r" b="b"/>
                  <a:pathLst>
                    <a:path w="541">
                      <a:moveTo>
                        <a:pt x="0" y="0"/>
                      </a:moveTo>
                      <a:lnTo>
                        <a:pt x="54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íşliḍê"/>
                <p:cNvSpPr/>
                <p:nvPr/>
              </p:nvSpPr>
              <p:spPr bwMode="auto">
                <a:xfrm>
                  <a:off x="3270251" y="3643313"/>
                  <a:ext cx="500063" cy="0"/>
                </a:xfrm>
                <a:custGeom>
                  <a:avLst/>
                  <a:gdLst>
                    <a:gd name="T0" fmla="*/ 0 w 315"/>
                    <a:gd name="T1" fmla="*/ 315 w 315"/>
                    <a:gd name="T2" fmla="*/ 0 w 315"/>
                  </a:gdLst>
                  <a:ahLst/>
                  <a:cxnLst>
                    <a:cxn ang="0">
                      <a:pos x="T0" y="0"/>
                    </a:cxn>
                    <a:cxn ang="0">
                      <a:pos x="T1" y="0"/>
                    </a:cxn>
                    <a:cxn ang="0">
                      <a:pos x="T2" y="0"/>
                    </a:cxn>
                  </a:cxnLst>
                  <a:rect l="0" t="0" r="r" b="b"/>
                  <a:pathLst>
                    <a:path w="315">
                      <a:moveTo>
                        <a:pt x="0" y="0"/>
                      </a:moveTo>
                      <a:lnTo>
                        <a:pt x="31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4" name="ïṥḻíḋe"/>
              <p:cNvGrpSpPr/>
              <p:nvPr/>
            </p:nvGrpSpPr>
            <p:grpSpPr>
              <a:xfrm>
                <a:off x="-55090" y="942558"/>
                <a:ext cx="1781688" cy="1492215"/>
                <a:chOff x="-55090" y="1273873"/>
                <a:chExt cx="1781688" cy="1492215"/>
              </a:xfrm>
            </p:grpSpPr>
            <p:sp>
              <p:nvSpPr>
                <p:cNvPr id="85" name="ïśḷiďê"/>
                <p:cNvSpPr/>
                <p:nvPr/>
              </p:nvSpPr>
              <p:spPr bwMode="auto">
                <a:xfrm>
                  <a:off x="-55090" y="1273873"/>
                  <a:ext cx="1781688" cy="1492215"/>
                </a:xfrm>
                <a:prstGeom prst="wedgeEllipseCallout">
                  <a:avLst>
                    <a:gd name="adj1" fmla="val 49303"/>
                    <a:gd name="adj2" fmla="val 43766"/>
                  </a:avLst>
                </a:prstGeom>
                <a:solidFill>
                  <a:schemeClr val="tx2"/>
                </a:solidFill>
                <a:ln w="381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sp>
              <p:nvSpPr>
                <p:cNvPr id="86" name="íṥľïḓe"/>
                <p:cNvSpPr txBox="1"/>
                <p:nvPr/>
              </p:nvSpPr>
              <p:spPr>
                <a:xfrm>
                  <a:off x="95097" y="1702846"/>
                  <a:ext cx="1542675" cy="634267"/>
                </a:xfrm>
                <a:prstGeom prst="rect">
                  <a:avLst/>
                </a:prstGeom>
                <a:noFill/>
              </p:spPr>
              <p:txBody>
                <a:bodyPr wrap="none" rtlCol="0">
                  <a:prstTxWarp prst="textPlain">
                    <a:avLst/>
                  </a:prstTxWarp>
                  <a:spAutoFit/>
                </a:bodyPr>
                <a:lstStyle/>
                <a:p>
                  <a:r>
                    <a:rPr lang="en-US" altLang="zh-CN" dirty="0">
                      <a:solidFill>
                        <a:schemeClr val="bg1"/>
                      </a:solidFill>
                      <a:latin typeface="Impact" panose="020B0806030902050204" pitchFamily="34" charset="0"/>
                    </a:rPr>
                    <a:t>CSMAR</a:t>
                  </a:r>
                  <a:endParaRPr lang="en-US" altLang="zh-CN" dirty="0">
                    <a:solidFill>
                      <a:schemeClr val="bg1"/>
                    </a:solidFill>
                    <a:latin typeface="Impact" panose="020B0806030902050204" pitchFamily="34" charset="0"/>
                  </a:endParaRPr>
                </a:p>
                <a:p>
                  <a:r>
                    <a:rPr lang="zh-CN" altLang="en-US" dirty="0">
                      <a:solidFill>
                        <a:schemeClr val="bg1"/>
                      </a:solidFill>
                      <a:latin typeface="Impact" panose="020B0806030902050204" pitchFamily="34" charset="0"/>
                    </a:rPr>
                    <a:t>官方公众号</a:t>
                  </a:r>
                  <a:endParaRPr lang="zh-CN" altLang="en-US" dirty="0">
                    <a:solidFill>
                      <a:schemeClr val="bg1"/>
                    </a:solidFill>
                    <a:latin typeface="Impact" panose="020B0806030902050204" pitchFamily="34" charset="0"/>
                  </a:endParaRPr>
                </a:p>
              </p:txBody>
            </p:sp>
          </p:grpSp>
        </p:grpSp>
        <p:pic>
          <p:nvPicPr>
            <p:cNvPr id="82" name="图片 81"/>
            <p:cNvPicPr>
              <a:picLocks noChangeAspect="1"/>
            </p:cNvPicPr>
            <p:nvPr/>
          </p:nvPicPr>
          <p:blipFill rotWithShape="1">
            <a:blip r:embed="rId1">
              <a:extLst>
                <a:ext uri="{28A0092B-C50C-407E-A947-70E740481C1C}">
                  <a14:useLocalDpi xmlns:a14="http://schemas.microsoft.com/office/drawing/2010/main" val="0"/>
                </a:ext>
              </a:extLst>
            </a:blip>
            <a:srcRect l="3335"/>
            <a:stretch>
              <a:fillRect/>
            </a:stretch>
          </p:blipFill>
          <p:spPr>
            <a:xfrm>
              <a:off x="3070366" y="1519211"/>
              <a:ext cx="3273010" cy="3333006"/>
            </a:xfrm>
            <a:prstGeom prst="rect">
              <a:avLst/>
            </a:prstGeom>
          </p:spPr>
        </p:pic>
      </p:grpSp>
      <p:grpSp>
        <p:nvGrpSpPr>
          <p:cNvPr id="6" name="组合 5"/>
          <p:cNvGrpSpPr/>
          <p:nvPr/>
        </p:nvGrpSpPr>
        <p:grpSpPr>
          <a:xfrm>
            <a:off x="7384309" y="2013684"/>
            <a:ext cx="662637" cy="512803"/>
            <a:chOff x="7030766" y="1551301"/>
            <a:chExt cx="662637" cy="512803"/>
          </a:xfrm>
        </p:grpSpPr>
        <p:sp>
          <p:nvSpPr>
            <p:cNvPr id="103" name="išlïďê"/>
            <p:cNvSpPr/>
            <p:nvPr/>
          </p:nvSpPr>
          <p:spPr bwMode="auto">
            <a:xfrm>
              <a:off x="7060309" y="1616720"/>
              <a:ext cx="451607" cy="447384"/>
            </a:xfrm>
            <a:custGeom>
              <a:avLst/>
              <a:gdLst>
                <a:gd name="T0" fmla="*/ 107 w 107"/>
                <a:gd name="T1" fmla="*/ 106 h 106"/>
                <a:gd name="T2" fmla="*/ 0 w 107"/>
                <a:gd name="T3" fmla="*/ 106 h 106"/>
                <a:gd name="T4" fmla="*/ 0 w 107"/>
                <a:gd name="T5" fmla="*/ 0 h 106"/>
                <a:gd name="T6" fmla="*/ 107 w 107"/>
                <a:gd name="T7" fmla="*/ 0 h 106"/>
                <a:gd name="T8" fmla="*/ 107 w 107"/>
                <a:gd name="T9" fmla="*/ 106 h 106"/>
                <a:gd name="T10" fmla="*/ 17 w 107"/>
                <a:gd name="T11" fmla="*/ 90 h 106"/>
                <a:gd name="T12" fmla="*/ 91 w 107"/>
                <a:gd name="T13" fmla="*/ 90 h 106"/>
                <a:gd name="T14" fmla="*/ 91 w 107"/>
                <a:gd name="T15" fmla="*/ 16 h 106"/>
                <a:gd name="T16" fmla="*/ 17 w 107"/>
                <a:gd name="T17" fmla="*/ 16 h 106"/>
                <a:gd name="T18" fmla="*/ 17 w 107"/>
                <a:gd name="T1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6">
                  <a:moveTo>
                    <a:pt x="107" y="106"/>
                  </a:moveTo>
                  <a:lnTo>
                    <a:pt x="0" y="106"/>
                  </a:lnTo>
                  <a:lnTo>
                    <a:pt x="0" y="0"/>
                  </a:lnTo>
                  <a:lnTo>
                    <a:pt x="107" y="0"/>
                  </a:lnTo>
                  <a:lnTo>
                    <a:pt x="107" y="106"/>
                  </a:lnTo>
                  <a:close/>
                  <a:moveTo>
                    <a:pt x="17" y="90"/>
                  </a:moveTo>
                  <a:lnTo>
                    <a:pt x="91" y="90"/>
                  </a:lnTo>
                  <a:lnTo>
                    <a:pt x="91" y="16"/>
                  </a:lnTo>
                  <a:lnTo>
                    <a:pt x="17" y="16"/>
                  </a:lnTo>
                  <a:lnTo>
                    <a:pt x="17" y="90"/>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íṡ1íḍe"/>
            <p:cNvSpPr/>
            <p:nvPr/>
          </p:nvSpPr>
          <p:spPr bwMode="auto">
            <a:xfrm>
              <a:off x="7030766" y="1551301"/>
              <a:ext cx="662637" cy="434724"/>
            </a:xfrm>
            <a:custGeom>
              <a:avLst/>
              <a:gdLst>
                <a:gd name="T0" fmla="*/ 61 w 157"/>
                <a:gd name="T1" fmla="*/ 103 h 103"/>
                <a:gd name="T2" fmla="*/ 0 w 157"/>
                <a:gd name="T3" fmla="*/ 42 h 103"/>
                <a:gd name="T4" fmla="*/ 11 w 157"/>
                <a:gd name="T5" fmla="*/ 30 h 103"/>
                <a:gd name="T6" fmla="*/ 61 w 157"/>
                <a:gd name="T7" fmla="*/ 80 h 103"/>
                <a:gd name="T8" fmla="*/ 145 w 157"/>
                <a:gd name="T9" fmla="*/ 0 h 103"/>
                <a:gd name="T10" fmla="*/ 157 w 157"/>
                <a:gd name="T11" fmla="*/ 12 h 103"/>
                <a:gd name="T12" fmla="*/ 61 w 157"/>
                <a:gd name="T13" fmla="*/ 103 h 103"/>
              </a:gdLst>
              <a:ahLst/>
              <a:cxnLst>
                <a:cxn ang="0">
                  <a:pos x="T0" y="T1"/>
                </a:cxn>
                <a:cxn ang="0">
                  <a:pos x="T2" y="T3"/>
                </a:cxn>
                <a:cxn ang="0">
                  <a:pos x="T4" y="T5"/>
                </a:cxn>
                <a:cxn ang="0">
                  <a:pos x="T6" y="T7"/>
                </a:cxn>
                <a:cxn ang="0">
                  <a:pos x="T8" y="T9"/>
                </a:cxn>
                <a:cxn ang="0">
                  <a:pos x="T10" y="T11"/>
                </a:cxn>
                <a:cxn ang="0">
                  <a:pos x="T12" y="T13"/>
                </a:cxn>
              </a:cxnLst>
              <a:rect l="0" t="0" r="r" b="b"/>
              <a:pathLst>
                <a:path w="157" h="103">
                  <a:moveTo>
                    <a:pt x="61" y="103"/>
                  </a:moveTo>
                  <a:lnTo>
                    <a:pt x="0" y="42"/>
                  </a:lnTo>
                  <a:lnTo>
                    <a:pt x="11" y="30"/>
                  </a:lnTo>
                  <a:lnTo>
                    <a:pt x="61" y="80"/>
                  </a:lnTo>
                  <a:lnTo>
                    <a:pt x="145" y="0"/>
                  </a:lnTo>
                  <a:lnTo>
                    <a:pt x="157" y="12"/>
                  </a:lnTo>
                  <a:lnTo>
                    <a:pt x="61" y="103"/>
                  </a:lnTo>
                  <a:close/>
                </a:path>
              </a:pathLst>
            </a:custGeom>
            <a:solidFill>
              <a:srgbClr val="EF5E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5668254" y="2103985"/>
            <a:ext cx="1806055" cy="400110"/>
          </a:xfrm>
          <a:prstGeom prst="rect">
            <a:avLst/>
          </a:prstGeom>
          <a:noFill/>
        </p:spPr>
        <p:txBody>
          <a:bodyPr wrap="square" rtlCol="0">
            <a:spAutoFit/>
          </a:bodyPr>
          <a:lstStyle/>
          <a:p>
            <a:pPr algn="ctr"/>
            <a:r>
              <a:rPr lang="zh-CN" altLang="en-US" sz="2000" b="1" dirty="0"/>
              <a:t>数据资源上新</a:t>
            </a:r>
            <a:endParaRPr lang="zh-CN" altLang="en-US" sz="2000" b="1" dirty="0"/>
          </a:p>
        </p:txBody>
      </p:sp>
      <p:sp>
        <p:nvSpPr>
          <p:cNvPr id="105" name="文本框 104"/>
          <p:cNvSpPr txBox="1"/>
          <p:nvPr/>
        </p:nvSpPr>
        <p:spPr>
          <a:xfrm>
            <a:off x="5692110" y="3197050"/>
            <a:ext cx="1806055" cy="400110"/>
          </a:xfrm>
          <a:prstGeom prst="rect">
            <a:avLst/>
          </a:prstGeom>
          <a:noFill/>
        </p:spPr>
        <p:txBody>
          <a:bodyPr wrap="square" rtlCol="0">
            <a:spAutoFit/>
          </a:bodyPr>
          <a:lstStyle/>
          <a:p>
            <a:pPr algn="ctr"/>
            <a:r>
              <a:rPr lang="zh-CN" altLang="en-US" sz="2000" b="1" dirty="0"/>
              <a:t>权威文献解析</a:t>
            </a:r>
            <a:endParaRPr lang="zh-CN" altLang="en-US" sz="2000" b="1" dirty="0"/>
          </a:p>
        </p:txBody>
      </p:sp>
      <p:sp>
        <p:nvSpPr>
          <p:cNvPr id="106" name="文本框 105"/>
          <p:cNvSpPr txBox="1"/>
          <p:nvPr/>
        </p:nvSpPr>
        <p:spPr>
          <a:xfrm>
            <a:off x="5701873" y="4290115"/>
            <a:ext cx="1806055" cy="400110"/>
          </a:xfrm>
          <a:prstGeom prst="rect">
            <a:avLst/>
          </a:prstGeom>
          <a:noFill/>
        </p:spPr>
        <p:txBody>
          <a:bodyPr wrap="square" rtlCol="0">
            <a:spAutoFit/>
          </a:bodyPr>
          <a:lstStyle/>
          <a:p>
            <a:pPr algn="ctr"/>
            <a:r>
              <a:rPr lang="zh-CN" altLang="en-US" sz="2000" b="1" dirty="0"/>
              <a:t>科研活动资讯</a:t>
            </a:r>
            <a:endParaRPr lang="zh-CN" altLang="en-US" sz="2000" b="1" dirty="0"/>
          </a:p>
        </p:txBody>
      </p:sp>
      <p:grpSp>
        <p:nvGrpSpPr>
          <p:cNvPr id="107" name="组合 106"/>
          <p:cNvGrpSpPr/>
          <p:nvPr/>
        </p:nvGrpSpPr>
        <p:grpSpPr>
          <a:xfrm>
            <a:off x="7380373" y="3083261"/>
            <a:ext cx="662637" cy="512803"/>
            <a:chOff x="7030766" y="1551301"/>
            <a:chExt cx="662637" cy="512803"/>
          </a:xfrm>
        </p:grpSpPr>
        <p:sp>
          <p:nvSpPr>
            <p:cNvPr id="108" name="išlïďê"/>
            <p:cNvSpPr/>
            <p:nvPr/>
          </p:nvSpPr>
          <p:spPr bwMode="auto">
            <a:xfrm>
              <a:off x="7060309" y="1616720"/>
              <a:ext cx="451607" cy="447384"/>
            </a:xfrm>
            <a:custGeom>
              <a:avLst/>
              <a:gdLst>
                <a:gd name="T0" fmla="*/ 107 w 107"/>
                <a:gd name="T1" fmla="*/ 106 h 106"/>
                <a:gd name="T2" fmla="*/ 0 w 107"/>
                <a:gd name="T3" fmla="*/ 106 h 106"/>
                <a:gd name="T4" fmla="*/ 0 w 107"/>
                <a:gd name="T5" fmla="*/ 0 h 106"/>
                <a:gd name="T6" fmla="*/ 107 w 107"/>
                <a:gd name="T7" fmla="*/ 0 h 106"/>
                <a:gd name="T8" fmla="*/ 107 w 107"/>
                <a:gd name="T9" fmla="*/ 106 h 106"/>
                <a:gd name="T10" fmla="*/ 17 w 107"/>
                <a:gd name="T11" fmla="*/ 90 h 106"/>
                <a:gd name="T12" fmla="*/ 91 w 107"/>
                <a:gd name="T13" fmla="*/ 90 h 106"/>
                <a:gd name="T14" fmla="*/ 91 w 107"/>
                <a:gd name="T15" fmla="*/ 16 h 106"/>
                <a:gd name="T16" fmla="*/ 17 w 107"/>
                <a:gd name="T17" fmla="*/ 16 h 106"/>
                <a:gd name="T18" fmla="*/ 17 w 107"/>
                <a:gd name="T1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6">
                  <a:moveTo>
                    <a:pt x="107" y="106"/>
                  </a:moveTo>
                  <a:lnTo>
                    <a:pt x="0" y="106"/>
                  </a:lnTo>
                  <a:lnTo>
                    <a:pt x="0" y="0"/>
                  </a:lnTo>
                  <a:lnTo>
                    <a:pt x="107" y="0"/>
                  </a:lnTo>
                  <a:lnTo>
                    <a:pt x="107" y="106"/>
                  </a:lnTo>
                  <a:close/>
                  <a:moveTo>
                    <a:pt x="17" y="90"/>
                  </a:moveTo>
                  <a:lnTo>
                    <a:pt x="91" y="90"/>
                  </a:lnTo>
                  <a:lnTo>
                    <a:pt x="91" y="16"/>
                  </a:lnTo>
                  <a:lnTo>
                    <a:pt x="17" y="16"/>
                  </a:lnTo>
                  <a:lnTo>
                    <a:pt x="17" y="90"/>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íṡ1íḍe"/>
            <p:cNvSpPr/>
            <p:nvPr/>
          </p:nvSpPr>
          <p:spPr bwMode="auto">
            <a:xfrm>
              <a:off x="7030766" y="1551301"/>
              <a:ext cx="662637" cy="434724"/>
            </a:xfrm>
            <a:custGeom>
              <a:avLst/>
              <a:gdLst>
                <a:gd name="T0" fmla="*/ 61 w 157"/>
                <a:gd name="T1" fmla="*/ 103 h 103"/>
                <a:gd name="T2" fmla="*/ 0 w 157"/>
                <a:gd name="T3" fmla="*/ 42 h 103"/>
                <a:gd name="T4" fmla="*/ 11 w 157"/>
                <a:gd name="T5" fmla="*/ 30 h 103"/>
                <a:gd name="T6" fmla="*/ 61 w 157"/>
                <a:gd name="T7" fmla="*/ 80 h 103"/>
                <a:gd name="T8" fmla="*/ 145 w 157"/>
                <a:gd name="T9" fmla="*/ 0 h 103"/>
                <a:gd name="T10" fmla="*/ 157 w 157"/>
                <a:gd name="T11" fmla="*/ 12 h 103"/>
                <a:gd name="T12" fmla="*/ 61 w 157"/>
                <a:gd name="T13" fmla="*/ 103 h 103"/>
              </a:gdLst>
              <a:ahLst/>
              <a:cxnLst>
                <a:cxn ang="0">
                  <a:pos x="T0" y="T1"/>
                </a:cxn>
                <a:cxn ang="0">
                  <a:pos x="T2" y="T3"/>
                </a:cxn>
                <a:cxn ang="0">
                  <a:pos x="T4" y="T5"/>
                </a:cxn>
                <a:cxn ang="0">
                  <a:pos x="T6" y="T7"/>
                </a:cxn>
                <a:cxn ang="0">
                  <a:pos x="T8" y="T9"/>
                </a:cxn>
                <a:cxn ang="0">
                  <a:pos x="T10" y="T11"/>
                </a:cxn>
                <a:cxn ang="0">
                  <a:pos x="T12" y="T13"/>
                </a:cxn>
              </a:cxnLst>
              <a:rect l="0" t="0" r="r" b="b"/>
              <a:pathLst>
                <a:path w="157" h="103">
                  <a:moveTo>
                    <a:pt x="61" y="103"/>
                  </a:moveTo>
                  <a:lnTo>
                    <a:pt x="0" y="42"/>
                  </a:lnTo>
                  <a:lnTo>
                    <a:pt x="11" y="30"/>
                  </a:lnTo>
                  <a:lnTo>
                    <a:pt x="61" y="80"/>
                  </a:lnTo>
                  <a:lnTo>
                    <a:pt x="145" y="0"/>
                  </a:lnTo>
                  <a:lnTo>
                    <a:pt x="157" y="12"/>
                  </a:lnTo>
                  <a:lnTo>
                    <a:pt x="61" y="103"/>
                  </a:lnTo>
                  <a:close/>
                </a:path>
              </a:pathLst>
            </a:custGeom>
            <a:solidFill>
              <a:srgbClr val="EF5E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0" name="组合 109"/>
          <p:cNvGrpSpPr/>
          <p:nvPr/>
        </p:nvGrpSpPr>
        <p:grpSpPr>
          <a:xfrm>
            <a:off x="7379255" y="4177422"/>
            <a:ext cx="662637" cy="512803"/>
            <a:chOff x="7030766" y="1551301"/>
            <a:chExt cx="662637" cy="512803"/>
          </a:xfrm>
        </p:grpSpPr>
        <p:sp>
          <p:nvSpPr>
            <p:cNvPr id="111" name="išlïďê"/>
            <p:cNvSpPr/>
            <p:nvPr/>
          </p:nvSpPr>
          <p:spPr bwMode="auto">
            <a:xfrm>
              <a:off x="7060309" y="1616720"/>
              <a:ext cx="451607" cy="447384"/>
            </a:xfrm>
            <a:custGeom>
              <a:avLst/>
              <a:gdLst>
                <a:gd name="T0" fmla="*/ 107 w 107"/>
                <a:gd name="T1" fmla="*/ 106 h 106"/>
                <a:gd name="T2" fmla="*/ 0 w 107"/>
                <a:gd name="T3" fmla="*/ 106 h 106"/>
                <a:gd name="T4" fmla="*/ 0 w 107"/>
                <a:gd name="T5" fmla="*/ 0 h 106"/>
                <a:gd name="T6" fmla="*/ 107 w 107"/>
                <a:gd name="T7" fmla="*/ 0 h 106"/>
                <a:gd name="T8" fmla="*/ 107 w 107"/>
                <a:gd name="T9" fmla="*/ 106 h 106"/>
                <a:gd name="T10" fmla="*/ 17 w 107"/>
                <a:gd name="T11" fmla="*/ 90 h 106"/>
                <a:gd name="T12" fmla="*/ 91 w 107"/>
                <a:gd name="T13" fmla="*/ 90 h 106"/>
                <a:gd name="T14" fmla="*/ 91 w 107"/>
                <a:gd name="T15" fmla="*/ 16 h 106"/>
                <a:gd name="T16" fmla="*/ 17 w 107"/>
                <a:gd name="T17" fmla="*/ 16 h 106"/>
                <a:gd name="T18" fmla="*/ 17 w 107"/>
                <a:gd name="T1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6">
                  <a:moveTo>
                    <a:pt x="107" y="106"/>
                  </a:moveTo>
                  <a:lnTo>
                    <a:pt x="0" y="106"/>
                  </a:lnTo>
                  <a:lnTo>
                    <a:pt x="0" y="0"/>
                  </a:lnTo>
                  <a:lnTo>
                    <a:pt x="107" y="0"/>
                  </a:lnTo>
                  <a:lnTo>
                    <a:pt x="107" y="106"/>
                  </a:lnTo>
                  <a:close/>
                  <a:moveTo>
                    <a:pt x="17" y="90"/>
                  </a:moveTo>
                  <a:lnTo>
                    <a:pt x="91" y="90"/>
                  </a:lnTo>
                  <a:lnTo>
                    <a:pt x="91" y="16"/>
                  </a:lnTo>
                  <a:lnTo>
                    <a:pt x="17" y="16"/>
                  </a:lnTo>
                  <a:lnTo>
                    <a:pt x="17" y="90"/>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íṡ1íḍe"/>
            <p:cNvSpPr/>
            <p:nvPr/>
          </p:nvSpPr>
          <p:spPr bwMode="auto">
            <a:xfrm>
              <a:off x="7030766" y="1551301"/>
              <a:ext cx="662637" cy="434724"/>
            </a:xfrm>
            <a:custGeom>
              <a:avLst/>
              <a:gdLst>
                <a:gd name="T0" fmla="*/ 61 w 157"/>
                <a:gd name="T1" fmla="*/ 103 h 103"/>
                <a:gd name="T2" fmla="*/ 0 w 157"/>
                <a:gd name="T3" fmla="*/ 42 h 103"/>
                <a:gd name="T4" fmla="*/ 11 w 157"/>
                <a:gd name="T5" fmla="*/ 30 h 103"/>
                <a:gd name="T6" fmla="*/ 61 w 157"/>
                <a:gd name="T7" fmla="*/ 80 h 103"/>
                <a:gd name="T8" fmla="*/ 145 w 157"/>
                <a:gd name="T9" fmla="*/ 0 h 103"/>
                <a:gd name="T10" fmla="*/ 157 w 157"/>
                <a:gd name="T11" fmla="*/ 12 h 103"/>
                <a:gd name="T12" fmla="*/ 61 w 157"/>
                <a:gd name="T13" fmla="*/ 103 h 103"/>
              </a:gdLst>
              <a:ahLst/>
              <a:cxnLst>
                <a:cxn ang="0">
                  <a:pos x="T0" y="T1"/>
                </a:cxn>
                <a:cxn ang="0">
                  <a:pos x="T2" y="T3"/>
                </a:cxn>
                <a:cxn ang="0">
                  <a:pos x="T4" y="T5"/>
                </a:cxn>
                <a:cxn ang="0">
                  <a:pos x="T6" y="T7"/>
                </a:cxn>
                <a:cxn ang="0">
                  <a:pos x="T8" y="T9"/>
                </a:cxn>
                <a:cxn ang="0">
                  <a:pos x="T10" y="T11"/>
                </a:cxn>
                <a:cxn ang="0">
                  <a:pos x="T12" y="T13"/>
                </a:cxn>
              </a:cxnLst>
              <a:rect l="0" t="0" r="r" b="b"/>
              <a:pathLst>
                <a:path w="157" h="103">
                  <a:moveTo>
                    <a:pt x="61" y="103"/>
                  </a:moveTo>
                  <a:lnTo>
                    <a:pt x="0" y="42"/>
                  </a:lnTo>
                  <a:lnTo>
                    <a:pt x="11" y="30"/>
                  </a:lnTo>
                  <a:lnTo>
                    <a:pt x="61" y="80"/>
                  </a:lnTo>
                  <a:lnTo>
                    <a:pt x="145" y="0"/>
                  </a:lnTo>
                  <a:lnTo>
                    <a:pt x="157" y="12"/>
                  </a:lnTo>
                  <a:lnTo>
                    <a:pt x="61" y="103"/>
                  </a:lnTo>
                  <a:close/>
                </a:path>
              </a:pathLst>
            </a:custGeom>
            <a:solidFill>
              <a:srgbClr val="EF5E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113" name="直接连接符 112"/>
          <p:cNvCxnSpPr/>
          <p:nvPr/>
        </p:nvCxnSpPr>
        <p:spPr>
          <a:xfrm>
            <a:off x="8169783" y="1028700"/>
            <a:ext cx="0" cy="5007087"/>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18" name="iSľïḓê"/>
          <p:cNvGrpSpPr/>
          <p:nvPr/>
        </p:nvGrpSpPr>
        <p:grpSpPr>
          <a:xfrm>
            <a:off x="8313354" y="1215959"/>
            <a:ext cx="644666" cy="607447"/>
            <a:chOff x="7209746" y="4153276"/>
            <a:chExt cx="675000" cy="675005"/>
          </a:xfrm>
        </p:grpSpPr>
        <p:sp>
          <p:nvSpPr>
            <p:cNvPr id="119" name="ï$1îdé"/>
            <p:cNvSpPr/>
            <p:nvPr/>
          </p:nvSpPr>
          <p:spPr>
            <a:xfrm>
              <a:off x="7209746" y="4153276"/>
              <a:ext cx="675000" cy="675005"/>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20" name="ïŝlïḑe"/>
            <p:cNvSpPr/>
            <p:nvPr/>
          </p:nvSpPr>
          <p:spPr bwMode="auto">
            <a:xfrm>
              <a:off x="7375153" y="4341269"/>
              <a:ext cx="344185" cy="299015"/>
            </a:xfrm>
            <a:custGeom>
              <a:avLst/>
              <a:gdLst>
                <a:gd name="T0" fmla="*/ 2723 w 2802"/>
                <a:gd name="T1" fmla="*/ 27 h 2438"/>
                <a:gd name="T2" fmla="*/ 2546 w 2802"/>
                <a:gd name="T3" fmla="*/ 45 h 2438"/>
                <a:gd name="T4" fmla="*/ 1717 w 2802"/>
                <a:gd name="T5" fmla="*/ 29 h 2438"/>
                <a:gd name="T6" fmla="*/ 1085 w 2802"/>
                <a:gd name="T7" fmla="*/ 29 h 2438"/>
                <a:gd name="T8" fmla="*/ 256 w 2802"/>
                <a:gd name="T9" fmla="*/ 45 h 2438"/>
                <a:gd name="T10" fmla="*/ 78 w 2802"/>
                <a:gd name="T11" fmla="*/ 27 h 2438"/>
                <a:gd name="T12" fmla="*/ 0 w 2802"/>
                <a:gd name="T13" fmla="*/ 93 h 2438"/>
                <a:gd name="T14" fmla="*/ 55 w 2802"/>
                <a:gd name="T15" fmla="*/ 1819 h 2438"/>
                <a:gd name="T16" fmla="*/ 870 w 2802"/>
                <a:gd name="T17" fmla="*/ 2183 h 2438"/>
                <a:gd name="T18" fmla="*/ 1767 w 2802"/>
                <a:gd name="T19" fmla="*/ 2438 h 2438"/>
                <a:gd name="T20" fmla="*/ 2022 w 2802"/>
                <a:gd name="T21" fmla="*/ 1948 h 2438"/>
                <a:gd name="T22" fmla="*/ 2802 w 2802"/>
                <a:gd name="T23" fmla="*/ 1754 h 2438"/>
                <a:gd name="T24" fmla="*/ 2778 w 2802"/>
                <a:gd name="T25" fmla="*/ 42 h 2438"/>
                <a:gd name="T26" fmla="*/ 870 w 2802"/>
                <a:gd name="T27" fmla="*/ 1656 h 2438"/>
                <a:gd name="T28" fmla="*/ 332 w 2802"/>
                <a:gd name="T29" fmla="*/ 1694 h 2438"/>
                <a:gd name="T30" fmla="*/ 809 w 2802"/>
                <a:gd name="T31" fmla="*/ 134 h 2438"/>
                <a:gd name="T32" fmla="*/ 1334 w 2802"/>
                <a:gd name="T33" fmla="*/ 352 h 2438"/>
                <a:gd name="T34" fmla="*/ 1125 w 2802"/>
                <a:gd name="T35" fmla="*/ 542 h 2438"/>
                <a:gd name="T36" fmla="*/ 1446 w 2802"/>
                <a:gd name="T37" fmla="*/ 2324 h 2438"/>
                <a:gd name="T38" fmla="*/ 1446 w 2802"/>
                <a:gd name="T39" fmla="*/ 2167 h 2438"/>
                <a:gd name="T40" fmla="*/ 1446 w 2802"/>
                <a:gd name="T41" fmla="*/ 2324 h 2438"/>
                <a:gd name="T42" fmla="*/ 1032 w 2802"/>
                <a:gd name="T43" fmla="*/ 2068 h 2438"/>
                <a:gd name="T44" fmla="*/ 1860 w 2802"/>
                <a:gd name="T45" fmla="*/ 785 h 2438"/>
                <a:gd name="T46" fmla="*/ 2470 w 2802"/>
                <a:gd name="T47" fmla="*/ 1694 h 2438"/>
                <a:gd name="T48" fmla="*/ 2022 w 2802"/>
                <a:gd name="T49" fmla="*/ 797 h 2438"/>
                <a:gd name="T50" fmla="*/ 1468 w 2802"/>
                <a:gd name="T51" fmla="*/ 542 h 2438"/>
                <a:gd name="T52" fmla="*/ 1755 w 2802"/>
                <a:gd name="T53" fmla="*/ 157 h 2438"/>
                <a:gd name="T54" fmla="*/ 2470 w 2802"/>
                <a:gd name="T55" fmla="*/ 169 h 2438"/>
                <a:gd name="T56" fmla="*/ 1151 w 2802"/>
                <a:gd name="T57" fmla="*/ 1137 h 2438"/>
                <a:gd name="T58" fmla="*/ 1217 w 2802"/>
                <a:gd name="T59" fmla="*/ 881 h 2438"/>
                <a:gd name="T60" fmla="*/ 1741 w 2802"/>
                <a:gd name="T61" fmla="*/ 947 h 2438"/>
                <a:gd name="T62" fmla="*/ 1674 w 2802"/>
                <a:gd name="T63" fmla="*/ 1204 h 2438"/>
                <a:gd name="T64" fmla="*/ 1151 w 2802"/>
                <a:gd name="T65" fmla="*/ 1137 h 2438"/>
                <a:gd name="T66" fmla="*/ 1209 w 2802"/>
                <a:gd name="T67" fmla="*/ 1316 h 2438"/>
                <a:gd name="T68" fmla="*/ 1741 w 2802"/>
                <a:gd name="T69" fmla="*/ 1383 h 2438"/>
                <a:gd name="T70" fmla="*/ 1209 w 2802"/>
                <a:gd name="T71" fmla="*/ 1449 h 2438"/>
                <a:gd name="T72" fmla="*/ 1143 w 2802"/>
                <a:gd name="T73" fmla="*/ 1624 h 2438"/>
                <a:gd name="T74" fmla="*/ 1401 w 2802"/>
                <a:gd name="T75" fmla="*/ 1558 h 2438"/>
                <a:gd name="T76" fmla="*/ 1401 w 2802"/>
                <a:gd name="T77" fmla="*/ 1691 h 2438"/>
                <a:gd name="T78" fmla="*/ 1143 w 2802"/>
                <a:gd name="T79" fmla="*/ 1624 h 2438"/>
                <a:gd name="T80" fmla="*/ 1209 w 2802"/>
                <a:gd name="T81" fmla="*/ 1799 h 2438"/>
                <a:gd name="T82" fmla="*/ 1618 w 2802"/>
                <a:gd name="T83" fmla="*/ 1866 h 2438"/>
                <a:gd name="T84" fmla="*/ 1209 w 2802"/>
                <a:gd name="T85" fmla="*/ 1933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2" h="2438">
                  <a:moveTo>
                    <a:pt x="2778" y="42"/>
                  </a:moveTo>
                  <a:cubicBezTo>
                    <a:pt x="2763" y="29"/>
                    <a:pt x="2743" y="24"/>
                    <a:pt x="2723" y="27"/>
                  </a:cubicBezTo>
                  <a:lnTo>
                    <a:pt x="2571" y="55"/>
                  </a:lnTo>
                  <a:cubicBezTo>
                    <a:pt x="2564" y="50"/>
                    <a:pt x="2555" y="46"/>
                    <a:pt x="2546" y="45"/>
                  </a:cubicBezTo>
                  <a:cubicBezTo>
                    <a:pt x="2534" y="43"/>
                    <a:pt x="2245" y="0"/>
                    <a:pt x="1993" y="0"/>
                  </a:cubicBezTo>
                  <a:cubicBezTo>
                    <a:pt x="1873" y="0"/>
                    <a:pt x="1782" y="10"/>
                    <a:pt x="1717" y="29"/>
                  </a:cubicBezTo>
                  <a:cubicBezTo>
                    <a:pt x="1562" y="75"/>
                    <a:pt x="1459" y="162"/>
                    <a:pt x="1401" y="224"/>
                  </a:cubicBezTo>
                  <a:cubicBezTo>
                    <a:pt x="1343" y="162"/>
                    <a:pt x="1239" y="75"/>
                    <a:pt x="1085" y="29"/>
                  </a:cubicBezTo>
                  <a:cubicBezTo>
                    <a:pt x="1019" y="10"/>
                    <a:pt x="929" y="0"/>
                    <a:pt x="809" y="0"/>
                  </a:cubicBezTo>
                  <a:cubicBezTo>
                    <a:pt x="556" y="0"/>
                    <a:pt x="268" y="43"/>
                    <a:pt x="256" y="45"/>
                  </a:cubicBezTo>
                  <a:cubicBezTo>
                    <a:pt x="246" y="46"/>
                    <a:pt x="238" y="50"/>
                    <a:pt x="230" y="55"/>
                  </a:cubicBezTo>
                  <a:lnTo>
                    <a:pt x="78" y="27"/>
                  </a:lnTo>
                  <a:cubicBezTo>
                    <a:pt x="59" y="24"/>
                    <a:pt x="39" y="29"/>
                    <a:pt x="24" y="42"/>
                  </a:cubicBezTo>
                  <a:cubicBezTo>
                    <a:pt x="9" y="55"/>
                    <a:pt x="0" y="73"/>
                    <a:pt x="0" y="93"/>
                  </a:cubicBezTo>
                  <a:lnTo>
                    <a:pt x="0" y="1754"/>
                  </a:lnTo>
                  <a:cubicBezTo>
                    <a:pt x="0" y="1786"/>
                    <a:pt x="23" y="1814"/>
                    <a:pt x="55" y="1819"/>
                  </a:cubicBezTo>
                  <a:lnTo>
                    <a:pt x="870" y="1964"/>
                  </a:lnTo>
                  <a:lnTo>
                    <a:pt x="870" y="2183"/>
                  </a:lnTo>
                  <a:cubicBezTo>
                    <a:pt x="870" y="2323"/>
                    <a:pt x="984" y="2438"/>
                    <a:pt x="1125" y="2438"/>
                  </a:cubicBezTo>
                  <a:lnTo>
                    <a:pt x="1767" y="2438"/>
                  </a:lnTo>
                  <a:cubicBezTo>
                    <a:pt x="1907" y="2438"/>
                    <a:pt x="2022" y="2323"/>
                    <a:pt x="2022" y="2183"/>
                  </a:cubicBezTo>
                  <a:lnTo>
                    <a:pt x="2022" y="1948"/>
                  </a:lnTo>
                  <a:lnTo>
                    <a:pt x="2747" y="1819"/>
                  </a:lnTo>
                  <a:cubicBezTo>
                    <a:pt x="2779" y="1814"/>
                    <a:pt x="2802" y="1786"/>
                    <a:pt x="2802" y="1754"/>
                  </a:cubicBezTo>
                  <a:lnTo>
                    <a:pt x="2802" y="93"/>
                  </a:lnTo>
                  <a:cubicBezTo>
                    <a:pt x="2802" y="73"/>
                    <a:pt x="2793" y="55"/>
                    <a:pt x="2778" y="42"/>
                  </a:cubicBezTo>
                  <a:close/>
                  <a:moveTo>
                    <a:pt x="870" y="797"/>
                  </a:moveTo>
                  <a:lnTo>
                    <a:pt x="870" y="1656"/>
                  </a:lnTo>
                  <a:cubicBezTo>
                    <a:pt x="853" y="1655"/>
                    <a:pt x="836" y="1655"/>
                    <a:pt x="819" y="1655"/>
                  </a:cubicBezTo>
                  <a:cubicBezTo>
                    <a:pt x="634" y="1655"/>
                    <a:pt x="438" y="1679"/>
                    <a:pt x="332" y="1694"/>
                  </a:cubicBezTo>
                  <a:lnTo>
                    <a:pt x="332" y="169"/>
                  </a:lnTo>
                  <a:cubicBezTo>
                    <a:pt x="429" y="157"/>
                    <a:pt x="631" y="134"/>
                    <a:pt x="809" y="134"/>
                  </a:cubicBezTo>
                  <a:cubicBezTo>
                    <a:pt x="915" y="134"/>
                    <a:pt x="995" y="141"/>
                    <a:pt x="1047" y="157"/>
                  </a:cubicBezTo>
                  <a:cubicBezTo>
                    <a:pt x="1211" y="206"/>
                    <a:pt x="1305" y="313"/>
                    <a:pt x="1334" y="352"/>
                  </a:cubicBezTo>
                  <a:lnTo>
                    <a:pt x="1334" y="542"/>
                  </a:lnTo>
                  <a:lnTo>
                    <a:pt x="1125" y="542"/>
                  </a:lnTo>
                  <a:cubicBezTo>
                    <a:pt x="984" y="542"/>
                    <a:pt x="870" y="657"/>
                    <a:pt x="870" y="797"/>
                  </a:cubicBezTo>
                  <a:close/>
                  <a:moveTo>
                    <a:pt x="1446" y="2324"/>
                  </a:moveTo>
                  <a:cubicBezTo>
                    <a:pt x="1402" y="2324"/>
                    <a:pt x="1367" y="2288"/>
                    <a:pt x="1367" y="2245"/>
                  </a:cubicBezTo>
                  <a:cubicBezTo>
                    <a:pt x="1367" y="2202"/>
                    <a:pt x="1402" y="2167"/>
                    <a:pt x="1446" y="2167"/>
                  </a:cubicBezTo>
                  <a:cubicBezTo>
                    <a:pt x="1489" y="2167"/>
                    <a:pt x="1524" y="2202"/>
                    <a:pt x="1524" y="2245"/>
                  </a:cubicBezTo>
                  <a:cubicBezTo>
                    <a:pt x="1524" y="2288"/>
                    <a:pt x="1489" y="2324"/>
                    <a:pt x="1446" y="2324"/>
                  </a:cubicBezTo>
                  <a:close/>
                  <a:moveTo>
                    <a:pt x="1860" y="2068"/>
                  </a:moveTo>
                  <a:lnTo>
                    <a:pt x="1032" y="2068"/>
                  </a:lnTo>
                  <a:lnTo>
                    <a:pt x="1032" y="785"/>
                  </a:lnTo>
                  <a:lnTo>
                    <a:pt x="1860" y="785"/>
                  </a:lnTo>
                  <a:lnTo>
                    <a:pt x="1860" y="2068"/>
                  </a:lnTo>
                  <a:close/>
                  <a:moveTo>
                    <a:pt x="2470" y="1694"/>
                  </a:moveTo>
                  <a:cubicBezTo>
                    <a:pt x="2371" y="1680"/>
                    <a:pt x="2195" y="1658"/>
                    <a:pt x="2022" y="1655"/>
                  </a:cubicBezTo>
                  <a:lnTo>
                    <a:pt x="2022" y="797"/>
                  </a:lnTo>
                  <a:cubicBezTo>
                    <a:pt x="2022" y="657"/>
                    <a:pt x="1907" y="542"/>
                    <a:pt x="1767" y="542"/>
                  </a:cubicBezTo>
                  <a:lnTo>
                    <a:pt x="1468" y="542"/>
                  </a:lnTo>
                  <a:lnTo>
                    <a:pt x="1468" y="351"/>
                  </a:lnTo>
                  <a:cubicBezTo>
                    <a:pt x="1497" y="313"/>
                    <a:pt x="1590" y="206"/>
                    <a:pt x="1755" y="157"/>
                  </a:cubicBezTo>
                  <a:cubicBezTo>
                    <a:pt x="1807" y="141"/>
                    <a:pt x="1887" y="134"/>
                    <a:pt x="1993" y="134"/>
                  </a:cubicBezTo>
                  <a:cubicBezTo>
                    <a:pt x="2171" y="134"/>
                    <a:pt x="2373" y="157"/>
                    <a:pt x="2470" y="169"/>
                  </a:cubicBezTo>
                  <a:lnTo>
                    <a:pt x="2470" y="1694"/>
                  </a:lnTo>
                  <a:close/>
                  <a:moveTo>
                    <a:pt x="1151" y="1137"/>
                  </a:moveTo>
                  <a:lnTo>
                    <a:pt x="1151" y="947"/>
                  </a:lnTo>
                  <a:cubicBezTo>
                    <a:pt x="1151" y="911"/>
                    <a:pt x="1181" y="881"/>
                    <a:pt x="1217" y="881"/>
                  </a:cubicBezTo>
                  <a:lnTo>
                    <a:pt x="1674" y="881"/>
                  </a:lnTo>
                  <a:cubicBezTo>
                    <a:pt x="1711" y="881"/>
                    <a:pt x="1741" y="911"/>
                    <a:pt x="1741" y="947"/>
                  </a:cubicBezTo>
                  <a:lnTo>
                    <a:pt x="1741" y="1137"/>
                  </a:lnTo>
                  <a:cubicBezTo>
                    <a:pt x="1741" y="1174"/>
                    <a:pt x="1711" y="1204"/>
                    <a:pt x="1674" y="1204"/>
                  </a:cubicBezTo>
                  <a:lnTo>
                    <a:pt x="1217" y="1204"/>
                  </a:lnTo>
                  <a:cubicBezTo>
                    <a:pt x="1181" y="1204"/>
                    <a:pt x="1151" y="1174"/>
                    <a:pt x="1151" y="1137"/>
                  </a:cubicBezTo>
                  <a:close/>
                  <a:moveTo>
                    <a:pt x="1143" y="1383"/>
                  </a:moveTo>
                  <a:cubicBezTo>
                    <a:pt x="1143" y="1346"/>
                    <a:pt x="1172" y="1316"/>
                    <a:pt x="1209" y="1316"/>
                  </a:cubicBezTo>
                  <a:lnTo>
                    <a:pt x="1674" y="1316"/>
                  </a:lnTo>
                  <a:cubicBezTo>
                    <a:pt x="1711" y="1316"/>
                    <a:pt x="1741" y="1346"/>
                    <a:pt x="1741" y="1383"/>
                  </a:cubicBezTo>
                  <a:cubicBezTo>
                    <a:pt x="1741" y="1419"/>
                    <a:pt x="1711" y="1449"/>
                    <a:pt x="1674" y="1449"/>
                  </a:cubicBezTo>
                  <a:lnTo>
                    <a:pt x="1209" y="1449"/>
                  </a:lnTo>
                  <a:cubicBezTo>
                    <a:pt x="1172" y="1449"/>
                    <a:pt x="1143" y="1419"/>
                    <a:pt x="1143" y="1383"/>
                  </a:cubicBezTo>
                  <a:close/>
                  <a:moveTo>
                    <a:pt x="1143" y="1624"/>
                  </a:moveTo>
                  <a:cubicBezTo>
                    <a:pt x="1143" y="1587"/>
                    <a:pt x="1172" y="1558"/>
                    <a:pt x="1209" y="1558"/>
                  </a:cubicBezTo>
                  <a:lnTo>
                    <a:pt x="1401" y="1558"/>
                  </a:lnTo>
                  <a:cubicBezTo>
                    <a:pt x="1438" y="1558"/>
                    <a:pt x="1468" y="1587"/>
                    <a:pt x="1468" y="1624"/>
                  </a:cubicBezTo>
                  <a:cubicBezTo>
                    <a:pt x="1468" y="1661"/>
                    <a:pt x="1438" y="1691"/>
                    <a:pt x="1401" y="1691"/>
                  </a:cubicBezTo>
                  <a:lnTo>
                    <a:pt x="1209" y="1691"/>
                  </a:lnTo>
                  <a:cubicBezTo>
                    <a:pt x="1172" y="1691"/>
                    <a:pt x="1143" y="1661"/>
                    <a:pt x="1143" y="1624"/>
                  </a:cubicBezTo>
                  <a:close/>
                  <a:moveTo>
                    <a:pt x="1143" y="1866"/>
                  </a:moveTo>
                  <a:cubicBezTo>
                    <a:pt x="1143" y="1829"/>
                    <a:pt x="1172" y="1799"/>
                    <a:pt x="1209" y="1799"/>
                  </a:cubicBezTo>
                  <a:lnTo>
                    <a:pt x="1552" y="1799"/>
                  </a:lnTo>
                  <a:cubicBezTo>
                    <a:pt x="1589" y="1799"/>
                    <a:pt x="1618" y="1829"/>
                    <a:pt x="1618" y="1866"/>
                  </a:cubicBezTo>
                  <a:cubicBezTo>
                    <a:pt x="1618" y="1903"/>
                    <a:pt x="1589" y="1933"/>
                    <a:pt x="1552" y="1933"/>
                  </a:cubicBezTo>
                  <a:lnTo>
                    <a:pt x="1209" y="1933"/>
                  </a:lnTo>
                  <a:cubicBezTo>
                    <a:pt x="1172" y="1933"/>
                    <a:pt x="1143" y="1903"/>
                    <a:pt x="1143" y="1866"/>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200" dirty="0"/>
            </a:p>
          </p:txBody>
        </p:sp>
      </p:grpSp>
      <p:sp>
        <p:nvSpPr>
          <p:cNvPr id="121" name="文本框 120"/>
          <p:cNvSpPr txBox="1"/>
          <p:nvPr/>
        </p:nvSpPr>
        <p:spPr>
          <a:xfrm>
            <a:off x="8958020" y="1331868"/>
            <a:ext cx="1806055" cy="400110"/>
          </a:xfrm>
          <a:prstGeom prst="rect">
            <a:avLst/>
          </a:prstGeom>
          <a:noFill/>
        </p:spPr>
        <p:txBody>
          <a:bodyPr wrap="square" rtlCol="0">
            <a:spAutoFit/>
          </a:bodyPr>
          <a:lstStyle/>
          <a:p>
            <a:pPr algn="ctr"/>
            <a:r>
              <a:rPr lang="zh-CN" altLang="en-US" sz="2000" b="1" dirty="0"/>
              <a:t>热门文章推荐</a:t>
            </a:r>
            <a:endParaRPr lang="zh-CN" altLang="en-US" sz="2000" b="1" dirty="0"/>
          </a:p>
        </p:txBody>
      </p:sp>
      <p:sp>
        <p:nvSpPr>
          <p:cNvPr id="124" name="文本框 123"/>
          <p:cNvSpPr txBox="1"/>
          <p:nvPr/>
        </p:nvSpPr>
        <p:spPr>
          <a:xfrm>
            <a:off x="8298543" y="1852278"/>
            <a:ext cx="3654071" cy="4514249"/>
          </a:xfrm>
          <a:prstGeom prst="rect">
            <a:avLst/>
          </a:prstGeom>
          <a:noFill/>
        </p:spPr>
        <p:txBody>
          <a:bodyPr wrap="square">
            <a:spAutoFit/>
          </a:bodyPr>
          <a:lstStyle/>
          <a:p>
            <a:pPr marL="285750" indent="-285750">
              <a:lnSpc>
                <a:spcPct val="150000"/>
              </a:lnSpc>
              <a:spcBef>
                <a:spcPts val="100"/>
              </a:spcBef>
              <a:spcAft>
                <a:spcPts val="100"/>
              </a:spcAft>
              <a:buFont typeface="Wingdings" panose="05000000000000000000" pitchFamily="2" charset="2"/>
              <a:buChar char="u"/>
            </a:pPr>
            <a:r>
              <a:rPr lang="en-US" altLang="zh-CN" sz="1300" dirty="0"/>
              <a:t>CSMAR</a:t>
            </a:r>
            <a:r>
              <a:rPr lang="zh-CN" altLang="en-US" sz="1300" dirty="0"/>
              <a:t>文本系列数据库助您实现“文本分析自由”！</a:t>
            </a:r>
            <a:endParaRPr lang="en-US" altLang="zh-CN" sz="1300" dirty="0"/>
          </a:p>
          <a:p>
            <a:pPr marL="285750" indent="-285750">
              <a:lnSpc>
                <a:spcPct val="150000"/>
              </a:lnSpc>
              <a:spcBef>
                <a:spcPts val="100"/>
              </a:spcBef>
              <a:spcAft>
                <a:spcPts val="100"/>
              </a:spcAft>
              <a:buFont typeface="Wingdings" panose="05000000000000000000" pitchFamily="2" charset="2"/>
              <a:buChar char="u"/>
            </a:pPr>
            <a:r>
              <a:rPr lang="zh-CN" altLang="en-US" sz="1300" dirty="0"/>
              <a:t>深度剖析企业共同富裕研究主题</a:t>
            </a:r>
            <a:endParaRPr lang="en-US" altLang="zh-CN" sz="1300" dirty="0"/>
          </a:p>
          <a:p>
            <a:pPr marL="285750" indent="-285750">
              <a:lnSpc>
                <a:spcPct val="150000"/>
              </a:lnSpc>
              <a:spcBef>
                <a:spcPts val="100"/>
              </a:spcBef>
              <a:spcAft>
                <a:spcPts val="100"/>
              </a:spcAft>
              <a:buFont typeface="Wingdings" panose="05000000000000000000" pitchFamily="2" charset="2"/>
              <a:buChar char="u"/>
            </a:pPr>
            <a:r>
              <a:rPr lang="zh-CN" altLang="en-US" sz="1300" dirty="0"/>
              <a:t>多维度研究政府审计</a:t>
            </a:r>
            <a:endParaRPr lang="en-US" altLang="zh-CN" sz="1300" dirty="0"/>
          </a:p>
          <a:p>
            <a:pPr marL="285750" indent="-285750">
              <a:lnSpc>
                <a:spcPct val="150000"/>
              </a:lnSpc>
              <a:spcBef>
                <a:spcPts val="100"/>
              </a:spcBef>
              <a:spcAft>
                <a:spcPts val="100"/>
              </a:spcAft>
              <a:buFont typeface="Wingdings" panose="05000000000000000000" pitchFamily="2" charset="2"/>
              <a:buChar char="u"/>
            </a:pPr>
            <a:r>
              <a:rPr lang="en-US" altLang="zh-CN" sz="1300" dirty="0"/>
              <a:t>CSMAR</a:t>
            </a:r>
            <a:r>
              <a:rPr lang="zh-CN" altLang="en-US" sz="1300" dirty="0"/>
              <a:t>前沿探索：环境经济问题研究</a:t>
            </a:r>
            <a:endParaRPr lang="en-US" altLang="zh-CN" sz="1300" dirty="0"/>
          </a:p>
          <a:p>
            <a:pPr marL="285750" indent="-285750">
              <a:lnSpc>
                <a:spcPct val="150000"/>
              </a:lnSpc>
              <a:spcBef>
                <a:spcPts val="100"/>
              </a:spcBef>
              <a:spcAft>
                <a:spcPts val="100"/>
              </a:spcAft>
              <a:buFont typeface="Wingdings" panose="05000000000000000000" pitchFamily="2" charset="2"/>
              <a:buChar char="u"/>
            </a:pPr>
            <a:r>
              <a:rPr lang="en-US" altLang="zh-CN" sz="1300" dirty="0"/>
              <a:t>CSMAR</a:t>
            </a:r>
            <a:r>
              <a:rPr lang="zh-CN" altLang="en-US" sz="1300" dirty="0"/>
              <a:t>前沿探索：把脉疫情之下的经济新态势</a:t>
            </a:r>
            <a:endParaRPr lang="en-US" altLang="zh-CN" sz="1300" dirty="0"/>
          </a:p>
          <a:p>
            <a:pPr marL="285750" indent="-285750">
              <a:lnSpc>
                <a:spcPct val="150000"/>
              </a:lnSpc>
              <a:spcBef>
                <a:spcPts val="100"/>
              </a:spcBef>
              <a:spcAft>
                <a:spcPts val="100"/>
              </a:spcAft>
              <a:buFont typeface="Wingdings" panose="05000000000000000000" pitchFamily="2" charset="2"/>
              <a:buChar char="u"/>
            </a:pPr>
            <a:r>
              <a:rPr lang="en-US" altLang="zh-CN" sz="1300" dirty="0"/>
              <a:t>CSMAR</a:t>
            </a:r>
            <a:r>
              <a:rPr lang="zh-CN" altLang="en-US" sz="1300" dirty="0"/>
              <a:t>前沿探索：香港疫情数据感知报告</a:t>
            </a:r>
            <a:endParaRPr lang="en-US" altLang="zh-CN" sz="1300" dirty="0"/>
          </a:p>
          <a:p>
            <a:pPr marL="285750" indent="-285750">
              <a:lnSpc>
                <a:spcPct val="150000"/>
              </a:lnSpc>
              <a:spcBef>
                <a:spcPts val="100"/>
              </a:spcBef>
              <a:spcAft>
                <a:spcPts val="100"/>
              </a:spcAft>
              <a:buFont typeface="Wingdings" panose="05000000000000000000" pitchFamily="2" charset="2"/>
              <a:buChar char="u"/>
            </a:pPr>
            <a:r>
              <a:rPr lang="zh-CN" altLang="en-US" sz="1300" dirty="0"/>
              <a:t>科研先行，助力“碳中和”目标实现</a:t>
            </a:r>
            <a:endParaRPr lang="en-US" altLang="zh-CN" sz="1300" dirty="0"/>
          </a:p>
          <a:p>
            <a:pPr marL="285750" indent="-285750">
              <a:lnSpc>
                <a:spcPct val="150000"/>
              </a:lnSpc>
              <a:spcBef>
                <a:spcPts val="100"/>
              </a:spcBef>
              <a:spcAft>
                <a:spcPts val="100"/>
              </a:spcAft>
              <a:buFont typeface="Wingdings" panose="05000000000000000000" pitchFamily="2" charset="2"/>
              <a:buChar char="u"/>
            </a:pPr>
            <a:r>
              <a:rPr lang="zh-CN" altLang="en-US" sz="1300" dirty="0"/>
              <a:t>如何利用</a:t>
            </a:r>
            <a:r>
              <a:rPr lang="en-US" altLang="zh-CN" sz="1300" dirty="0"/>
              <a:t>ESG</a:t>
            </a:r>
            <a:r>
              <a:rPr lang="zh-CN" altLang="en-US" sz="1300" dirty="0"/>
              <a:t>评级数据做研究？</a:t>
            </a:r>
            <a:endParaRPr lang="en-US" altLang="zh-CN" sz="1300" dirty="0"/>
          </a:p>
          <a:p>
            <a:pPr marL="285750" indent="-285750">
              <a:lnSpc>
                <a:spcPct val="150000"/>
              </a:lnSpc>
              <a:spcBef>
                <a:spcPts val="100"/>
              </a:spcBef>
              <a:spcAft>
                <a:spcPts val="100"/>
              </a:spcAft>
              <a:buFont typeface="Wingdings" panose="05000000000000000000" pitchFamily="2" charset="2"/>
              <a:buChar char="u"/>
            </a:pPr>
            <a:r>
              <a:rPr lang="zh-CN" altLang="en-US" sz="1300" dirty="0"/>
              <a:t>实证研究论文选题、文献综述撰写技巧，看这一篇就够了！ </a:t>
            </a:r>
            <a:endParaRPr lang="en-US" altLang="zh-CN" sz="1300" dirty="0"/>
          </a:p>
          <a:p>
            <a:pPr marL="285750" indent="-285750">
              <a:lnSpc>
                <a:spcPct val="150000"/>
              </a:lnSpc>
              <a:spcBef>
                <a:spcPts val="100"/>
              </a:spcBef>
              <a:spcAft>
                <a:spcPts val="100"/>
              </a:spcAft>
              <a:buFont typeface="Wingdings" panose="05000000000000000000" pitchFamily="2" charset="2"/>
              <a:buChar char="u"/>
            </a:pPr>
            <a:r>
              <a:rPr lang="zh-CN" altLang="en-US" sz="1300" dirty="0"/>
              <a:t>纯干货！实证分析中的数据与模型  </a:t>
            </a:r>
            <a:endParaRPr lang="en-US" altLang="zh-CN" sz="1300" dirty="0"/>
          </a:p>
          <a:p>
            <a:pPr marL="285750" indent="-285750">
              <a:lnSpc>
                <a:spcPct val="150000"/>
              </a:lnSpc>
              <a:spcBef>
                <a:spcPts val="100"/>
              </a:spcBef>
              <a:spcAft>
                <a:spcPts val="100"/>
              </a:spcAft>
              <a:buFont typeface="Wingdings" panose="05000000000000000000" pitchFamily="2" charset="2"/>
              <a:buChar char="u"/>
            </a:pPr>
            <a:r>
              <a:rPr lang="zh-CN" altLang="en-US" sz="1300" dirty="0"/>
              <a:t>在核心期刊发表论文是一种怎样的体验  </a:t>
            </a:r>
            <a:endParaRPr lang="zh-CN" altLang="en-US" sz="1300" dirty="0"/>
          </a:p>
        </p:txBody>
      </p:sp>
      <p:sp>
        <p:nvSpPr>
          <p:cNvPr id="46" name="直角三角形 45"/>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ï$ļiḑê"/>
        <p:cNvGrpSpPr/>
        <p:nvPr/>
      </p:nvGrpSpPr>
      <p:grpSpPr>
        <a:xfrm>
          <a:off x="0" y="0"/>
          <a:ext cx="0" cy="0"/>
          <a:chOff x="0" y="0"/>
          <a:chExt cx="0" cy="0"/>
        </a:xfrm>
      </p:grpSpPr>
      <p:sp>
        <p:nvSpPr>
          <p:cNvPr id="6" name="íś1ïďè"/>
          <p:cNvSpPr txBox="1"/>
          <p:nvPr/>
        </p:nvSpPr>
        <p:spPr>
          <a:xfrm>
            <a:off x="477156" y="1097728"/>
            <a:ext cx="11041744" cy="2308324"/>
          </a:xfrm>
          <a:prstGeom prst="rect">
            <a:avLst/>
          </a:prstGeom>
        </p:spPr>
        <p:txBody>
          <a:bodyPr vert="horz" wrap="square" lIns="91440" tIns="45720" rIns="91440" bIns="45720" rtlCol="0" anchor="ctr">
            <a:spAutoFit/>
          </a:bodyPr>
          <a:lstStyle>
            <a:lvl1pPr marL="0" indent="0" algn="r" defTabSz="914400" rtl="0" eaLnBrk="1" latinLnBrk="0" hangingPunct="1">
              <a:lnSpc>
                <a:spcPct val="90000"/>
              </a:lnSpc>
              <a:spcBef>
                <a:spcPts val="1000"/>
              </a:spcBef>
              <a:buFont typeface="Arial" panose="020B0604020202020204" pitchFamily="34" charset="0"/>
              <a:buNone/>
              <a:defRPr lang="en-US" altLang="zh-CN" sz="3200" b="1" kern="1200" smtClean="0">
                <a:solidFill>
                  <a:schemeClr val="bg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lang="en-US" altLang="zh-CN" sz="16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altLang="zh-CN" sz="14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altLang="zh-CN"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0" dirty="0">
                <a:solidFill>
                  <a:schemeClr val="bg1">
                    <a:alpha val="5000"/>
                  </a:schemeClr>
                </a:solidFill>
              </a:rPr>
              <a:t>Thank</a:t>
            </a:r>
            <a:r>
              <a:rPr lang="en-GB" sz="100" dirty="0">
                <a:solidFill>
                  <a:schemeClr val="bg1">
                    <a:alpha val="5000"/>
                  </a:schemeClr>
                </a:solidFill>
              </a:rPr>
              <a:t> </a:t>
            </a:r>
            <a:r>
              <a:rPr lang="en-GB" sz="16000" dirty="0">
                <a:solidFill>
                  <a:schemeClr val="bg1">
                    <a:alpha val="5000"/>
                  </a:schemeClr>
                </a:solidFill>
              </a:rPr>
              <a:t> you</a:t>
            </a:r>
            <a:endParaRPr lang="en-GB" sz="16000" dirty="0">
              <a:solidFill>
                <a:schemeClr val="bg1">
                  <a:alpha val="5000"/>
                </a:schemeClr>
              </a:solidFill>
            </a:endParaRPr>
          </a:p>
        </p:txBody>
      </p:sp>
      <p:sp>
        <p:nvSpPr>
          <p:cNvPr id="3" name="íśḷiḓe"/>
          <p:cNvSpPr>
            <a:spLocks noGrp="1"/>
          </p:cNvSpPr>
          <p:nvPr>
            <p:ph type="body" sz="quarter" idx="13"/>
          </p:nvPr>
        </p:nvSpPr>
        <p:spPr>
          <a:xfrm>
            <a:off x="4539262" y="2241961"/>
            <a:ext cx="6885781" cy="1643062"/>
          </a:xfrm>
        </p:spPr>
        <p:txBody>
          <a:bodyPr/>
          <a:lstStyle/>
          <a:p>
            <a:r>
              <a:rPr lang="zh-CN" altLang="en-US" sz="11500" dirty="0"/>
              <a:t>感谢参与</a:t>
            </a:r>
            <a:endParaRPr lang="en-GB" altLang="zh-CN" sz="11500" dirty="0"/>
          </a:p>
        </p:txBody>
      </p:sp>
      <p:sp>
        <p:nvSpPr>
          <p:cNvPr id="4" name="ïṡḷíḓé"/>
          <p:cNvSpPr>
            <a:spLocks noGrp="1"/>
          </p:cNvSpPr>
          <p:nvPr>
            <p:ph type="body" sz="quarter" idx="14"/>
          </p:nvPr>
        </p:nvSpPr>
        <p:spPr>
          <a:xfrm>
            <a:off x="8186300" y="6049196"/>
            <a:ext cx="3312886" cy="296271"/>
          </a:xfrm>
        </p:spPr>
        <p:txBody>
          <a:bodyPr/>
          <a:lstStyle/>
          <a:p>
            <a:r>
              <a:rPr lang="zh-CN" altLang="en-US" dirty="0"/>
              <a:t>深圳希施玛数据科技有限公司</a:t>
            </a:r>
            <a:endParaRPr lang="en-GB" altLang="zh-CN" dirty="0"/>
          </a:p>
        </p:txBody>
      </p:sp>
      <p:sp>
        <p:nvSpPr>
          <p:cNvPr id="5" name="îṧľiḋé"/>
          <p:cNvSpPr>
            <a:spLocks noGrp="1"/>
          </p:cNvSpPr>
          <p:nvPr>
            <p:ph type="body" sz="quarter" idx="15"/>
          </p:nvPr>
        </p:nvSpPr>
        <p:spPr>
          <a:xfrm>
            <a:off x="660400" y="6049196"/>
            <a:ext cx="3312886" cy="296271"/>
          </a:xfrm>
        </p:spPr>
        <p:txBody>
          <a:bodyPr/>
          <a:lstStyle/>
          <a:p>
            <a:r>
              <a:rPr lang="en-GB" altLang="zh-CN" dirty="0"/>
              <a:t>www.</a:t>
            </a:r>
            <a:r>
              <a:rPr lang="en-US" altLang="zh-CN" dirty="0" err="1"/>
              <a:t>csmar</a:t>
            </a:r>
            <a:r>
              <a:rPr lang="en-GB" altLang="zh-CN" dirty="0"/>
              <a:t>.com</a:t>
            </a:r>
            <a:endParaRPr lang="en-GB" altLang="zh-CN"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52601" y="4197371"/>
            <a:ext cx="1539477" cy="1539477"/>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latin typeface="微软雅黑" panose="020B0503020204020204" pitchFamily="34" charset="-122"/>
                <a:ea typeface="微软雅黑" panose="020B0503020204020204" pitchFamily="34" charset="-122"/>
              </a:rPr>
              <a:t>数据库概况</a:t>
            </a:r>
            <a:endParaRPr lang="zh-CN" altLang="en-US" dirty="0">
              <a:latin typeface="微软雅黑" panose="020B0503020204020204" pitchFamily="34" charset="-122"/>
              <a:ea typeface="微软雅黑" panose="020B0503020204020204" pitchFamily="34" charset="-122"/>
            </a:endParaRPr>
          </a:p>
        </p:txBody>
      </p:sp>
      <p:sp>
        <p:nvSpPr>
          <p:cNvPr id="3" name="TextBox 6"/>
          <p:cNvSpPr txBox="1"/>
          <p:nvPr/>
        </p:nvSpPr>
        <p:spPr>
          <a:xfrm>
            <a:off x="528679" y="1653322"/>
            <a:ext cx="7068076" cy="38779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16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全      称：</a:t>
            </a:r>
            <a:r>
              <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China Stock Market &amp; Accounting Research Database</a:t>
            </a: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600"/>
              </a:spcAft>
              <a:buClrTx/>
              <a:buSzTx/>
              <a:buFontTx/>
              <a:buNone/>
              <a:defRPr/>
            </a:pPr>
            <a:r>
              <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                 </a:t>
            </a: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中国经济金融研究数据库</a:t>
            </a: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16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定       位：</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研究型精准</a:t>
            </a: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数据库</a:t>
            </a: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16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标       准：</a:t>
            </a:r>
            <a:r>
              <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CSMAR</a:t>
            </a: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数据库参照</a:t>
            </a:r>
            <a:r>
              <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CRSP</a:t>
            </a: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COMPUSTAT</a:t>
            </a: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等权威数据库的标准。</a:t>
            </a: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16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服务对象：</a:t>
            </a: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以研究和量化投资分析为目的的学术高校和金融机构。</a:t>
            </a: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16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内       容：</a:t>
            </a: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将数据库分为股票、公司、基金、债券、衍生、经济、行业、海外、资讯系列数据库。涵盖中国证券、期货、外汇、宏观、行业等经济金融主要领域的高精准研究型数据库，是投资和实证研究的基础工具。</a:t>
            </a: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lvl="0">
              <a:lnSpc>
                <a:spcPct val="150000"/>
              </a:lnSpc>
              <a:spcAft>
                <a:spcPts val="600"/>
              </a:spcAft>
              <a:defRPr/>
            </a:pPr>
            <a:r>
              <a:rPr kumimoji="0" lang="zh-CN" altLang="en-US" sz="16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官        网：</a:t>
            </a:r>
            <a:r>
              <a:rPr lang="en-US" altLang="en-US" sz="1600" b="1" u="sng" dirty="0">
                <a:solidFill>
                  <a:schemeClr val="accent1">
                    <a:lumMod val="60000"/>
                    <a:lumOff val="40000"/>
                  </a:schemeClr>
                </a:solidFill>
                <a:latin typeface="微软雅黑" panose="020B0503020204020204" pitchFamily="34" charset="-122"/>
                <a:ea typeface="微软雅黑" panose="020B0503020204020204" pitchFamily="34" charset="-122"/>
              </a:rPr>
              <a:t>http://cn.gtadata.com/</a:t>
            </a:r>
            <a:r>
              <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rPr>
              <a:t>或</a:t>
            </a:r>
            <a:r>
              <a:rPr lang="en-US" altLang="en-US" sz="1600" b="1" u="sng" dirty="0">
                <a:solidFill>
                  <a:schemeClr val="accent1">
                    <a:lumMod val="60000"/>
                    <a:lumOff val="40000"/>
                  </a:schemeClr>
                </a:solidFill>
                <a:latin typeface="微软雅黑" panose="020B0503020204020204" pitchFamily="34" charset="-122"/>
                <a:ea typeface="微软雅黑" panose="020B0503020204020204" pitchFamily="34" charset="-122"/>
              </a:rPr>
              <a:t>http://www.gtarsc.com</a:t>
            </a:r>
            <a:endParaRPr kumimoji="0" lang="en-US" altLang="en-US" sz="1600" b="1" i="0" u="sng" strike="noStrike" kern="1200" cap="none" spc="0" normalizeH="0" baseline="0" noProof="0" dirty="0">
              <a:ln>
                <a:noFill/>
              </a:ln>
              <a:solidFill>
                <a:schemeClr val="accent1">
                  <a:lumMod val="60000"/>
                  <a:lumOff val="40000"/>
                </a:schemeClr>
              </a:solidFill>
              <a:effectLst/>
              <a:uLnTx/>
              <a:uFillTx/>
              <a:latin typeface="微软雅黑" panose="020B0503020204020204" pitchFamily="34" charset="-122"/>
              <a:ea typeface="微软雅黑" panose="020B0503020204020204" pitchFamily="34" charset="-122"/>
            </a:endParaRPr>
          </a:p>
        </p:txBody>
      </p:sp>
      <p:sp>
        <p:nvSpPr>
          <p:cNvPr id="6" name="直角三角形 5"/>
          <p:cNvSpPr/>
          <p:nvPr/>
        </p:nvSpPr>
        <p:spPr>
          <a:xfrm rot="5400000">
            <a:off x="35560" y="-35560"/>
            <a:ext cx="1219200" cy="129032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组合 8"/>
          <p:cNvGrpSpPr/>
          <p:nvPr/>
        </p:nvGrpSpPr>
        <p:grpSpPr>
          <a:xfrm>
            <a:off x="7891974" y="1653322"/>
            <a:ext cx="3628514" cy="4006100"/>
            <a:chOff x="6686814" y="643176"/>
            <a:chExt cx="5259017" cy="5442353"/>
          </a:xfrm>
        </p:grpSpPr>
        <p:pic>
          <p:nvPicPr>
            <p:cNvPr id="12"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86814" y="643176"/>
              <a:ext cx="5259017" cy="195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12"/>
            <p:cNvPicPr>
              <a:picLocks noChangeAspect="1"/>
            </p:cNvPicPr>
            <p:nvPr/>
          </p:nvPicPr>
          <p:blipFill>
            <a:blip r:embed="rId2"/>
            <a:stretch>
              <a:fillRect/>
            </a:stretch>
          </p:blipFill>
          <p:spPr>
            <a:xfrm>
              <a:off x="6738570" y="2602342"/>
              <a:ext cx="5166214" cy="3483187"/>
            </a:xfrm>
            <a:prstGeom prst="rect">
              <a:avLst/>
            </a:prstGeom>
          </p:spPr>
        </p:pic>
      </p:grpSp>
      <p:sp>
        <p:nvSpPr>
          <p:cNvPr id="10" name="直角三角形 9"/>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数据库概况</a:t>
            </a:r>
            <a:endParaRPr lang="zh-CN" altLang="en-US" dirty="0">
              <a:latin typeface="+mj-ea"/>
            </a:endParaRPr>
          </a:p>
        </p:txBody>
      </p:sp>
      <p:grpSp>
        <p:nvGrpSpPr>
          <p:cNvPr id="4" name="组合 3"/>
          <p:cNvGrpSpPr/>
          <p:nvPr/>
        </p:nvGrpSpPr>
        <p:grpSpPr>
          <a:xfrm>
            <a:off x="1602261" y="1361734"/>
            <a:ext cx="8985890" cy="5131141"/>
            <a:chOff x="3755" y="1398"/>
            <a:chExt cx="14391" cy="8800"/>
          </a:xfrm>
        </p:grpSpPr>
        <p:sp>
          <p:nvSpPr>
            <p:cNvPr id="5" name="TextBox 31"/>
            <p:cNvSpPr txBox="1"/>
            <p:nvPr>
              <p:custDataLst>
                <p:tags r:id="rId1"/>
              </p:custDataLst>
            </p:nvPr>
          </p:nvSpPr>
          <p:spPr>
            <a:xfrm>
              <a:off x="3793" y="6978"/>
              <a:ext cx="4110" cy="801"/>
            </a:xfrm>
            <a:prstGeom prst="rect">
              <a:avLst/>
            </a:prstGeom>
            <a:solidFill>
              <a:srgbClr val="0070C0"/>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6" name="TextBox 32"/>
            <p:cNvSpPr txBox="1"/>
            <p:nvPr>
              <p:custDataLst>
                <p:tags r:id="rId2"/>
              </p:custDataLst>
            </p:nvPr>
          </p:nvSpPr>
          <p:spPr>
            <a:xfrm>
              <a:off x="14036" y="9397"/>
              <a:ext cx="4110" cy="801"/>
            </a:xfrm>
            <a:prstGeom prst="rect">
              <a:avLst/>
            </a:prstGeom>
            <a:solidFill>
              <a:schemeClr val="accent5">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7" name="TextBox 33"/>
            <p:cNvSpPr txBox="1"/>
            <p:nvPr>
              <p:custDataLst>
                <p:tags r:id="rId3"/>
              </p:custDataLst>
            </p:nvPr>
          </p:nvSpPr>
          <p:spPr>
            <a:xfrm>
              <a:off x="3777" y="8168"/>
              <a:ext cx="4110" cy="801"/>
            </a:xfrm>
            <a:prstGeom prst="rect">
              <a:avLst/>
            </a:prstGeom>
            <a:solidFill>
              <a:schemeClr val="accent5">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8" name="TextBox 34"/>
            <p:cNvSpPr txBox="1"/>
            <p:nvPr>
              <p:custDataLst>
                <p:tags r:id="rId4"/>
              </p:custDataLst>
            </p:nvPr>
          </p:nvSpPr>
          <p:spPr>
            <a:xfrm>
              <a:off x="3777" y="9358"/>
              <a:ext cx="4110" cy="801"/>
            </a:xfrm>
            <a:prstGeom prst="rect">
              <a:avLst/>
            </a:prstGeom>
            <a:solidFill>
              <a:schemeClr val="accent6">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9" name="TextBox 35"/>
            <p:cNvSpPr txBox="1"/>
            <p:nvPr>
              <p:custDataLst>
                <p:tags r:id="rId5"/>
              </p:custDataLst>
            </p:nvPr>
          </p:nvSpPr>
          <p:spPr>
            <a:xfrm>
              <a:off x="8919" y="5789"/>
              <a:ext cx="4110" cy="793"/>
            </a:xfrm>
            <a:prstGeom prst="rect">
              <a:avLst/>
            </a:prstGeom>
            <a:solidFill>
              <a:schemeClr val="accent5">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10" name="TextBox 36"/>
            <p:cNvSpPr txBox="1"/>
            <p:nvPr>
              <p:custDataLst>
                <p:tags r:id="rId6"/>
              </p:custDataLst>
            </p:nvPr>
          </p:nvSpPr>
          <p:spPr>
            <a:xfrm>
              <a:off x="8919" y="6978"/>
              <a:ext cx="4110" cy="801"/>
            </a:xfrm>
            <a:prstGeom prst="rect">
              <a:avLst/>
            </a:prstGeom>
            <a:solidFill>
              <a:schemeClr val="accent5">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11" name="TextBox 37"/>
            <p:cNvSpPr txBox="1"/>
            <p:nvPr>
              <p:custDataLst>
                <p:tags r:id="rId7"/>
              </p:custDataLst>
            </p:nvPr>
          </p:nvSpPr>
          <p:spPr>
            <a:xfrm>
              <a:off x="8931" y="8168"/>
              <a:ext cx="4110" cy="797"/>
            </a:xfrm>
            <a:prstGeom prst="rect">
              <a:avLst/>
            </a:prstGeom>
            <a:solidFill>
              <a:srgbClr val="738AA6"/>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12" name="TextBox 38"/>
            <p:cNvSpPr txBox="1"/>
            <p:nvPr>
              <p:custDataLst>
                <p:tags r:id="rId8"/>
              </p:custDataLst>
            </p:nvPr>
          </p:nvSpPr>
          <p:spPr>
            <a:xfrm>
              <a:off x="8931" y="9358"/>
              <a:ext cx="4110" cy="801"/>
            </a:xfrm>
            <a:prstGeom prst="rect">
              <a:avLst/>
            </a:prstGeom>
            <a:solidFill>
              <a:schemeClr val="tx1">
                <a:lumMod val="50000"/>
                <a:lumOff val="5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13" name="TextBox 39"/>
            <p:cNvSpPr txBox="1"/>
            <p:nvPr>
              <p:custDataLst>
                <p:tags r:id="rId9"/>
              </p:custDataLst>
            </p:nvPr>
          </p:nvSpPr>
          <p:spPr>
            <a:xfrm>
              <a:off x="14019" y="5806"/>
              <a:ext cx="4110" cy="801"/>
            </a:xfrm>
            <a:prstGeom prst="rect">
              <a:avLst/>
            </a:prstGeom>
            <a:solidFill>
              <a:schemeClr val="accent5">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14" name="TextBox 40"/>
            <p:cNvSpPr txBox="1"/>
            <p:nvPr>
              <p:custDataLst>
                <p:tags r:id="rId10"/>
              </p:custDataLst>
            </p:nvPr>
          </p:nvSpPr>
          <p:spPr>
            <a:xfrm>
              <a:off x="14019" y="6996"/>
              <a:ext cx="4110" cy="801"/>
            </a:xfrm>
            <a:prstGeom prst="rect">
              <a:avLst/>
            </a:prstGeom>
            <a:solidFill>
              <a:schemeClr val="bg1">
                <a:lumMod val="8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15" name="TextBox 41"/>
            <p:cNvSpPr txBox="1"/>
            <p:nvPr>
              <p:custDataLst>
                <p:tags r:id="rId11"/>
              </p:custDataLst>
            </p:nvPr>
          </p:nvSpPr>
          <p:spPr>
            <a:xfrm>
              <a:off x="14019" y="8186"/>
              <a:ext cx="4110" cy="801"/>
            </a:xfrm>
            <a:prstGeom prst="rect">
              <a:avLst/>
            </a:prstGeom>
            <a:solidFill>
              <a:schemeClr val="accent6">
                <a:lumMod val="60000"/>
                <a:lumOff val="40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grpSp>
          <p:nvGrpSpPr>
            <p:cNvPr id="16" name="组合 15"/>
            <p:cNvGrpSpPr/>
            <p:nvPr/>
          </p:nvGrpSpPr>
          <p:grpSpPr>
            <a:xfrm>
              <a:off x="3777" y="8287"/>
              <a:ext cx="4110" cy="582"/>
              <a:chOff x="834560" y="3624185"/>
              <a:chExt cx="2416970" cy="323580"/>
            </a:xfrm>
          </p:grpSpPr>
          <p:sp>
            <p:nvSpPr>
              <p:cNvPr id="94" name="TextBox 43"/>
              <p:cNvSpPr txBox="1"/>
              <p:nvPr>
                <p:custDataLst>
                  <p:tags r:id="rId12"/>
                </p:custDataLst>
              </p:nvPr>
            </p:nvSpPr>
            <p:spPr>
              <a:xfrm>
                <a:off x="834560" y="3674927"/>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经济研究系列</a:t>
                </a:r>
                <a:endParaRPr lang="zh-CN" altLang="en-US" sz="1600" dirty="0">
                  <a:solidFill>
                    <a:schemeClr val="bg1"/>
                  </a:solidFill>
                  <a:latin typeface="+mn-ea"/>
                </a:endParaRPr>
              </a:p>
            </p:txBody>
          </p:sp>
          <p:grpSp>
            <p:nvGrpSpPr>
              <p:cNvPr id="95" name="Group 44"/>
              <p:cNvGrpSpPr/>
              <p:nvPr>
                <p:custDataLst>
                  <p:tags r:id="rId14"/>
                </p:custDataLst>
              </p:nvPr>
            </p:nvGrpSpPr>
            <p:grpSpPr bwMode="black">
              <a:xfrm>
                <a:off x="2749048" y="3624185"/>
                <a:ext cx="377587" cy="323580"/>
                <a:chOff x="5184775" y="225425"/>
                <a:chExt cx="1500188" cy="1220788"/>
              </a:xfrm>
              <a:solidFill>
                <a:srgbClr val="FFFFFF"/>
              </a:solidFill>
            </p:grpSpPr>
            <p:sp>
              <p:nvSpPr>
                <p:cNvPr id="96"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endParaRPr lang="en-US" sz="1200" dirty="0">
                    <a:solidFill>
                      <a:srgbClr val="FFFFFF"/>
                    </a:solidFill>
                    <a:latin typeface="+mn-ea"/>
                  </a:endParaRPr>
                </a:p>
              </p:txBody>
            </p:sp>
            <p:sp>
              <p:nvSpPr>
                <p:cNvPr id="97"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endParaRPr lang="en-US" sz="1200" dirty="0">
                    <a:solidFill>
                      <a:srgbClr val="FFFFFF"/>
                    </a:solidFill>
                    <a:latin typeface="+mn-ea"/>
                  </a:endParaRPr>
                </a:p>
              </p:txBody>
            </p:sp>
            <p:sp>
              <p:nvSpPr>
                <p:cNvPr id="98"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endParaRPr lang="en-US" sz="1200" dirty="0">
                    <a:solidFill>
                      <a:srgbClr val="FFFFFF"/>
                    </a:solidFill>
                    <a:latin typeface="+mn-ea"/>
                  </a:endParaRPr>
                </a:p>
              </p:txBody>
            </p:sp>
          </p:grpSp>
        </p:grpSp>
        <p:sp>
          <p:nvSpPr>
            <p:cNvPr id="17" name="TextBox 48"/>
            <p:cNvSpPr txBox="1"/>
            <p:nvPr>
              <p:custDataLst>
                <p:tags r:id="rId15"/>
              </p:custDataLst>
            </p:nvPr>
          </p:nvSpPr>
          <p:spPr>
            <a:xfrm>
              <a:off x="14019" y="4629"/>
              <a:ext cx="4110" cy="801"/>
            </a:xfrm>
            <a:prstGeom prst="rect">
              <a:avLst/>
            </a:prstGeom>
            <a:solidFill>
              <a:schemeClr val="accent1">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grpSp>
          <p:nvGrpSpPr>
            <p:cNvPr id="18" name="组合 17"/>
            <p:cNvGrpSpPr/>
            <p:nvPr/>
          </p:nvGrpSpPr>
          <p:grpSpPr>
            <a:xfrm>
              <a:off x="8931" y="9473"/>
              <a:ext cx="4110" cy="567"/>
              <a:chOff x="3401729" y="4287204"/>
              <a:chExt cx="2416970" cy="315711"/>
            </a:xfrm>
          </p:grpSpPr>
          <p:sp>
            <p:nvSpPr>
              <p:cNvPr id="90" name="TextBox 50"/>
              <p:cNvSpPr txBox="1"/>
              <p:nvPr>
                <p:custDataLst>
                  <p:tags r:id="rId16"/>
                </p:custDataLst>
              </p:nvPr>
            </p:nvSpPr>
            <p:spPr>
              <a:xfrm>
                <a:off x="3401729" y="4325371"/>
                <a:ext cx="2416970" cy="277544"/>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银行研究系列</a:t>
                </a:r>
                <a:endParaRPr lang="zh-CN" altLang="en-US" sz="1600" dirty="0">
                  <a:solidFill>
                    <a:schemeClr val="bg1"/>
                  </a:solidFill>
                  <a:latin typeface="+mn-ea"/>
                </a:endParaRPr>
              </a:p>
            </p:txBody>
          </p:sp>
          <p:grpSp>
            <p:nvGrpSpPr>
              <p:cNvPr id="91" name="组合 86"/>
              <p:cNvGrpSpPr/>
              <p:nvPr/>
            </p:nvGrpSpPr>
            <p:grpSpPr>
              <a:xfrm>
                <a:off x="5405648" y="4287204"/>
                <a:ext cx="282782" cy="296723"/>
                <a:chOff x="5023876" y="1229723"/>
                <a:chExt cx="573177" cy="519555"/>
              </a:xfrm>
            </p:grpSpPr>
            <p:sp>
              <p:nvSpPr>
                <p:cNvPr id="92" name="Freeform 105"/>
                <p:cNvSpPr>
                  <a:spLocks noEditPoints="1"/>
                </p:cNvSpPr>
                <p:nvPr/>
              </p:nvSpPr>
              <p:spPr bwMode="auto">
                <a:xfrm>
                  <a:off x="5023876" y="1249739"/>
                  <a:ext cx="410491" cy="455134"/>
                </a:xfrm>
                <a:custGeom>
                  <a:avLst/>
                  <a:gdLst>
                    <a:gd name="T0" fmla="*/ 586 w 846"/>
                    <a:gd name="T1" fmla="*/ 78 h 935"/>
                    <a:gd name="T2" fmla="*/ 586 w 846"/>
                    <a:gd name="T3" fmla="*/ 111 h 935"/>
                    <a:gd name="T4" fmla="*/ 214 w 846"/>
                    <a:gd name="T5" fmla="*/ 359 h 935"/>
                    <a:gd name="T6" fmla="*/ 0 w 846"/>
                    <a:gd name="T7" fmla="*/ 527 h 935"/>
                    <a:gd name="T8" fmla="*/ 30 w 846"/>
                    <a:gd name="T9" fmla="*/ 921 h 935"/>
                    <a:gd name="T10" fmla="*/ 39 w 846"/>
                    <a:gd name="T11" fmla="*/ 737 h 935"/>
                    <a:gd name="T12" fmla="*/ 117 w 846"/>
                    <a:gd name="T13" fmla="*/ 923 h 935"/>
                    <a:gd name="T14" fmla="*/ 126 w 846"/>
                    <a:gd name="T15" fmla="*/ 732 h 935"/>
                    <a:gd name="T16" fmla="*/ 202 w 846"/>
                    <a:gd name="T17" fmla="*/ 924 h 935"/>
                    <a:gd name="T18" fmla="*/ 211 w 846"/>
                    <a:gd name="T19" fmla="*/ 727 h 935"/>
                    <a:gd name="T20" fmla="*/ 287 w 846"/>
                    <a:gd name="T21" fmla="*/ 926 h 935"/>
                    <a:gd name="T22" fmla="*/ 296 w 846"/>
                    <a:gd name="T23" fmla="*/ 725 h 935"/>
                    <a:gd name="T24" fmla="*/ 374 w 846"/>
                    <a:gd name="T25" fmla="*/ 927 h 935"/>
                    <a:gd name="T26" fmla="*/ 383 w 846"/>
                    <a:gd name="T27" fmla="*/ 719 h 935"/>
                    <a:gd name="T28" fmla="*/ 459 w 846"/>
                    <a:gd name="T29" fmla="*/ 928 h 935"/>
                    <a:gd name="T30" fmla="*/ 468 w 846"/>
                    <a:gd name="T31" fmla="*/ 715 h 935"/>
                    <a:gd name="T32" fmla="*/ 547 w 846"/>
                    <a:gd name="T33" fmla="*/ 931 h 935"/>
                    <a:gd name="T34" fmla="*/ 556 w 846"/>
                    <a:gd name="T35" fmla="*/ 712 h 935"/>
                    <a:gd name="T36" fmla="*/ 846 w 846"/>
                    <a:gd name="T37" fmla="*/ 935 h 935"/>
                    <a:gd name="T38" fmla="*/ 798 w 846"/>
                    <a:gd name="T39" fmla="*/ 0 h 935"/>
                    <a:gd name="T40" fmla="*/ 228 w 846"/>
                    <a:gd name="T41" fmla="*/ 381 h 935"/>
                    <a:gd name="T42" fmla="*/ 548 w 846"/>
                    <a:gd name="T43" fmla="*/ 388 h 935"/>
                    <a:gd name="T44" fmla="*/ 227 w 846"/>
                    <a:gd name="T45" fmla="*/ 470 h 935"/>
                    <a:gd name="T46" fmla="*/ 554 w 846"/>
                    <a:gd name="T47" fmla="*/ 696 h 935"/>
                    <a:gd name="T48" fmla="*/ 29 w 846"/>
                    <a:gd name="T49" fmla="*/ 725 h 935"/>
                    <a:gd name="T50" fmla="*/ 554 w 846"/>
                    <a:gd name="T51" fmla="*/ 626 h 935"/>
                    <a:gd name="T52" fmla="*/ 554 w 846"/>
                    <a:gd name="T53" fmla="*/ 518 h 935"/>
                    <a:gd name="T54" fmla="*/ 29 w 846"/>
                    <a:gd name="T55" fmla="*/ 555 h 935"/>
                    <a:gd name="T56" fmla="*/ 554 w 846"/>
                    <a:gd name="T57" fmla="*/ 518 h 935"/>
                    <a:gd name="T58" fmla="*/ 591 w 846"/>
                    <a:gd name="T59" fmla="*/ 812 h 935"/>
                    <a:gd name="T60" fmla="*/ 591 w 846"/>
                    <a:gd name="T61" fmla="*/ 794 h 935"/>
                    <a:gd name="T62" fmla="*/ 596 w 846"/>
                    <a:gd name="T63" fmla="*/ 277 h 935"/>
                    <a:gd name="T64" fmla="*/ 773 w 846"/>
                    <a:gd name="T65" fmla="*/ 794 h 935"/>
                    <a:gd name="T66" fmla="*/ 608 w 846"/>
                    <a:gd name="T67" fmla="*/ 593 h 935"/>
                    <a:gd name="T68" fmla="*/ 773 w 846"/>
                    <a:gd name="T69" fmla="*/ 557 h 935"/>
                    <a:gd name="T70" fmla="*/ 608 w 846"/>
                    <a:gd name="T71" fmla="*/ 418 h 935"/>
                    <a:gd name="T72" fmla="*/ 773 w 846"/>
                    <a:gd name="T73" fmla="*/ 369 h 935"/>
                    <a:gd name="T74" fmla="*/ 608 w 846"/>
                    <a:gd name="T75" fmla="*/ 255 h 935"/>
                    <a:gd name="T76" fmla="*/ 773 w 846"/>
                    <a:gd name="T77" fmla="*/ 199 h 935"/>
                    <a:gd name="T78" fmla="*/ 608 w 846"/>
                    <a:gd name="T79" fmla="*/ 116 h 935"/>
                    <a:gd name="T80" fmla="*/ 791 w 846"/>
                    <a:gd name="T81" fmla="*/ 38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935">
                      <a:moveTo>
                        <a:pt x="798" y="0"/>
                      </a:moveTo>
                      <a:lnTo>
                        <a:pt x="586" y="78"/>
                      </a:lnTo>
                      <a:lnTo>
                        <a:pt x="586" y="111"/>
                      </a:lnTo>
                      <a:lnTo>
                        <a:pt x="586" y="111"/>
                      </a:lnTo>
                      <a:lnTo>
                        <a:pt x="586" y="256"/>
                      </a:lnTo>
                      <a:lnTo>
                        <a:pt x="214" y="359"/>
                      </a:lnTo>
                      <a:lnTo>
                        <a:pt x="214" y="472"/>
                      </a:lnTo>
                      <a:lnTo>
                        <a:pt x="0" y="527"/>
                      </a:lnTo>
                      <a:lnTo>
                        <a:pt x="0" y="921"/>
                      </a:lnTo>
                      <a:lnTo>
                        <a:pt x="30" y="921"/>
                      </a:lnTo>
                      <a:lnTo>
                        <a:pt x="30" y="737"/>
                      </a:lnTo>
                      <a:lnTo>
                        <a:pt x="39" y="737"/>
                      </a:lnTo>
                      <a:lnTo>
                        <a:pt x="39" y="922"/>
                      </a:lnTo>
                      <a:lnTo>
                        <a:pt x="117" y="923"/>
                      </a:lnTo>
                      <a:lnTo>
                        <a:pt x="117" y="732"/>
                      </a:lnTo>
                      <a:lnTo>
                        <a:pt x="126" y="732"/>
                      </a:lnTo>
                      <a:lnTo>
                        <a:pt x="126" y="923"/>
                      </a:lnTo>
                      <a:lnTo>
                        <a:pt x="202" y="924"/>
                      </a:lnTo>
                      <a:lnTo>
                        <a:pt x="202" y="727"/>
                      </a:lnTo>
                      <a:lnTo>
                        <a:pt x="211" y="727"/>
                      </a:lnTo>
                      <a:lnTo>
                        <a:pt x="211" y="924"/>
                      </a:lnTo>
                      <a:lnTo>
                        <a:pt x="287" y="926"/>
                      </a:lnTo>
                      <a:lnTo>
                        <a:pt x="287" y="725"/>
                      </a:lnTo>
                      <a:lnTo>
                        <a:pt x="296" y="725"/>
                      </a:lnTo>
                      <a:lnTo>
                        <a:pt x="296" y="926"/>
                      </a:lnTo>
                      <a:lnTo>
                        <a:pt x="374" y="927"/>
                      </a:lnTo>
                      <a:lnTo>
                        <a:pt x="374" y="719"/>
                      </a:lnTo>
                      <a:lnTo>
                        <a:pt x="383" y="719"/>
                      </a:lnTo>
                      <a:lnTo>
                        <a:pt x="383" y="927"/>
                      </a:lnTo>
                      <a:lnTo>
                        <a:pt x="459" y="928"/>
                      </a:lnTo>
                      <a:lnTo>
                        <a:pt x="459" y="715"/>
                      </a:lnTo>
                      <a:lnTo>
                        <a:pt x="468" y="715"/>
                      </a:lnTo>
                      <a:lnTo>
                        <a:pt x="468" y="928"/>
                      </a:lnTo>
                      <a:lnTo>
                        <a:pt x="547" y="931"/>
                      </a:lnTo>
                      <a:lnTo>
                        <a:pt x="547" y="712"/>
                      </a:lnTo>
                      <a:lnTo>
                        <a:pt x="556" y="712"/>
                      </a:lnTo>
                      <a:lnTo>
                        <a:pt x="556" y="931"/>
                      </a:lnTo>
                      <a:lnTo>
                        <a:pt x="846" y="935"/>
                      </a:lnTo>
                      <a:lnTo>
                        <a:pt x="846" y="38"/>
                      </a:lnTo>
                      <a:lnTo>
                        <a:pt x="798" y="0"/>
                      </a:lnTo>
                      <a:close/>
                      <a:moveTo>
                        <a:pt x="227" y="381"/>
                      </a:moveTo>
                      <a:lnTo>
                        <a:pt x="228" y="381"/>
                      </a:lnTo>
                      <a:lnTo>
                        <a:pt x="232" y="464"/>
                      </a:lnTo>
                      <a:lnTo>
                        <a:pt x="548" y="388"/>
                      </a:lnTo>
                      <a:lnTo>
                        <a:pt x="549" y="393"/>
                      </a:lnTo>
                      <a:lnTo>
                        <a:pt x="227" y="470"/>
                      </a:lnTo>
                      <a:lnTo>
                        <a:pt x="227" y="381"/>
                      </a:lnTo>
                      <a:close/>
                      <a:moveTo>
                        <a:pt x="554" y="696"/>
                      </a:moveTo>
                      <a:lnTo>
                        <a:pt x="549" y="696"/>
                      </a:lnTo>
                      <a:lnTo>
                        <a:pt x="29" y="725"/>
                      </a:lnTo>
                      <a:lnTo>
                        <a:pt x="29" y="689"/>
                      </a:lnTo>
                      <a:lnTo>
                        <a:pt x="554" y="626"/>
                      </a:lnTo>
                      <a:lnTo>
                        <a:pt x="554" y="696"/>
                      </a:lnTo>
                      <a:close/>
                      <a:moveTo>
                        <a:pt x="554" y="518"/>
                      </a:moveTo>
                      <a:lnTo>
                        <a:pt x="29" y="590"/>
                      </a:lnTo>
                      <a:lnTo>
                        <a:pt x="29" y="555"/>
                      </a:lnTo>
                      <a:lnTo>
                        <a:pt x="554" y="441"/>
                      </a:lnTo>
                      <a:lnTo>
                        <a:pt x="554" y="518"/>
                      </a:lnTo>
                      <a:close/>
                      <a:moveTo>
                        <a:pt x="791" y="812"/>
                      </a:moveTo>
                      <a:lnTo>
                        <a:pt x="591" y="812"/>
                      </a:lnTo>
                      <a:lnTo>
                        <a:pt x="591" y="794"/>
                      </a:lnTo>
                      <a:lnTo>
                        <a:pt x="591" y="794"/>
                      </a:lnTo>
                      <a:lnTo>
                        <a:pt x="591" y="277"/>
                      </a:lnTo>
                      <a:lnTo>
                        <a:pt x="596" y="277"/>
                      </a:lnTo>
                      <a:lnTo>
                        <a:pt x="596" y="794"/>
                      </a:lnTo>
                      <a:lnTo>
                        <a:pt x="773" y="794"/>
                      </a:lnTo>
                      <a:lnTo>
                        <a:pt x="773" y="575"/>
                      </a:lnTo>
                      <a:lnTo>
                        <a:pt x="608" y="593"/>
                      </a:lnTo>
                      <a:lnTo>
                        <a:pt x="608" y="575"/>
                      </a:lnTo>
                      <a:lnTo>
                        <a:pt x="773" y="557"/>
                      </a:lnTo>
                      <a:lnTo>
                        <a:pt x="773" y="386"/>
                      </a:lnTo>
                      <a:lnTo>
                        <a:pt x="608" y="418"/>
                      </a:lnTo>
                      <a:lnTo>
                        <a:pt x="608" y="399"/>
                      </a:lnTo>
                      <a:lnTo>
                        <a:pt x="773" y="369"/>
                      </a:lnTo>
                      <a:lnTo>
                        <a:pt x="773" y="218"/>
                      </a:lnTo>
                      <a:lnTo>
                        <a:pt x="608" y="255"/>
                      </a:lnTo>
                      <a:lnTo>
                        <a:pt x="608" y="237"/>
                      </a:lnTo>
                      <a:lnTo>
                        <a:pt x="773" y="199"/>
                      </a:lnTo>
                      <a:lnTo>
                        <a:pt x="773" y="62"/>
                      </a:lnTo>
                      <a:lnTo>
                        <a:pt x="608" y="116"/>
                      </a:lnTo>
                      <a:lnTo>
                        <a:pt x="608" y="96"/>
                      </a:lnTo>
                      <a:lnTo>
                        <a:pt x="791" y="38"/>
                      </a:lnTo>
                      <a:lnTo>
                        <a:pt x="791" y="8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chemeClr val="accent5">
                        <a:lumMod val="75000"/>
                      </a:schemeClr>
                    </a:solidFill>
                    <a:effectLst/>
                    <a:uLnTx/>
                    <a:uFillTx/>
                    <a:latin typeface="+mn-ea"/>
                  </a:endParaRPr>
                </a:p>
              </p:txBody>
            </p:sp>
            <p:sp>
              <p:nvSpPr>
                <p:cNvPr id="93" name="Freeform 108"/>
                <p:cNvSpPr>
                  <a:spLocks noEditPoints="1"/>
                </p:cNvSpPr>
                <p:nvPr/>
              </p:nvSpPr>
              <p:spPr bwMode="auto">
                <a:xfrm>
                  <a:off x="5340708" y="1229723"/>
                  <a:ext cx="256345" cy="519555"/>
                </a:xfrm>
                <a:custGeom>
                  <a:avLst/>
                  <a:gdLst>
                    <a:gd name="T0" fmla="*/ 296 w 341"/>
                    <a:gd name="T1" fmla="*/ 336 h 889"/>
                    <a:gd name="T2" fmla="*/ 296 w 341"/>
                    <a:gd name="T3" fmla="*/ 285 h 889"/>
                    <a:gd name="T4" fmla="*/ 181 w 341"/>
                    <a:gd name="T5" fmla="*/ 178 h 889"/>
                    <a:gd name="T6" fmla="*/ 140 w 341"/>
                    <a:gd name="T7" fmla="*/ 182 h 889"/>
                    <a:gd name="T8" fmla="*/ 24 w 341"/>
                    <a:gd name="T9" fmla="*/ 0 h 889"/>
                    <a:gd name="T10" fmla="*/ 0 w 341"/>
                    <a:gd name="T11" fmla="*/ 38 h 889"/>
                    <a:gd name="T12" fmla="*/ 0 w 341"/>
                    <a:gd name="T13" fmla="*/ 889 h 889"/>
                    <a:gd name="T14" fmla="*/ 51 w 341"/>
                    <a:gd name="T15" fmla="*/ 872 h 889"/>
                    <a:gd name="T16" fmla="*/ 51 w 341"/>
                    <a:gd name="T17" fmla="*/ 206 h 889"/>
                    <a:gd name="T18" fmla="*/ 135 w 341"/>
                    <a:gd name="T19" fmla="*/ 186 h 889"/>
                    <a:gd name="T20" fmla="*/ 135 w 341"/>
                    <a:gd name="T21" fmla="*/ 194 h 889"/>
                    <a:gd name="T22" fmla="*/ 59 w 341"/>
                    <a:gd name="T23" fmla="*/ 212 h 889"/>
                    <a:gd name="T24" fmla="*/ 59 w 341"/>
                    <a:gd name="T25" fmla="*/ 872 h 889"/>
                    <a:gd name="T26" fmla="*/ 80 w 341"/>
                    <a:gd name="T27" fmla="*/ 874 h 889"/>
                    <a:gd name="T28" fmla="*/ 80 w 341"/>
                    <a:gd name="T29" fmla="*/ 232 h 889"/>
                    <a:gd name="T30" fmla="*/ 84 w 341"/>
                    <a:gd name="T31" fmla="*/ 232 h 889"/>
                    <a:gd name="T32" fmla="*/ 84 w 341"/>
                    <a:gd name="T33" fmla="*/ 874 h 889"/>
                    <a:gd name="T34" fmla="*/ 108 w 341"/>
                    <a:gd name="T35" fmla="*/ 876 h 889"/>
                    <a:gd name="T36" fmla="*/ 108 w 341"/>
                    <a:gd name="T37" fmla="*/ 228 h 889"/>
                    <a:gd name="T38" fmla="*/ 112 w 341"/>
                    <a:gd name="T39" fmla="*/ 228 h 889"/>
                    <a:gd name="T40" fmla="*/ 112 w 341"/>
                    <a:gd name="T41" fmla="*/ 877 h 889"/>
                    <a:gd name="T42" fmla="*/ 135 w 341"/>
                    <a:gd name="T43" fmla="*/ 878 h 889"/>
                    <a:gd name="T44" fmla="*/ 135 w 341"/>
                    <a:gd name="T45" fmla="*/ 224 h 889"/>
                    <a:gd name="T46" fmla="*/ 139 w 341"/>
                    <a:gd name="T47" fmla="*/ 224 h 889"/>
                    <a:gd name="T48" fmla="*/ 139 w 341"/>
                    <a:gd name="T49" fmla="*/ 879 h 889"/>
                    <a:gd name="T50" fmla="*/ 161 w 341"/>
                    <a:gd name="T51" fmla="*/ 881 h 889"/>
                    <a:gd name="T52" fmla="*/ 161 w 341"/>
                    <a:gd name="T53" fmla="*/ 220 h 889"/>
                    <a:gd name="T54" fmla="*/ 165 w 341"/>
                    <a:gd name="T55" fmla="*/ 220 h 889"/>
                    <a:gd name="T56" fmla="*/ 165 w 341"/>
                    <a:gd name="T57" fmla="*/ 881 h 889"/>
                    <a:gd name="T58" fmla="*/ 181 w 341"/>
                    <a:gd name="T59" fmla="*/ 882 h 889"/>
                    <a:gd name="T60" fmla="*/ 341 w 341"/>
                    <a:gd name="T61" fmla="*/ 869 h 889"/>
                    <a:gd name="T62" fmla="*/ 341 w 341"/>
                    <a:gd name="T63" fmla="*/ 378 h 889"/>
                    <a:gd name="T64" fmla="*/ 296 w 341"/>
                    <a:gd name="T65" fmla="*/ 336 h 889"/>
                    <a:gd name="T66" fmla="*/ 284 w 341"/>
                    <a:gd name="T67" fmla="*/ 305 h 889"/>
                    <a:gd name="T68" fmla="*/ 200 w 341"/>
                    <a:gd name="T69" fmla="*/ 227 h 889"/>
                    <a:gd name="T70" fmla="*/ 200 w 341"/>
                    <a:gd name="T71" fmla="*/ 864 h 889"/>
                    <a:gd name="T72" fmla="*/ 192 w 341"/>
                    <a:gd name="T73" fmla="*/ 864 h 889"/>
                    <a:gd name="T74" fmla="*/ 192 w 341"/>
                    <a:gd name="T75" fmla="*/ 209 h 889"/>
                    <a:gd name="T76" fmla="*/ 283 w 341"/>
                    <a:gd name="T77" fmla="*/ 294 h 889"/>
                    <a:gd name="T78" fmla="*/ 284 w 341"/>
                    <a:gd name="T79" fmla="*/ 30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889">
                      <a:moveTo>
                        <a:pt x="296" y="336"/>
                      </a:moveTo>
                      <a:cubicBezTo>
                        <a:pt x="296" y="285"/>
                        <a:pt x="296" y="285"/>
                        <a:pt x="296" y="285"/>
                      </a:cubicBezTo>
                      <a:cubicBezTo>
                        <a:pt x="181" y="178"/>
                        <a:pt x="181" y="178"/>
                        <a:pt x="181" y="178"/>
                      </a:cubicBezTo>
                      <a:cubicBezTo>
                        <a:pt x="140" y="182"/>
                        <a:pt x="140" y="182"/>
                        <a:pt x="140" y="182"/>
                      </a:cubicBezTo>
                      <a:cubicBezTo>
                        <a:pt x="157" y="56"/>
                        <a:pt x="24" y="0"/>
                        <a:pt x="24" y="0"/>
                      </a:cubicBezTo>
                      <a:cubicBezTo>
                        <a:pt x="0" y="38"/>
                        <a:pt x="0" y="38"/>
                        <a:pt x="0" y="38"/>
                      </a:cubicBezTo>
                      <a:cubicBezTo>
                        <a:pt x="0" y="889"/>
                        <a:pt x="0" y="889"/>
                        <a:pt x="0" y="889"/>
                      </a:cubicBezTo>
                      <a:cubicBezTo>
                        <a:pt x="51" y="872"/>
                        <a:pt x="51" y="872"/>
                        <a:pt x="51" y="872"/>
                      </a:cubicBezTo>
                      <a:cubicBezTo>
                        <a:pt x="51" y="206"/>
                        <a:pt x="51" y="206"/>
                        <a:pt x="51" y="206"/>
                      </a:cubicBezTo>
                      <a:cubicBezTo>
                        <a:pt x="135" y="186"/>
                        <a:pt x="135" y="186"/>
                        <a:pt x="135" y="186"/>
                      </a:cubicBezTo>
                      <a:cubicBezTo>
                        <a:pt x="135" y="194"/>
                        <a:pt x="135" y="194"/>
                        <a:pt x="135" y="194"/>
                      </a:cubicBezTo>
                      <a:cubicBezTo>
                        <a:pt x="59" y="212"/>
                        <a:pt x="59" y="212"/>
                        <a:pt x="59" y="212"/>
                      </a:cubicBezTo>
                      <a:cubicBezTo>
                        <a:pt x="59" y="872"/>
                        <a:pt x="59" y="872"/>
                        <a:pt x="59" y="872"/>
                      </a:cubicBezTo>
                      <a:cubicBezTo>
                        <a:pt x="80" y="874"/>
                        <a:pt x="80" y="874"/>
                        <a:pt x="80" y="874"/>
                      </a:cubicBezTo>
                      <a:cubicBezTo>
                        <a:pt x="80" y="232"/>
                        <a:pt x="80" y="232"/>
                        <a:pt x="80" y="232"/>
                      </a:cubicBezTo>
                      <a:cubicBezTo>
                        <a:pt x="84" y="232"/>
                        <a:pt x="84" y="232"/>
                        <a:pt x="84" y="232"/>
                      </a:cubicBezTo>
                      <a:cubicBezTo>
                        <a:pt x="84" y="874"/>
                        <a:pt x="84" y="874"/>
                        <a:pt x="84" y="874"/>
                      </a:cubicBezTo>
                      <a:cubicBezTo>
                        <a:pt x="108" y="876"/>
                        <a:pt x="108" y="876"/>
                        <a:pt x="108" y="876"/>
                      </a:cubicBezTo>
                      <a:cubicBezTo>
                        <a:pt x="108" y="228"/>
                        <a:pt x="108" y="228"/>
                        <a:pt x="108" y="228"/>
                      </a:cubicBezTo>
                      <a:cubicBezTo>
                        <a:pt x="112" y="228"/>
                        <a:pt x="112" y="228"/>
                        <a:pt x="112" y="228"/>
                      </a:cubicBezTo>
                      <a:cubicBezTo>
                        <a:pt x="112" y="877"/>
                        <a:pt x="112" y="877"/>
                        <a:pt x="112" y="877"/>
                      </a:cubicBezTo>
                      <a:cubicBezTo>
                        <a:pt x="135" y="878"/>
                        <a:pt x="135" y="878"/>
                        <a:pt x="135" y="878"/>
                      </a:cubicBezTo>
                      <a:cubicBezTo>
                        <a:pt x="135" y="224"/>
                        <a:pt x="135" y="224"/>
                        <a:pt x="135" y="224"/>
                      </a:cubicBezTo>
                      <a:cubicBezTo>
                        <a:pt x="139" y="224"/>
                        <a:pt x="139" y="224"/>
                        <a:pt x="139" y="224"/>
                      </a:cubicBezTo>
                      <a:cubicBezTo>
                        <a:pt x="139" y="879"/>
                        <a:pt x="139" y="879"/>
                        <a:pt x="139" y="879"/>
                      </a:cubicBezTo>
                      <a:cubicBezTo>
                        <a:pt x="161" y="881"/>
                        <a:pt x="161" y="881"/>
                        <a:pt x="161" y="881"/>
                      </a:cubicBezTo>
                      <a:cubicBezTo>
                        <a:pt x="161" y="220"/>
                        <a:pt x="161" y="220"/>
                        <a:pt x="161" y="220"/>
                      </a:cubicBezTo>
                      <a:cubicBezTo>
                        <a:pt x="165" y="220"/>
                        <a:pt x="165" y="220"/>
                        <a:pt x="165" y="220"/>
                      </a:cubicBezTo>
                      <a:cubicBezTo>
                        <a:pt x="165" y="881"/>
                        <a:pt x="165" y="881"/>
                        <a:pt x="165" y="881"/>
                      </a:cubicBezTo>
                      <a:cubicBezTo>
                        <a:pt x="181" y="882"/>
                        <a:pt x="181" y="882"/>
                        <a:pt x="181" y="882"/>
                      </a:cubicBezTo>
                      <a:cubicBezTo>
                        <a:pt x="341" y="869"/>
                        <a:pt x="341" y="869"/>
                        <a:pt x="341" y="869"/>
                      </a:cubicBezTo>
                      <a:cubicBezTo>
                        <a:pt x="341" y="378"/>
                        <a:pt x="341" y="378"/>
                        <a:pt x="341" y="378"/>
                      </a:cubicBezTo>
                      <a:lnTo>
                        <a:pt x="296" y="336"/>
                      </a:lnTo>
                      <a:close/>
                      <a:moveTo>
                        <a:pt x="284" y="305"/>
                      </a:moveTo>
                      <a:cubicBezTo>
                        <a:pt x="200" y="227"/>
                        <a:pt x="200" y="227"/>
                        <a:pt x="200" y="227"/>
                      </a:cubicBezTo>
                      <a:cubicBezTo>
                        <a:pt x="200" y="864"/>
                        <a:pt x="200" y="864"/>
                        <a:pt x="200" y="864"/>
                      </a:cubicBezTo>
                      <a:cubicBezTo>
                        <a:pt x="192" y="864"/>
                        <a:pt x="192" y="864"/>
                        <a:pt x="192" y="864"/>
                      </a:cubicBezTo>
                      <a:cubicBezTo>
                        <a:pt x="192" y="209"/>
                        <a:pt x="192" y="209"/>
                        <a:pt x="192" y="209"/>
                      </a:cubicBezTo>
                      <a:cubicBezTo>
                        <a:pt x="283" y="294"/>
                        <a:pt x="283" y="294"/>
                        <a:pt x="283" y="294"/>
                      </a:cubicBezTo>
                      <a:lnTo>
                        <a:pt x="284" y="3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chemeClr val="accent5">
                        <a:lumMod val="75000"/>
                      </a:schemeClr>
                    </a:solidFill>
                    <a:effectLst/>
                    <a:uLnTx/>
                    <a:uFillTx/>
                    <a:latin typeface="+mn-ea"/>
                  </a:endParaRPr>
                </a:p>
              </p:txBody>
            </p:sp>
          </p:grpSp>
        </p:grpSp>
        <p:grpSp>
          <p:nvGrpSpPr>
            <p:cNvPr id="19" name="组合 18"/>
            <p:cNvGrpSpPr/>
            <p:nvPr/>
          </p:nvGrpSpPr>
          <p:grpSpPr>
            <a:xfrm>
              <a:off x="3777" y="9435"/>
              <a:ext cx="4110" cy="709"/>
              <a:chOff x="834560" y="4262990"/>
              <a:chExt cx="2416970" cy="394248"/>
            </a:xfrm>
          </p:grpSpPr>
          <p:sp>
            <p:nvSpPr>
              <p:cNvPr id="88" name="TextBox 17"/>
              <p:cNvSpPr txBox="1"/>
              <p:nvPr>
                <p:custDataLst>
                  <p:tags r:id="rId17"/>
                </p:custDataLst>
              </p:nvPr>
            </p:nvSpPr>
            <p:spPr>
              <a:xfrm>
                <a:off x="834560" y="4336734"/>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accent5">
                        <a:lumMod val="75000"/>
                      </a:schemeClr>
                    </a:solidFill>
                    <a:latin typeface="+mn-ea"/>
                  </a:rPr>
                  <a:t>货币市场系列</a:t>
                </a:r>
                <a:endParaRPr lang="zh-CN" altLang="en-US" sz="1600" dirty="0">
                  <a:solidFill>
                    <a:schemeClr val="accent5">
                      <a:lumMod val="75000"/>
                    </a:schemeClr>
                  </a:solidFill>
                  <a:latin typeface="+mn-ea"/>
                </a:endParaRPr>
              </a:p>
            </p:txBody>
          </p:sp>
          <p:pic>
            <p:nvPicPr>
              <p:cNvPr id="89" name="Picture 7" descr="\\MAGNUM\Projects\Microsoft\Cloud Power FY12\Design\ICONS_PNG\Within_Your_Reach.png"/>
              <p:cNvPicPr>
                <a:picLocks noChangeAspect="1" noChangeArrowheads="1"/>
              </p:cNvPicPr>
              <p:nvPr/>
            </p:nvPicPr>
            <p:blipFill>
              <a:blip r:embed="rId18" cstate="print">
                <a:biLevel thresh="25000"/>
              </a:blip>
              <a:stretch>
                <a:fillRect/>
              </a:stretch>
            </p:blipFill>
            <p:spPr bwMode="auto">
              <a:xfrm>
                <a:off x="2835953" y="4262990"/>
                <a:ext cx="377587" cy="394248"/>
              </a:xfrm>
              <a:prstGeom prst="rect">
                <a:avLst/>
              </a:prstGeom>
              <a:noFill/>
            </p:spPr>
          </p:pic>
        </p:grpSp>
        <p:grpSp>
          <p:nvGrpSpPr>
            <p:cNvPr id="20" name="组合 19"/>
            <p:cNvGrpSpPr/>
            <p:nvPr/>
          </p:nvGrpSpPr>
          <p:grpSpPr>
            <a:xfrm>
              <a:off x="14019" y="4800"/>
              <a:ext cx="4110" cy="5257"/>
              <a:chOff x="5983974" y="1684270"/>
              <a:chExt cx="2416970" cy="2924431"/>
            </a:xfrm>
          </p:grpSpPr>
          <p:sp>
            <p:nvSpPr>
              <p:cNvPr id="86" name="TextBox 58"/>
              <p:cNvSpPr txBox="1"/>
              <p:nvPr>
                <p:custDataLst>
                  <p:tags r:id="rId19"/>
                </p:custDataLst>
              </p:nvPr>
            </p:nvSpPr>
            <p:spPr>
              <a:xfrm>
                <a:off x="5983974" y="1684270"/>
                <a:ext cx="2416970"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科技金融研究系列</a:t>
                </a:r>
                <a:endParaRPr lang="zh-CN" altLang="en-US" sz="1600" dirty="0">
                  <a:solidFill>
                    <a:schemeClr val="bg1"/>
                  </a:solidFill>
                  <a:latin typeface="+mn-ea"/>
                </a:endParaRPr>
              </a:p>
            </p:txBody>
          </p:sp>
          <p:pic>
            <p:nvPicPr>
              <p:cNvPr id="87" name="Picture 33" descr="C:\Users\v-jtobey.REDMOND\AppData\Local\MetroStyleAddIn\Icons\Computing.wmf"/>
              <p:cNvPicPr>
                <a:picLocks noChangeAspect="1" noChangeArrowheads="1"/>
              </p:cNvPicPr>
              <p:nvPr>
                <p:custDataLst>
                  <p:tags r:id="rId20"/>
                </p:custDataLst>
              </p:nvPr>
            </p:nvPicPr>
            <p:blipFill>
              <a:blip r:embed="rId21" cstate="print"/>
              <a:srcRect t="7580" b="7580"/>
              <a:stretch>
                <a:fillRect/>
              </a:stretch>
            </p:blipFill>
            <p:spPr bwMode="auto">
              <a:xfrm>
                <a:off x="8028566" y="4355158"/>
                <a:ext cx="253607" cy="2535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8919" y="7071"/>
              <a:ext cx="4110" cy="567"/>
              <a:chOff x="3394483" y="2947736"/>
              <a:chExt cx="2416970" cy="315573"/>
            </a:xfrm>
          </p:grpSpPr>
          <p:sp>
            <p:nvSpPr>
              <p:cNvPr id="84" name="TextBox 61"/>
              <p:cNvSpPr txBox="1"/>
              <p:nvPr>
                <p:custDataLst>
                  <p:tags r:id="rId22"/>
                </p:custDataLst>
              </p:nvPr>
            </p:nvSpPr>
            <p:spPr>
              <a:xfrm>
                <a:off x="3394483" y="3008492"/>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市场资讯系列</a:t>
                </a:r>
                <a:endParaRPr lang="zh-CN" altLang="en-US" sz="1600" dirty="0">
                  <a:solidFill>
                    <a:schemeClr val="bg1"/>
                  </a:solidFill>
                  <a:latin typeface="+mn-ea"/>
                </a:endParaRPr>
              </a:p>
            </p:txBody>
          </p:sp>
          <p:pic>
            <p:nvPicPr>
              <p:cNvPr id="85" name="Picture 38" descr="C:\Users\v-jtobey.REDMOND\AppData\Local\MetroStyleAddIn\Icons\Device 1.wmf"/>
              <p:cNvPicPr>
                <a:picLocks noChangeAspect="1" noChangeArrowheads="1"/>
              </p:cNvPicPr>
              <p:nvPr/>
            </p:nvPicPr>
            <p:blipFill>
              <a:blip r:embed="rId23" cstate="print"/>
              <a:srcRect/>
              <a:stretch>
                <a:fillRect/>
              </a:stretch>
            </p:blipFill>
            <p:spPr bwMode="auto">
              <a:xfrm>
                <a:off x="5269887" y="2947736"/>
                <a:ext cx="418540" cy="2949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组合 21"/>
            <p:cNvGrpSpPr/>
            <p:nvPr/>
          </p:nvGrpSpPr>
          <p:grpSpPr>
            <a:xfrm>
              <a:off x="14036" y="4706"/>
              <a:ext cx="4110" cy="5359"/>
              <a:chOff x="6867637" y="1631650"/>
              <a:chExt cx="2416970" cy="2981537"/>
            </a:xfrm>
          </p:grpSpPr>
          <p:sp>
            <p:nvSpPr>
              <p:cNvPr id="82" name="TextBox 64"/>
              <p:cNvSpPr txBox="1"/>
              <p:nvPr>
                <p:custDataLst>
                  <p:tags r:id="rId24"/>
                </p:custDataLst>
              </p:nvPr>
            </p:nvSpPr>
            <p:spPr>
              <a:xfrm>
                <a:off x="6867637" y="4358370"/>
                <a:ext cx="2416970" cy="254817"/>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板块研究系列</a:t>
                </a:r>
                <a:endParaRPr lang="en-US" sz="1600" dirty="0">
                  <a:solidFill>
                    <a:schemeClr val="bg1"/>
                  </a:solidFill>
                  <a:latin typeface="+mn-ea"/>
                </a:endParaRPr>
              </a:p>
            </p:txBody>
          </p:sp>
          <p:pic>
            <p:nvPicPr>
              <p:cNvPr id="83" name="Picture 2"/>
              <p:cNvPicPr>
                <a:picLocks noChangeAspect="1" noChangeArrowheads="1"/>
              </p:cNvPicPr>
              <p:nvPr/>
            </p:nvPicPr>
            <p:blipFill>
              <a:blip r:embed="rId25" cstate="print"/>
              <a:stretch>
                <a:fillRect/>
              </a:stretch>
            </p:blipFill>
            <p:spPr bwMode="auto">
              <a:xfrm>
                <a:off x="8853414" y="1631650"/>
                <a:ext cx="310428" cy="3103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组合 22"/>
            <p:cNvGrpSpPr/>
            <p:nvPr/>
          </p:nvGrpSpPr>
          <p:grpSpPr>
            <a:xfrm>
              <a:off x="8931" y="8317"/>
              <a:ext cx="4110" cy="548"/>
              <a:chOff x="3401729" y="3640543"/>
              <a:chExt cx="2416970" cy="305083"/>
            </a:xfrm>
          </p:grpSpPr>
          <p:sp>
            <p:nvSpPr>
              <p:cNvPr id="80" name="TextBox 23"/>
              <p:cNvSpPr txBox="1"/>
              <p:nvPr>
                <p:custDataLst>
                  <p:tags r:id="rId26"/>
                </p:custDataLst>
              </p:nvPr>
            </p:nvSpPr>
            <p:spPr>
              <a:xfrm>
                <a:off x="3401729" y="3672621"/>
                <a:ext cx="2416970" cy="254817"/>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衍生市场系列</a:t>
                </a:r>
                <a:endParaRPr lang="zh-CN" altLang="en-US" sz="1600" dirty="0">
                  <a:solidFill>
                    <a:schemeClr val="bg1"/>
                  </a:solidFill>
                  <a:latin typeface="+mn-ea"/>
                </a:endParaRPr>
              </a:p>
            </p:txBody>
          </p:sp>
          <p:pic>
            <p:nvPicPr>
              <p:cNvPr id="81" name="Picture 9" descr="C:\Users\Jonahs\Dropbox\Projects SCOTT\MEET Windows Azure\source\Background\tile-icon-messaging.png"/>
              <p:cNvPicPr>
                <a:picLocks noChangeAspect="1" noChangeArrowheads="1"/>
              </p:cNvPicPr>
              <p:nvPr/>
            </p:nvPicPr>
            <p:blipFill>
              <a:blip r:embed="rId27" cstate="print">
                <a:extLst>
                  <a:ext uri="{BEBA8EAE-BF5A-486C-A8C5-ECC9F3942E4B}">
                    <a14:imgProps xmlns:a14="http://schemas.microsoft.com/office/drawing/2010/main">
                      <a14:imgLayer r:embed="rId28">
                        <a14:imgEffect>
                          <a14:artisticGlowEdges trans="15000"/>
                        </a14:imgEffect>
                      </a14:imgLayer>
                    </a14:imgProps>
                  </a:ext>
                </a:extLst>
              </a:blip>
              <a:srcRect/>
              <a:stretch>
                <a:fillRect/>
              </a:stretch>
            </p:blipFill>
            <p:spPr bwMode="auto">
              <a:xfrm>
                <a:off x="5383265" y="3640543"/>
                <a:ext cx="305162" cy="3050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p:cNvGrpSpPr/>
            <p:nvPr/>
          </p:nvGrpSpPr>
          <p:grpSpPr>
            <a:xfrm>
              <a:off x="14023" y="8345"/>
              <a:ext cx="4110" cy="499"/>
              <a:chOff x="5986232" y="3654883"/>
              <a:chExt cx="2416970" cy="277748"/>
            </a:xfrm>
          </p:grpSpPr>
          <p:sp>
            <p:nvSpPr>
              <p:cNvPr id="78" name="TextBox 70"/>
              <p:cNvSpPr txBox="1"/>
              <p:nvPr>
                <p:custDataLst>
                  <p:tags r:id="rId29"/>
                </p:custDataLst>
              </p:nvPr>
            </p:nvSpPr>
            <p:spPr>
              <a:xfrm>
                <a:off x="5986232" y="3654883"/>
                <a:ext cx="2416970" cy="277748"/>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accent5">
                        <a:lumMod val="75000"/>
                      </a:schemeClr>
                    </a:solidFill>
                    <a:latin typeface="+mn-ea"/>
                  </a:rPr>
                  <a:t>绿色经济系列</a:t>
                </a:r>
                <a:endParaRPr lang="zh-CN" altLang="en-US" sz="1600" dirty="0">
                  <a:solidFill>
                    <a:schemeClr val="accent5">
                      <a:lumMod val="75000"/>
                    </a:schemeClr>
                  </a:solidFill>
                  <a:latin typeface="+mn-ea"/>
                </a:endParaRPr>
              </a:p>
            </p:txBody>
          </p:sp>
          <p:pic>
            <p:nvPicPr>
              <p:cNvPr id="79" name="Picture 4" descr="C:\Users\Jonahs\Dropbox\Projects SCOTT\MEET Windows Azure\source\Background\tile-icon-cache.png"/>
              <p:cNvPicPr>
                <a:picLocks noChangeAspect="1" noChangeArrowheads="1"/>
              </p:cNvPicPr>
              <p:nvPr/>
            </p:nvPicPr>
            <p:blipFill>
              <a:blip r:embed="rId30" cstate="print">
                <a:extLst>
                  <a:ext uri="{BEBA8EAE-BF5A-486C-A8C5-ECC9F3942E4B}">
                    <a14:imgProps xmlns:a14="http://schemas.microsoft.com/office/drawing/2010/main">
                      <a14:imgLayer r:embed="rId31">
                        <a14:imgEffect>
                          <a14:artisticGlowEdges trans="15000"/>
                        </a14:imgEffect>
                      </a14:imgLayer>
                    </a14:imgProps>
                  </a:ext>
                </a:extLst>
              </a:blip>
              <a:srcRect/>
              <a:stretch>
                <a:fillRect/>
              </a:stretch>
            </p:blipFill>
            <p:spPr bwMode="auto">
              <a:xfrm>
                <a:off x="7975847" y="3671262"/>
                <a:ext cx="251839" cy="2517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组合 24"/>
            <p:cNvGrpSpPr/>
            <p:nvPr/>
          </p:nvGrpSpPr>
          <p:grpSpPr>
            <a:xfrm>
              <a:off x="14023" y="7131"/>
              <a:ext cx="4110" cy="531"/>
              <a:chOff x="5986232" y="2980842"/>
              <a:chExt cx="2416970" cy="295567"/>
            </a:xfrm>
            <a:solidFill>
              <a:schemeClr val="bg1">
                <a:lumMod val="85000"/>
              </a:schemeClr>
            </a:solidFill>
          </p:grpSpPr>
          <p:sp>
            <p:nvSpPr>
              <p:cNvPr id="76" name="TextBox 73"/>
              <p:cNvSpPr txBox="1"/>
              <p:nvPr>
                <p:custDataLst>
                  <p:tags r:id="rId32"/>
                </p:custDataLst>
              </p:nvPr>
            </p:nvSpPr>
            <p:spPr>
              <a:xfrm>
                <a:off x="5986232" y="3004540"/>
                <a:ext cx="2416970" cy="254817"/>
              </a:xfrm>
              <a:prstGeom prst="rect">
                <a:avLst/>
              </a:prstGeom>
              <a:grp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accent5">
                        <a:lumMod val="75000"/>
                      </a:schemeClr>
                    </a:solidFill>
                    <a:latin typeface="+mn-ea"/>
                  </a:rPr>
                  <a:t>行业研究系列</a:t>
                </a:r>
                <a:endParaRPr lang="zh-CN" altLang="en-US" sz="1600" dirty="0">
                  <a:solidFill>
                    <a:schemeClr val="accent5">
                      <a:lumMod val="75000"/>
                    </a:schemeClr>
                  </a:solidFill>
                  <a:latin typeface="+mn-ea"/>
                </a:endParaRPr>
              </a:p>
            </p:txBody>
          </p:sp>
          <p:pic>
            <p:nvPicPr>
              <p:cNvPr id="77" name="Picture 23"/>
              <p:cNvPicPr>
                <a:picLocks noChangeAspect="1"/>
              </p:cNvPicPr>
              <p:nvPr/>
            </p:nvPicPr>
            <p:blipFill>
              <a:blip r:embed="rId33" cstate="print"/>
              <a:stretch>
                <a:fillRect/>
              </a:stretch>
            </p:blipFill>
            <p:spPr>
              <a:xfrm>
                <a:off x="7905967" y="2980842"/>
                <a:ext cx="368692" cy="295567"/>
              </a:xfrm>
              <a:prstGeom prst="rect">
                <a:avLst/>
              </a:prstGeom>
              <a:grpFill/>
            </p:spPr>
          </p:pic>
        </p:grpSp>
        <p:sp>
          <p:nvSpPr>
            <p:cNvPr id="26" name="TextBox 76"/>
            <p:cNvSpPr txBox="1"/>
            <p:nvPr>
              <p:custDataLst>
                <p:tags r:id="rId34"/>
              </p:custDataLst>
            </p:nvPr>
          </p:nvSpPr>
          <p:spPr>
            <a:xfrm>
              <a:off x="14019" y="5973"/>
              <a:ext cx="4110" cy="458"/>
            </a:xfrm>
            <a:prstGeom prst="rect">
              <a:avLst/>
            </a:prstGeom>
            <a:solidFill>
              <a:schemeClr val="accent5">
                <a:lumMod val="75000"/>
              </a:schemeClr>
            </a:solid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债券市场系列</a:t>
              </a:r>
              <a:endParaRPr lang="zh-CN" altLang="en-US" sz="1600" dirty="0">
                <a:solidFill>
                  <a:schemeClr val="bg1"/>
                </a:solidFill>
                <a:latin typeface="+mn-ea"/>
              </a:endParaRPr>
            </a:p>
          </p:txBody>
        </p:sp>
        <p:grpSp>
          <p:nvGrpSpPr>
            <p:cNvPr id="27" name="组合 26"/>
            <p:cNvGrpSpPr/>
            <p:nvPr/>
          </p:nvGrpSpPr>
          <p:grpSpPr>
            <a:xfrm>
              <a:off x="8919" y="5860"/>
              <a:ext cx="4110" cy="631"/>
              <a:chOff x="3394483" y="2273914"/>
              <a:chExt cx="2416970" cy="351150"/>
            </a:xfrm>
          </p:grpSpPr>
          <p:sp>
            <p:nvSpPr>
              <p:cNvPr id="74" name="TextBox 79"/>
              <p:cNvSpPr txBox="1"/>
              <p:nvPr>
                <p:custDataLst>
                  <p:tags r:id="rId35"/>
                </p:custDataLst>
              </p:nvPr>
            </p:nvSpPr>
            <p:spPr>
              <a:xfrm>
                <a:off x="3394483" y="2346689"/>
                <a:ext cx="2416970" cy="254818"/>
              </a:xfrm>
              <a:prstGeom prst="rect">
                <a:avLst/>
              </a:prstGeom>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海外研究系列</a:t>
                </a:r>
                <a:endParaRPr lang="zh-CN" altLang="en-US" sz="1600" dirty="0">
                  <a:solidFill>
                    <a:schemeClr val="bg1"/>
                  </a:solidFill>
                  <a:latin typeface="+mn-ea"/>
                </a:endParaRPr>
              </a:p>
            </p:txBody>
          </p:sp>
          <p:pic>
            <p:nvPicPr>
              <p:cNvPr id="75" name="Picture 4" descr="\\MAGNUM\Projects\Microsoft\Cloud Power FY12\Design\ICONS_PNG\Open_Web_Platform.png"/>
              <p:cNvPicPr>
                <a:picLocks noChangeAspect="1" noChangeArrowheads="1"/>
              </p:cNvPicPr>
              <p:nvPr/>
            </p:nvPicPr>
            <p:blipFill>
              <a:blip r:embed="rId36" cstate="print">
                <a:lum bright="100000"/>
              </a:blip>
              <a:srcRect/>
              <a:stretch>
                <a:fillRect/>
              </a:stretch>
            </p:blipFill>
            <p:spPr bwMode="auto">
              <a:xfrm>
                <a:off x="5348463" y="2273914"/>
                <a:ext cx="351242" cy="351150"/>
              </a:xfrm>
              <a:prstGeom prst="rect">
                <a:avLst/>
              </a:prstGeom>
              <a:noFill/>
            </p:spPr>
          </p:pic>
        </p:grpSp>
        <p:grpSp>
          <p:nvGrpSpPr>
            <p:cNvPr id="28" name="组合 27"/>
            <p:cNvGrpSpPr/>
            <p:nvPr/>
          </p:nvGrpSpPr>
          <p:grpSpPr>
            <a:xfrm>
              <a:off x="3786" y="7041"/>
              <a:ext cx="4118" cy="736"/>
              <a:chOff x="840177" y="2931169"/>
              <a:chExt cx="2421448" cy="409469"/>
            </a:xfrm>
          </p:grpSpPr>
          <p:sp>
            <p:nvSpPr>
              <p:cNvPr id="72" name="TextBox 82"/>
              <p:cNvSpPr txBox="1"/>
              <p:nvPr>
                <p:custDataLst>
                  <p:tags r:id="rId37"/>
                </p:custDataLst>
              </p:nvPr>
            </p:nvSpPr>
            <p:spPr>
              <a:xfrm>
                <a:off x="840177" y="3001771"/>
                <a:ext cx="2421448" cy="277518"/>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人物特征系列</a:t>
                </a:r>
                <a:endParaRPr lang="zh-CN" altLang="en-US" sz="1600" dirty="0">
                  <a:solidFill>
                    <a:schemeClr val="bg1"/>
                  </a:solidFill>
                  <a:latin typeface="+mn-ea"/>
                </a:endParaRPr>
              </a:p>
            </p:txBody>
          </p:sp>
          <p:pic>
            <p:nvPicPr>
              <p:cNvPr id="73" name="Picture 42" descr="\\MAGNUM\Projects\Microsoft\Cloud Power FY12\Design\Icons\PNGs\Scalable_Elastic_4.png"/>
              <p:cNvPicPr>
                <a:picLocks noChangeAspect="1" noChangeArrowheads="1"/>
              </p:cNvPicPr>
              <p:nvPr/>
            </p:nvPicPr>
            <p:blipFill>
              <a:blip r:embed="rId38" cstate="print">
                <a:lum bright="100000"/>
              </a:blip>
              <a:srcRect/>
              <a:stretch>
                <a:fillRect/>
              </a:stretch>
            </p:blipFill>
            <p:spPr bwMode="auto">
              <a:xfrm>
                <a:off x="2726689" y="2931169"/>
                <a:ext cx="409576" cy="409469"/>
              </a:xfrm>
              <a:prstGeom prst="rect">
                <a:avLst/>
              </a:prstGeom>
              <a:noFill/>
            </p:spPr>
          </p:pic>
        </p:grpSp>
        <p:grpSp>
          <p:nvGrpSpPr>
            <p:cNvPr id="29" name="组合 28"/>
            <p:cNvGrpSpPr/>
            <p:nvPr/>
          </p:nvGrpSpPr>
          <p:grpSpPr>
            <a:xfrm>
              <a:off x="7674" y="1437"/>
              <a:ext cx="1392" cy="1491"/>
              <a:chOff x="2468207" y="1154736"/>
              <a:chExt cx="818278" cy="829509"/>
            </a:xfrm>
          </p:grpSpPr>
          <p:grpSp>
            <p:nvGrpSpPr>
              <p:cNvPr id="65" name="组合 64"/>
              <p:cNvGrpSpPr/>
              <p:nvPr/>
            </p:nvGrpSpPr>
            <p:grpSpPr>
              <a:xfrm>
                <a:off x="2468207" y="1154736"/>
                <a:ext cx="818278" cy="829509"/>
                <a:chOff x="2007695" y="456775"/>
                <a:chExt cx="818278" cy="829509"/>
              </a:xfrm>
            </p:grpSpPr>
            <p:grpSp>
              <p:nvGrpSpPr>
                <p:cNvPr id="67" name="组合 116"/>
                <p:cNvGrpSpPr/>
                <p:nvPr/>
              </p:nvGrpSpPr>
              <p:grpSpPr>
                <a:xfrm>
                  <a:off x="2007696" y="456775"/>
                  <a:ext cx="818277" cy="829509"/>
                  <a:chOff x="2007696" y="456775"/>
                  <a:chExt cx="818277" cy="829509"/>
                </a:xfrm>
              </p:grpSpPr>
              <p:sp>
                <p:nvSpPr>
                  <p:cNvPr id="69" name="弧形 68"/>
                  <p:cNvSpPr/>
                  <p:nvPr/>
                </p:nvSpPr>
                <p:spPr>
                  <a:xfrm>
                    <a:off x="2021017" y="468497"/>
                    <a:ext cx="795161" cy="817735"/>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mn-ea"/>
                    </a:endParaRPr>
                  </a:p>
                </p:txBody>
              </p:sp>
              <p:sp>
                <p:nvSpPr>
                  <p:cNvPr id="70" name="弧形 69"/>
                  <p:cNvSpPr/>
                  <p:nvPr/>
                </p:nvSpPr>
                <p:spPr>
                  <a:xfrm rot="5400000">
                    <a:off x="2002367" y="473891"/>
                    <a:ext cx="828933" cy="794702"/>
                  </a:xfrm>
                  <a:prstGeom prst="arc">
                    <a:avLst>
                      <a:gd name="adj1" fmla="val 16233243"/>
                      <a:gd name="adj2" fmla="val 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n-ea"/>
                    </a:endParaRPr>
                  </a:p>
                </p:txBody>
              </p:sp>
              <p:sp>
                <p:nvSpPr>
                  <p:cNvPr id="71" name="弧形 70"/>
                  <p:cNvSpPr/>
                  <p:nvPr/>
                </p:nvSpPr>
                <p:spPr>
                  <a:xfrm rot="10800000">
                    <a:off x="2007696" y="474802"/>
                    <a:ext cx="818277"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n-ea"/>
                    </a:endParaRPr>
                  </a:p>
                </p:txBody>
              </p:sp>
            </p:grpSp>
            <p:sp>
              <p:nvSpPr>
                <p:cNvPr id="68" name="Freeform 89"/>
                <p:cNvSpPr>
                  <a:spLocks noEditPoints="1"/>
                </p:cNvSpPr>
                <p:nvPr/>
              </p:nvSpPr>
              <p:spPr bwMode="auto">
                <a:xfrm>
                  <a:off x="2007695" y="457015"/>
                  <a:ext cx="325739" cy="385091"/>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w="19050">
                  <a:solidFill>
                    <a:schemeClr val="accent1">
                      <a:lumMod val="50000"/>
                    </a:schemeClr>
                  </a:solidFill>
                </a:ln>
              </p:spPr>
              <p:txBody>
                <a:bodyPr vert="horz" wrap="square" lIns="68571" tIns="34286" rIns="68571" bIns="34286" numCol="1" anchor="ctr" anchorCtr="0" compatLnSpc="1"/>
                <a:lstStyle/>
                <a:p>
                  <a:endParaRPr lang="en-US" dirty="0">
                    <a:latin typeface="+mn-ea"/>
                  </a:endParaRPr>
                </a:p>
              </p:txBody>
            </p:sp>
          </p:grpSp>
          <p:sp>
            <p:nvSpPr>
              <p:cNvPr id="66" name="TextBox 86"/>
              <p:cNvSpPr txBox="1"/>
              <p:nvPr/>
            </p:nvSpPr>
            <p:spPr>
              <a:xfrm>
                <a:off x="2506761" y="1345639"/>
                <a:ext cx="741172" cy="499225"/>
              </a:xfrm>
              <a:prstGeom prst="rect">
                <a:avLst/>
              </a:prstGeom>
              <a:noFill/>
            </p:spPr>
            <p:txBody>
              <a:bodyPr wrap="square" rtlCol="0" anchor="ctr">
                <a:spAutoFit/>
              </a:bodyPr>
              <a:lstStyle/>
              <a:p>
                <a:pPr algn="ctr"/>
                <a:r>
                  <a:rPr lang="en-US" altLang="zh-CN" sz="1400" b="1" dirty="0">
                    <a:solidFill>
                      <a:srgbClr val="9F2020"/>
                    </a:solidFill>
                    <a:latin typeface="+mn-ea"/>
                  </a:rPr>
                  <a:t>18+1</a:t>
                </a:r>
                <a:endParaRPr lang="en-US" altLang="zh-CN" sz="1400" b="1" dirty="0">
                  <a:solidFill>
                    <a:srgbClr val="9F2020"/>
                  </a:solidFill>
                  <a:latin typeface="+mn-ea"/>
                </a:endParaRPr>
              </a:p>
              <a:p>
                <a:pPr algn="ctr"/>
                <a:r>
                  <a:rPr lang="zh-CN" altLang="en-US" sz="1400" b="1" dirty="0">
                    <a:solidFill>
                      <a:srgbClr val="9F2020"/>
                    </a:solidFill>
                    <a:latin typeface="+mn-ea"/>
                  </a:rPr>
                  <a:t>系列</a:t>
                </a:r>
                <a:endParaRPr lang="zh-CN" altLang="en-US" sz="1400" b="1" dirty="0">
                  <a:solidFill>
                    <a:srgbClr val="9F2020"/>
                  </a:solidFill>
                  <a:latin typeface="+mn-ea"/>
                </a:endParaRPr>
              </a:p>
            </p:txBody>
          </p:sp>
        </p:grpSp>
        <p:grpSp>
          <p:nvGrpSpPr>
            <p:cNvPr id="30" name="组合 29"/>
            <p:cNvGrpSpPr/>
            <p:nvPr/>
          </p:nvGrpSpPr>
          <p:grpSpPr>
            <a:xfrm>
              <a:off x="10093" y="1436"/>
              <a:ext cx="1609" cy="1490"/>
              <a:chOff x="3890459" y="1154977"/>
              <a:chExt cx="946385" cy="829269"/>
            </a:xfrm>
          </p:grpSpPr>
          <p:grpSp>
            <p:nvGrpSpPr>
              <p:cNvPr id="58" name="组合 57"/>
              <p:cNvGrpSpPr/>
              <p:nvPr/>
            </p:nvGrpSpPr>
            <p:grpSpPr>
              <a:xfrm>
                <a:off x="3943133" y="1154977"/>
                <a:ext cx="818278" cy="829269"/>
                <a:chOff x="2007695" y="457015"/>
                <a:chExt cx="818278" cy="829269"/>
              </a:xfrm>
            </p:grpSpPr>
            <p:grpSp>
              <p:nvGrpSpPr>
                <p:cNvPr id="60" name="组合 119"/>
                <p:cNvGrpSpPr/>
                <p:nvPr/>
              </p:nvGrpSpPr>
              <p:grpSpPr>
                <a:xfrm>
                  <a:off x="2007696" y="459549"/>
                  <a:ext cx="818277" cy="826735"/>
                  <a:chOff x="2007696" y="459549"/>
                  <a:chExt cx="818277" cy="826735"/>
                </a:xfrm>
              </p:grpSpPr>
              <p:sp>
                <p:nvSpPr>
                  <p:cNvPr id="62" name="弧形 61"/>
                  <p:cNvSpPr/>
                  <p:nvPr/>
                </p:nvSpPr>
                <p:spPr>
                  <a:xfrm>
                    <a:off x="2014043" y="474801"/>
                    <a:ext cx="795161"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3">
                          <a:lumMod val="75000"/>
                        </a:schemeClr>
                      </a:solidFill>
                      <a:latin typeface="+mn-ea"/>
                    </a:endParaRPr>
                  </a:p>
                </p:txBody>
              </p:sp>
              <p:sp>
                <p:nvSpPr>
                  <p:cNvPr id="63" name="弧形 62"/>
                  <p:cNvSpPr/>
                  <p:nvPr/>
                </p:nvSpPr>
                <p:spPr>
                  <a:xfrm rot="5400000">
                    <a:off x="2000993" y="477808"/>
                    <a:ext cx="826470" cy="789951"/>
                  </a:xfrm>
                  <a:prstGeom prst="arc">
                    <a:avLst>
                      <a:gd name="adj1" fmla="val 16200000"/>
                      <a:gd name="adj2" fmla="val 35345"/>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3">
                          <a:lumMod val="75000"/>
                        </a:schemeClr>
                      </a:solidFill>
                      <a:latin typeface="+mn-ea"/>
                    </a:endParaRPr>
                  </a:p>
                </p:txBody>
              </p:sp>
              <p:sp>
                <p:nvSpPr>
                  <p:cNvPr id="64" name="弧形 63"/>
                  <p:cNvSpPr/>
                  <p:nvPr/>
                </p:nvSpPr>
                <p:spPr>
                  <a:xfrm rot="10800000">
                    <a:off x="2007696" y="474802"/>
                    <a:ext cx="818277"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3">
                          <a:lumMod val="75000"/>
                        </a:schemeClr>
                      </a:solidFill>
                      <a:latin typeface="+mn-ea"/>
                    </a:endParaRPr>
                  </a:p>
                </p:txBody>
              </p:sp>
            </p:grpSp>
            <p:sp>
              <p:nvSpPr>
                <p:cNvPr id="61" name="Freeform 89"/>
                <p:cNvSpPr>
                  <a:spLocks noEditPoints="1"/>
                </p:cNvSpPr>
                <p:nvPr/>
              </p:nvSpPr>
              <p:spPr bwMode="auto">
                <a:xfrm>
                  <a:off x="2007695" y="457015"/>
                  <a:ext cx="325739" cy="385091"/>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w="19050">
                  <a:solidFill>
                    <a:schemeClr val="accent1">
                      <a:lumMod val="50000"/>
                    </a:schemeClr>
                  </a:solidFill>
                </a:ln>
              </p:spPr>
              <p:txBody>
                <a:bodyPr vert="horz" wrap="square" lIns="68571" tIns="34286" rIns="68571" bIns="34286" numCol="1" anchor="ctr" anchorCtr="0" compatLnSpc="1"/>
                <a:lstStyle/>
                <a:p>
                  <a:endParaRPr lang="en-US" dirty="0">
                    <a:solidFill>
                      <a:schemeClr val="accent3">
                        <a:lumMod val="75000"/>
                      </a:schemeClr>
                    </a:solidFill>
                    <a:latin typeface="+mn-ea"/>
                  </a:endParaRPr>
                </a:p>
              </p:txBody>
            </p:sp>
          </p:grpSp>
          <p:sp>
            <p:nvSpPr>
              <p:cNvPr id="59" name="TextBox 94"/>
              <p:cNvSpPr txBox="1"/>
              <p:nvPr/>
            </p:nvSpPr>
            <p:spPr>
              <a:xfrm>
                <a:off x="3890459" y="1336384"/>
                <a:ext cx="946385" cy="499267"/>
              </a:xfrm>
              <a:prstGeom prst="rect">
                <a:avLst/>
              </a:prstGeom>
              <a:noFill/>
            </p:spPr>
            <p:txBody>
              <a:bodyPr wrap="square" rtlCol="0" anchor="ctr">
                <a:spAutoFit/>
              </a:bodyPr>
              <a:lstStyle/>
              <a:p>
                <a:pPr algn="ctr"/>
                <a:r>
                  <a:rPr lang="en-US" altLang="zh-CN" sz="1400" b="1" dirty="0">
                    <a:solidFill>
                      <a:srgbClr val="9F2020"/>
                    </a:solidFill>
                    <a:latin typeface="+mn-ea"/>
                  </a:rPr>
                  <a:t>190+</a:t>
                </a:r>
                <a:endParaRPr lang="en-US" altLang="zh-CN" sz="1400" b="1" dirty="0">
                  <a:solidFill>
                    <a:srgbClr val="9F2020"/>
                  </a:solidFill>
                  <a:latin typeface="+mn-ea"/>
                </a:endParaRPr>
              </a:p>
              <a:p>
                <a:pPr algn="ctr"/>
                <a:r>
                  <a:rPr lang="zh-CN" altLang="en-US" sz="1400" b="1" dirty="0">
                    <a:solidFill>
                      <a:srgbClr val="9F2020"/>
                    </a:solidFill>
                    <a:latin typeface="+mn-ea"/>
                  </a:rPr>
                  <a:t>数据库</a:t>
                </a:r>
                <a:endParaRPr lang="zh-CN" altLang="en-US" sz="1400" b="1" dirty="0">
                  <a:solidFill>
                    <a:srgbClr val="9F2020"/>
                  </a:solidFill>
                  <a:latin typeface="+mn-ea"/>
                </a:endParaRPr>
              </a:p>
            </p:txBody>
          </p:sp>
        </p:grpSp>
        <p:grpSp>
          <p:nvGrpSpPr>
            <p:cNvPr id="31" name="组合 30"/>
            <p:cNvGrpSpPr/>
            <p:nvPr/>
          </p:nvGrpSpPr>
          <p:grpSpPr>
            <a:xfrm>
              <a:off x="12682" y="1398"/>
              <a:ext cx="1667" cy="1509"/>
              <a:chOff x="5412043" y="1133052"/>
              <a:chExt cx="980176" cy="839216"/>
            </a:xfrm>
          </p:grpSpPr>
          <p:grpSp>
            <p:nvGrpSpPr>
              <p:cNvPr id="51" name="组合 50"/>
              <p:cNvGrpSpPr/>
              <p:nvPr/>
            </p:nvGrpSpPr>
            <p:grpSpPr>
              <a:xfrm>
                <a:off x="5463582" y="1133052"/>
                <a:ext cx="828679" cy="839216"/>
                <a:chOff x="1984314" y="428841"/>
                <a:chExt cx="828679" cy="839216"/>
              </a:xfrm>
            </p:grpSpPr>
            <p:grpSp>
              <p:nvGrpSpPr>
                <p:cNvPr id="53" name="组合 125"/>
                <p:cNvGrpSpPr/>
                <p:nvPr/>
              </p:nvGrpSpPr>
              <p:grpSpPr>
                <a:xfrm>
                  <a:off x="1992231" y="429068"/>
                  <a:ext cx="820762" cy="838989"/>
                  <a:chOff x="1992231" y="429068"/>
                  <a:chExt cx="820762" cy="838989"/>
                </a:xfrm>
              </p:grpSpPr>
              <p:sp>
                <p:nvSpPr>
                  <p:cNvPr id="55" name="弧形 54"/>
                  <p:cNvSpPr/>
                  <p:nvPr/>
                </p:nvSpPr>
                <p:spPr>
                  <a:xfrm>
                    <a:off x="2003788" y="456575"/>
                    <a:ext cx="795161"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n-ea"/>
                    </a:endParaRPr>
                  </a:p>
                </p:txBody>
              </p:sp>
              <p:sp>
                <p:nvSpPr>
                  <p:cNvPr id="56" name="弧形 55"/>
                  <p:cNvSpPr/>
                  <p:nvPr/>
                </p:nvSpPr>
                <p:spPr>
                  <a:xfrm rot="5400000">
                    <a:off x="1980053" y="441246"/>
                    <a:ext cx="831074" cy="806717"/>
                  </a:xfrm>
                  <a:prstGeom prst="arc">
                    <a:avLst>
                      <a:gd name="adj1" fmla="val 16200000"/>
                      <a:gd name="adj2" fmla="val 23737"/>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n-ea"/>
                    </a:endParaRPr>
                  </a:p>
                </p:txBody>
              </p:sp>
              <p:sp>
                <p:nvSpPr>
                  <p:cNvPr id="57" name="弧形 56"/>
                  <p:cNvSpPr/>
                  <p:nvPr/>
                </p:nvSpPr>
                <p:spPr>
                  <a:xfrm rot="10800000">
                    <a:off x="1994716" y="448659"/>
                    <a:ext cx="818277" cy="811482"/>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n-ea"/>
                    </a:endParaRPr>
                  </a:p>
                </p:txBody>
              </p:sp>
            </p:grpSp>
            <p:sp>
              <p:nvSpPr>
                <p:cNvPr id="54" name="Freeform 89"/>
                <p:cNvSpPr>
                  <a:spLocks noEditPoints="1"/>
                </p:cNvSpPr>
                <p:nvPr/>
              </p:nvSpPr>
              <p:spPr bwMode="auto">
                <a:xfrm>
                  <a:off x="1984314" y="428841"/>
                  <a:ext cx="325739" cy="385091"/>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w="19050">
                  <a:solidFill>
                    <a:schemeClr val="accent1">
                      <a:lumMod val="50000"/>
                    </a:schemeClr>
                  </a:solidFill>
                </a:ln>
              </p:spPr>
              <p:txBody>
                <a:bodyPr vert="horz" wrap="square" lIns="68571" tIns="34286" rIns="68571" bIns="34286" numCol="1" anchor="ctr" anchorCtr="0" compatLnSpc="1"/>
                <a:lstStyle/>
                <a:p>
                  <a:endParaRPr lang="en-US" dirty="0">
                    <a:latin typeface="+mn-ea"/>
                  </a:endParaRPr>
                </a:p>
              </p:txBody>
            </p:sp>
          </p:grpSp>
          <p:sp>
            <p:nvSpPr>
              <p:cNvPr id="52" name="TextBox 102"/>
              <p:cNvSpPr txBox="1"/>
              <p:nvPr/>
            </p:nvSpPr>
            <p:spPr>
              <a:xfrm>
                <a:off x="5412043" y="1385322"/>
                <a:ext cx="980176" cy="498899"/>
              </a:xfrm>
              <a:prstGeom prst="rect">
                <a:avLst/>
              </a:prstGeom>
              <a:noFill/>
            </p:spPr>
            <p:txBody>
              <a:bodyPr wrap="square" rtlCol="0" anchor="ctr">
                <a:spAutoFit/>
              </a:bodyPr>
              <a:lstStyle/>
              <a:p>
                <a:pPr algn="ctr"/>
                <a:r>
                  <a:rPr lang="en-US" altLang="zh-CN" sz="1400" b="1" dirty="0">
                    <a:solidFill>
                      <a:srgbClr val="9F2020"/>
                    </a:solidFill>
                    <a:latin typeface="+mn-ea"/>
                  </a:rPr>
                  <a:t>50000+</a:t>
                </a:r>
                <a:endParaRPr lang="en-US" altLang="zh-CN" sz="1400" b="1" dirty="0">
                  <a:solidFill>
                    <a:srgbClr val="9F2020"/>
                  </a:solidFill>
                  <a:latin typeface="+mn-ea"/>
                </a:endParaRPr>
              </a:p>
              <a:p>
                <a:pPr algn="ctr"/>
                <a:r>
                  <a:rPr lang="zh-CN" altLang="en-US" sz="1400" b="1" dirty="0">
                    <a:solidFill>
                      <a:srgbClr val="9F2020"/>
                    </a:solidFill>
                    <a:latin typeface="+mn-ea"/>
                  </a:rPr>
                  <a:t>字段</a:t>
                </a:r>
                <a:endParaRPr lang="zh-CN" altLang="en-US" sz="1400" b="1" dirty="0">
                  <a:solidFill>
                    <a:srgbClr val="9F2020"/>
                  </a:solidFill>
                  <a:latin typeface="+mn-ea"/>
                </a:endParaRPr>
              </a:p>
            </p:txBody>
          </p:sp>
        </p:grpSp>
        <p:sp>
          <p:nvSpPr>
            <p:cNvPr id="32" name="TextBox 109"/>
            <p:cNvSpPr txBox="1"/>
            <p:nvPr>
              <p:custDataLst>
                <p:tags r:id="rId39"/>
              </p:custDataLst>
            </p:nvPr>
          </p:nvSpPr>
          <p:spPr>
            <a:xfrm>
              <a:off x="8918" y="4631"/>
              <a:ext cx="4110" cy="801"/>
            </a:xfrm>
            <a:prstGeom prst="rect">
              <a:avLst/>
            </a:prstGeom>
            <a:solidFill>
              <a:srgbClr val="0070C0"/>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33" name="TextBox 110"/>
            <p:cNvSpPr txBox="1"/>
            <p:nvPr>
              <p:custDataLst>
                <p:tags r:id="rId40"/>
              </p:custDataLst>
            </p:nvPr>
          </p:nvSpPr>
          <p:spPr>
            <a:xfrm>
              <a:off x="8911" y="4841"/>
              <a:ext cx="4118" cy="458"/>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商品市场研究系列</a:t>
              </a:r>
              <a:endParaRPr lang="zh-CN" altLang="en-US" sz="1600" dirty="0">
                <a:solidFill>
                  <a:schemeClr val="bg1"/>
                </a:solidFill>
                <a:latin typeface="+mn-ea"/>
              </a:endParaRPr>
            </a:p>
          </p:txBody>
        </p:sp>
        <p:sp>
          <p:nvSpPr>
            <p:cNvPr id="34" name="TextBox 111"/>
            <p:cNvSpPr txBox="1"/>
            <p:nvPr>
              <p:custDataLst>
                <p:tags r:id="rId41"/>
              </p:custDataLst>
            </p:nvPr>
          </p:nvSpPr>
          <p:spPr>
            <a:xfrm>
              <a:off x="3770" y="5758"/>
              <a:ext cx="4110" cy="801"/>
            </a:xfrm>
            <a:prstGeom prst="rect">
              <a:avLst/>
            </a:prstGeom>
            <a:solidFill>
              <a:schemeClr val="accent1">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35" name="TextBox 112"/>
            <p:cNvSpPr txBox="1"/>
            <p:nvPr>
              <p:custDataLst>
                <p:tags r:id="rId42"/>
              </p:custDataLst>
            </p:nvPr>
          </p:nvSpPr>
          <p:spPr>
            <a:xfrm>
              <a:off x="3770" y="5917"/>
              <a:ext cx="3937" cy="458"/>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gradFill>
                    <a:gsLst>
                      <a:gs pos="0">
                        <a:srgbClr val="FFFFFF"/>
                      </a:gs>
                      <a:gs pos="86000">
                        <a:srgbClr val="FFFFFF"/>
                      </a:gs>
                    </a:gsLst>
                    <a:lin ang="5400000" scaled="0"/>
                  </a:gradFill>
                  <a:latin typeface="+mn-ea"/>
                </a:rPr>
                <a:t>基金市场系列</a:t>
              </a:r>
              <a:endParaRPr lang="zh-CN" altLang="en-US" sz="1600" dirty="0">
                <a:gradFill>
                  <a:gsLst>
                    <a:gs pos="0">
                      <a:srgbClr val="FFFFFF"/>
                    </a:gs>
                    <a:gs pos="86000">
                      <a:srgbClr val="FFFFFF"/>
                    </a:gs>
                  </a:gsLst>
                  <a:lin ang="5400000" scaled="0"/>
                </a:gradFill>
                <a:latin typeface="+mn-ea"/>
              </a:endParaRPr>
            </a:p>
          </p:txBody>
        </p:sp>
        <p:sp>
          <p:nvSpPr>
            <p:cNvPr id="36" name="Freeform 20"/>
            <p:cNvSpPr>
              <a:spLocks noEditPoints="1"/>
            </p:cNvSpPr>
            <p:nvPr>
              <p:custDataLst>
                <p:tags r:id="rId43"/>
              </p:custDataLst>
            </p:nvPr>
          </p:nvSpPr>
          <p:spPr bwMode="black">
            <a:xfrm>
              <a:off x="7081" y="5895"/>
              <a:ext cx="626" cy="466"/>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p:spPr>
          <p:txBody>
            <a:bodyPr vert="horz" wrap="square" lIns="51431" tIns="25716" rIns="51431" bIns="25716" numCol="1" anchor="ctr" anchorCtr="0" compatLnSpc="1"/>
            <a:lstStyle/>
            <a:p>
              <a:endParaRPr lang="en-US" sz="500" dirty="0">
                <a:solidFill>
                  <a:srgbClr val="FFFFFF"/>
                </a:solidFill>
                <a:latin typeface="+mn-ea"/>
                <a:cs typeface="Segoe UI Light" panose="020B0502040204020203" pitchFamily="34" charset="0"/>
              </a:endParaRPr>
            </a:p>
          </p:txBody>
        </p:sp>
        <p:pic>
          <p:nvPicPr>
            <p:cNvPr id="37" name="Picture 3" descr="C:\Users\Jonahs\Dropbox\Projects SCOTT\MEET Windows Azure\source\Background\tile-icon-bigdata.png"/>
            <p:cNvPicPr>
              <a:picLocks noChangeAspect="1" noChangeArrowheads="1"/>
            </p:cNvPicPr>
            <p:nvPr/>
          </p:nvPicPr>
          <p:blipFill>
            <a:blip r:embed="rId44" cstate="print"/>
            <a:srcRect/>
            <a:stretch>
              <a:fillRect/>
            </a:stretch>
          </p:blipFill>
          <p:spPr bwMode="auto">
            <a:xfrm>
              <a:off x="12342" y="4863"/>
              <a:ext cx="394" cy="41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6"/>
            <p:cNvSpPr txBox="1"/>
            <p:nvPr>
              <p:custDataLst>
                <p:tags r:id="rId45"/>
              </p:custDataLst>
            </p:nvPr>
          </p:nvSpPr>
          <p:spPr>
            <a:xfrm>
              <a:off x="3756" y="3346"/>
              <a:ext cx="4110" cy="801"/>
            </a:xfrm>
            <a:prstGeom prst="rect">
              <a:avLst/>
            </a:prstGeom>
            <a:solidFill>
              <a:srgbClr val="9F2020"/>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39" name="TextBox 32"/>
            <p:cNvSpPr txBox="1"/>
            <p:nvPr>
              <p:custDataLst>
                <p:tags r:id="rId46"/>
              </p:custDataLst>
            </p:nvPr>
          </p:nvSpPr>
          <p:spPr>
            <a:xfrm>
              <a:off x="3755" y="4571"/>
              <a:ext cx="4110" cy="801"/>
            </a:xfrm>
            <a:prstGeom prst="rect">
              <a:avLst/>
            </a:prstGeom>
            <a:solidFill>
              <a:schemeClr val="accent2">
                <a:lumMod val="40000"/>
                <a:lumOff val="60000"/>
              </a:schemeClr>
            </a:solidFill>
            <a:scene3d>
              <a:camera prst="orthographicFront">
                <a:rot lat="300000" lon="21299997" rev="0"/>
              </a:camera>
              <a:lightRig rig="threePt" dir="t"/>
            </a:scene3d>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40" name="TextBox 50"/>
            <p:cNvSpPr txBox="1"/>
            <p:nvPr>
              <p:custDataLst>
                <p:tags r:id="rId47"/>
              </p:custDataLst>
            </p:nvPr>
          </p:nvSpPr>
          <p:spPr>
            <a:xfrm>
              <a:off x="3765" y="4749"/>
              <a:ext cx="4110" cy="499"/>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accent5">
                      <a:lumMod val="75000"/>
                    </a:schemeClr>
                  </a:solidFill>
                  <a:latin typeface="+mn-ea"/>
                </a:rPr>
                <a:t>专题研究系列</a:t>
              </a:r>
              <a:endParaRPr lang="zh-CN" altLang="en-US" sz="1600" dirty="0">
                <a:solidFill>
                  <a:schemeClr val="accent5">
                    <a:lumMod val="75000"/>
                  </a:schemeClr>
                </a:solidFill>
                <a:latin typeface="+mn-ea"/>
              </a:endParaRPr>
            </a:p>
          </p:txBody>
        </p:sp>
        <p:pic>
          <p:nvPicPr>
            <p:cNvPr id="41" name="Picture 4" descr="\\MAGNUM\Projects\Microsoft\Cloud Power FY12\Design\ICONS_PNG\Open_Web_Platform.png"/>
            <p:cNvPicPr>
              <a:picLocks noChangeAspect="1" noChangeArrowheads="1"/>
            </p:cNvPicPr>
            <p:nvPr/>
          </p:nvPicPr>
          <p:blipFill>
            <a:blip r:embed="rId36" cstate="print">
              <a:lum bright="100000"/>
            </a:blip>
            <a:srcRect/>
            <a:stretch>
              <a:fillRect/>
            </a:stretch>
          </p:blipFill>
          <p:spPr bwMode="auto">
            <a:xfrm>
              <a:off x="7061" y="4656"/>
              <a:ext cx="597" cy="631"/>
            </a:xfrm>
            <a:prstGeom prst="rect">
              <a:avLst/>
            </a:prstGeom>
            <a:noFill/>
          </p:spPr>
        </p:pic>
        <p:sp>
          <p:nvSpPr>
            <p:cNvPr id="42" name="TextBox 70"/>
            <p:cNvSpPr txBox="1"/>
            <p:nvPr>
              <p:custDataLst>
                <p:tags r:id="rId48"/>
              </p:custDataLst>
            </p:nvPr>
          </p:nvSpPr>
          <p:spPr>
            <a:xfrm>
              <a:off x="3774" y="3490"/>
              <a:ext cx="4110" cy="499"/>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公司研究系列</a:t>
              </a:r>
              <a:endParaRPr lang="en-US" sz="1600" dirty="0">
                <a:solidFill>
                  <a:schemeClr val="bg1"/>
                </a:solidFill>
                <a:latin typeface="+mn-ea"/>
              </a:endParaRPr>
            </a:p>
          </p:txBody>
        </p:sp>
        <p:pic>
          <p:nvPicPr>
            <p:cNvPr id="43" name="Picture 42" descr="\\MAGNUM\Projects\Microsoft\Cloud Power FY12\Design\Icons\PNGs\Scalable_Elastic_4.png"/>
            <p:cNvPicPr>
              <a:picLocks noChangeAspect="1" noChangeArrowheads="1"/>
            </p:cNvPicPr>
            <p:nvPr/>
          </p:nvPicPr>
          <p:blipFill>
            <a:blip r:embed="rId38" cstate="print">
              <a:lum bright="100000"/>
            </a:blip>
            <a:srcRect/>
            <a:stretch>
              <a:fillRect/>
            </a:stretch>
          </p:blipFill>
          <p:spPr bwMode="auto">
            <a:xfrm>
              <a:off x="17392" y="5830"/>
              <a:ext cx="697" cy="736"/>
            </a:xfrm>
            <a:prstGeom prst="rect">
              <a:avLst/>
            </a:prstGeom>
            <a:noFill/>
          </p:spPr>
        </p:pic>
        <p:pic>
          <p:nvPicPr>
            <p:cNvPr id="44" name="Picture 7" descr="C:\Users\Jonahs\Dropbox\Projects SCOTT\MEET Windows Azure\source\Background\tile-icon-identity.png"/>
            <p:cNvPicPr>
              <a:picLocks noChangeAspect="1" noChangeArrowheads="1"/>
            </p:cNvPicPr>
            <p:nvPr/>
          </p:nvPicPr>
          <p:blipFill>
            <a:blip r:embed="rId49" cstate="print"/>
            <a:srcRect/>
            <a:stretch>
              <a:fillRect/>
            </a:stretch>
          </p:blipFill>
          <p:spPr bwMode="auto">
            <a:xfrm>
              <a:off x="7111" y="3471"/>
              <a:ext cx="572" cy="54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36"/>
            <p:cNvSpPr txBox="1"/>
            <p:nvPr>
              <p:custDataLst>
                <p:tags r:id="rId50"/>
              </p:custDataLst>
            </p:nvPr>
          </p:nvSpPr>
          <p:spPr>
            <a:xfrm>
              <a:off x="8904" y="3371"/>
              <a:ext cx="4110" cy="801"/>
            </a:xfrm>
            <a:prstGeom prst="rect">
              <a:avLst/>
            </a:prstGeom>
            <a:solidFill>
              <a:schemeClr val="accent2">
                <a:lumMod val="75000"/>
              </a:schemeClr>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46" name="TextBox 70"/>
            <p:cNvSpPr txBox="1"/>
            <p:nvPr>
              <p:custDataLst>
                <p:tags r:id="rId51"/>
              </p:custDataLst>
            </p:nvPr>
          </p:nvSpPr>
          <p:spPr>
            <a:xfrm>
              <a:off x="8917" y="3548"/>
              <a:ext cx="4110" cy="499"/>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股票市场系列</a:t>
              </a:r>
              <a:endParaRPr lang="zh-CN" altLang="en-US" sz="1600" dirty="0">
                <a:solidFill>
                  <a:schemeClr val="bg1"/>
                </a:solidFill>
                <a:latin typeface="+mn-ea"/>
              </a:endParaRPr>
            </a:p>
          </p:txBody>
        </p:sp>
        <p:pic>
          <p:nvPicPr>
            <p:cNvPr id="47" name="Picture 33" descr="C:\Users\v-jtobey.REDMOND\AppData\Local\MetroStyleAddIn\Icons\Computing.wmf"/>
            <p:cNvPicPr>
              <a:picLocks noChangeAspect="1" noChangeArrowheads="1"/>
            </p:cNvPicPr>
            <p:nvPr>
              <p:custDataLst>
                <p:tags r:id="rId52"/>
              </p:custDataLst>
            </p:nvPr>
          </p:nvPicPr>
          <p:blipFill>
            <a:blip r:embed="rId21" cstate="print"/>
            <a:srcRect t="7580" b="7580"/>
            <a:stretch>
              <a:fillRect/>
            </a:stretch>
          </p:blipFill>
          <p:spPr bwMode="auto">
            <a:xfrm>
              <a:off x="12379" y="3601"/>
              <a:ext cx="431" cy="456"/>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36"/>
            <p:cNvSpPr txBox="1"/>
            <p:nvPr>
              <p:custDataLst>
                <p:tags r:id="rId53"/>
              </p:custDataLst>
            </p:nvPr>
          </p:nvSpPr>
          <p:spPr>
            <a:xfrm>
              <a:off x="14019" y="3395"/>
              <a:ext cx="4110" cy="801"/>
            </a:xfrm>
            <a:prstGeom prst="rect">
              <a:avLst/>
            </a:prstGeom>
            <a:solidFill>
              <a:srgbClr val="C00000"/>
            </a:solidFill>
          </p:spPr>
          <p:txBody>
            <a:bodyPr wrap="square" lIns="68586" tIns="34294" rIns="68586" bIns="34294" rtlCol="0" anchor="ctr">
              <a:noAutofit/>
            </a:bodyPr>
            <a:lstStyle/>
            <a:p>
              <a:pPr>
                <a:lnSpc>
                  <a:spcPct val="90000"/>
                </a:lnSpc>
                <a:spcBef>
                  <a:spcPts val="900"/>
                </a:spcBef>
                <a:buSzPct val="90000"/>
              </a:pPr>
              <a:endParaRPr lang="en-US" sz="1700" spc="-30" dirty="0">
                <a:solidFill>
                  <a:srgbClr val="FFFFFF">
                    <a:alpha val="99000"/>
                  </a:srgbClr>
                </a:solidFill>
                <a:latin typeface="+mn-ea"/>
              </a:endParaRPr>
            </a:p>
          </p:txBody>
        </p:sp>
        <p:sp>
          <p:nvSpPr>
            <p:cNvPr id="49" name="TextBox 70"/>
            <p:cNvSpPr txBox="1"/>
            <p:nvPr>
              <p:custDataLst>
                <p:tags r:id="rId54"/>
              </p:custDataLst>
            </p:nvPr>
          </p:nvSpPr>
          <p:spPr>
            <a:xfrm>
              <a:off x="14032" y="3572"/>
              <a:ext cx="4110" cy="499"/>
            </a:xfrm>
            <a:prstGeom prst="rect">
              <a:avLst/>
            </a:prstGeom>
            <a:noFill/>
          </p:spPr>
          <p:txBody>
            <a:bodyPr wrap="square" lIns="137172" tIns="34294" rIns="68586" bIns="34294" rtlCol="0" anchor="ctr">
              <a:spAutoFit/>
            </a:bodyPr>
            <a:lstStyle/>
            <a:p>
              <a:pPr marL="255270" indent="-255270">
                <a:lnSpc>
                  <a:spcPct val="90000"/>
                </a:lnSpc>
                <a:spcBef>
                  <a:spcPct val="20000"/>
                </a:spcBef>
                <a:buSzPct val="90000"/>
                <a:buBlip>
                  <a:blip r:embed="rId13"/>
                </a:buBlip>
              </a:pPr>
              <a:r>
                <a:rPr lang="zh-CN" altLang="en-US" sz="1600" dirty="0">
                  <a:solidFill>
                    <a:schemeClr val="bg1"/>
                  </a:solidFill>
                  <a:latin typeface="+mn-ea"/>
                </a:rPr>
                <a:t>因子研究系列</a:t>
              </a:r>
              <a:endParaRPr lang="en-US" sz="1600" dirty="0">
                <a:solidFill>
                  <a:schemeClr val="bg1"/>
                </a:solidFill>
                <a:latin typeface="+mn-ea"/>
              </a:endParaRPr>
            </a:p>
          </p:txBody>
        </p:sp>
        <p:pic>
          <p:nvPicPr>
            <p:cNvPr id="50" name="Picture 7" descr="\\MAGNUM\Projects\Microsoft\Cloud Power FY12\Design\ICONS_PNG\Within_Your_Reach.png"/>
            <p:cNvPicPr>
              <a:picLocks noChangeAspect="1" noChangeArrowheads="1"/>
            </p:cNvPicPr>
            <p:nvPr/>
          </p:nvPicPr>
          <p:blipFill>
            <a:blip r:embed="rId18" cstate="print">
              <a:biLevel thresh="25000"/>
            </a:blip>
            <a:stretch>
              <a:fillRect/>
            </a:stretch>
          </p:blipFill>
          <p:spPr bwMode="auto">
            <a:xfrm>
              <a:off x="17323" y="3451"/>
              <a:ext cx="642" cy="709"/>
            </a:xfrm>
            <a:prstGeom prst="rect">
              <a:avLst/>
            </a:prstGeom>
            <a:noFill/>
          </p:spPr>
        </p:pic>
      </p:grpSp>
      <p:sp>
        <p:nvSpPr>
          <p:cNvPr id="99" name="直角三角形 98"/>
          <p:cNvSpPr/>
          <p:nvPr/>
        </p:nvSpPr>
        <p:spPr>
          <a:xfrm rot="5400000">
            <a:off x="35560" y="-35560"/>
            <a:ext cx="1219200" cy="129032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直角三角形 100"/>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数据库概况</a:t>
            </a:r>
            <a:endParaRPr lang="zh-CN" altLang="en-US" dirty="0">
              <a:latin typeface="+mj-ea"/>
            </a:endParaRPr>
          </a:p>
        </p:txBody>
      </p:sp>
      <p:sp>
        <p:nvSpPr>
          <p:cNvPr id="99" name="直角三角形 98"/>
          <p:cNvSpPr/>
          <p:nvPr/>
        </p:nvSpPr>
        <p:spPr>
          <a:xfrm rot="5400000">
            <a:off x="35560" y="-35560"/>
            <a:ext cx="1219200" cy="129032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249583" y="1225263"/>
            <a:ext cx="4047565" cy="400110"/>
          </a:xfrm>
          <a:prstGeom prst="rect">
            <a:avLst/>
          </a:prstGeom>
          <a:noFill/>
        </p:spPr>
        <p:txBody>
          <a:bodyPr wrap="square" rtlCol="0">
            <a:spAutoFit/>
          </a:bodyPr>
          <a:lstStyle/>
          <a:p>
            <a:r>
              <a:rPr lang="en-US" altLang="zh-CN" sz="2000" b="1" dirty="0">
                <a:ln w="0"/>
                <a:solidFill>
                  <a:schemeClr val="accent1"/>
                </a:solidFill>
                <a:effectLst>
                  <a:outerShdw blurRad="38100" dist="25400" dir="5400000" algn="ctr" rotWithShape="0">
                    <a:srgbClr val="6E747A">
                      <a:alpha val="43000"/>
                    </a:srgbClr>
                  </a:outerShdw>
                </a:effectLst>
              </a:rPr>
              <a:t>CSMAR</a:t>
            </a:r>
            <a:r>
              <a:rPr lang="zh-CN" altLang="en-US" sz="2000" b="1" dirty="0">
                <a:ln w="0"/>
                <a:solidFill>
                  <a:schemeClr val="accent1"/>
                </a:solidFill>
                <a:effectLst>
                  <a:outerShdw blurRad="38100" dist="25400" dir="5400000" algn="ctr" rotWithShape="0">
                    <a:srgbClr val="6E747A">
                      <a:alpha val="43000"/>
                    </a:srgbClr>
                  </a:outerShdw>
                </a:effectLst>
              </a:rPr>
              <a:t>数据资源概览</a:t>
            </a:r>
            <a:endParaRPr lang="zh-CN" altLang="en-US" sz="2000" b="1" dirty="0">
              <a:ln w="0"/>
              <a:solidFill>
                <a:schemeClr val="accent1"/>
              </a:solidFill>
              <a:effectLst>
                <a:outerShdw blurRad="38100" dist="25400" dir="5400000" algn="ctr" rotWithShape="0">
                  <a:srgbClr val="6E747A">
                    <a:alpha val="43000"/>
                  </a:srgbClr>
                </a:outerShdw>
              </a:effectLst>
            </a:endParaRPr>
          </a:p>
        </p:txBody>
      </p:sp>
      <p:graphicFrame>
        <p:nvGraphicFramePr>
          <p:cNvPr id="12" name="表格 11"/>
          <p:cNvGraphicFramePr>
            <a:graphicFrameLocks noGrp="1"/>
          </p:cNvGraphicFramePr>
          <p:nvPr/>
        </p:nvGraphicFramePr>
        <p:xfrm>
          <a:off x="5827196" y="0"/>
          <a:ext cx="6364806" cy="6858002"/>
        </p:xfrm>
        <a:graphic>
          <a:graphicData uri="http://schemas.openxmlformats.org/drawingml/2006/table">
            <a:tbl>
              <a:tblPr>
                <a:tableStyleId>{B301B821-A1FF-4177-AEE7-76D212191A09}</a:tableStyleId>
              </a:tblPr>
              <a:tblGrid>
                <a:gridCol w="829407"/>
                <a:gridCol w="2325950"/>
                <a:gridCol w="2140666"/>
                <a:gridCol w="1068783"/>
              </a:tblGrid>
              <a:tr h="181923">
                <a:tc>
                  <a:txBody>
                    <a:bodyPr/>
                    <a:lstStyle/>
                    <a:p>
                      <a:pPr algn="ctr" fontAlgn="ctr"/>
                      <a:r>
                        <a:rPr lang="zh-CN" altLang="en-US" sz="1100" b="1" u="none" strike="noStrike" dirty="0">
                          <a:solidFill>
                            <a:srgbClr val="000000"/>
                          </a:solidFill>
                          <a:effectLst/>
                        </a:rPr>
                        <a:t>数据系列</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ctr" fontAlgn="ctr"/>
                      <a:r>
                        <a:rPr lang="zh-CN" altLang="en-US" sz="1100" b="1" u="none" strike="noStrike" dirty="0">
                          <a:solidFill>
                            <a:srgbClr val="000000"/>
                          </a:solidFill>
                          <a:effectLst/>
                        </a:rPr>
                        <a:t>内容简介</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ctr" fontAlgn="ctr"/>
                      <a:r>
                        <a:rPr lang="zh-CN" altLang="en-US" sz="1100" b="1" u="none" strike="noStrike">
                          <a:effectLst/>
                        </a:rPr>
                        <a:t>热门数据库</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ctr" fontAlgn="ctr"/>
                      <a:r>
                        <a:rPr lang="zh-CN" altLang="en-US" sz="1100" b="1" u="none" strike="noStrike" dirty="0">
                          <a:effectLst/>
                        </a:rPr>
                        <a:t>特色数据库</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r>
              <a:tr h="1421426">
                <a:tc>
                  <a:txBody>
                    <a:bodyPr/>
                    <a:lstStyle/>
                    <a:p>
                      <a:pPr algn="ctr" fontAlgn="ctr"/>
                      <a:r>
                        <a:rPr lang="zh-CN" altLang="en-US" sz="1100" u="none" strike="noStrike" dirty="0">
                          <a:effectLst/>
                        </a:rPr>
                        <a:t>公司研究</a:t>
                      </a:r>
                      <a:endParaRPr lang="en-US" altLang="zh-CN" sz="1100" u="none" strike="noStrike" dirty="0">
                        <a:effectLst/>
                      </a:endParaRPr>
                    </a:p>
                    <a:p>
                      <a:pPr algn="ctr" fontAlgn="ctr"/>
                      <a:r>
                        <a:rPr lang="zh-CN" altLang="en-US" sz="1100" u="none" strike="noStrike" dirty="0">
                          <a:effectLst/>
                        </a:rPr>
                        <a:t>系列</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全面的上市公司研究数据，基础数据丰富，最新数据及时</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财务报表、治理结构、财务指标分析、并购重组、股东、红利分配、首次公开发行（</a:t>
                      </a:r>
                      <a:r>
                        <a:rPr lang="en-US" altLang="zh-CN" sz="1100" u="none" strike="noStrike" dirty="0">
                          <a:effectLst/>
                        </a:rPr>
                        <a:t>A</a:t>
                      </a:r>
                      <a:r>
                        <a:rPr lang="zh-CN" altLang="en-US" sz="1100" u="none" strike="noStrike" dirty="0">
                          <a:effectLst/>
                        </a:rPr>
                        <a:t>股）、财务报告审计意见、关联交易、违规处理、财务报表附注、民营上市公司、增发配股、年、中、季报公布日期、上市公司贷款、分析师预测</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solidFill>
                      <a:schemeClr val="accent4">
                        <a:lumMod val="20000"/>
                        <a:lumOff val="80000"/>
                      </a:schemeClr>
                    </a:solidFill>
                  </a:tcPr>
                </a:tc>
                <a:tc>
                  <a:txBody>
                    <a:bodyPr/>
                    <a:lstStyle/>
                    <a:p>
                      <a:pPr algn="l" fontAlgn="ctr"/>
                      <a:r>
                        <a:rPr lang="zh-CN" altLang="en-US" sz="1100" u="none" strike="noStrike" dirty="0">
                          <a:effectLst/>
                        </a:rPr>
                        <a:t>环境研究、供应链研究、经营困境、对赌协议、会计信息质量、家族企业、产业资本</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solidFill>
                      <a:schemeClr val="accent6">
                        <a:lumMod val="40000"/>
                        <a:lumOff val="60000"/>
                      </a:schemeClr>
                    </a:solidFill>
                  </a:tcPr>
                </a:tc>
              </a:tr>
              <a:tr h="1067282">
                <a:tc>
                  <a:txBody>
                    <a:bodyPr/>
                    <a:lstStyle/>
                    <a:p>
                      <a:pPr algn="ctr" fontAlgn="ctr"/>
                      <a:r>
                        <a:rPr lang="zh-CN" altLang="en-US" sz="1100" u="none" strike="noStrike" dirty="0">
                          <a:effectLst/>
                        </a:rPr>
                        <a:t>经济研究</a:t>
                      </a:r>
                      <a:endParaRPr lang="en-US" altLang="zh-CN" sz="1100" u="none" strike="noStrike" dirty="0">
                        <a:effectLst/>
                      </a:endParaRPr>
                    </a:p>
                    <a:p>
                      <a:pPr algn="ctr" fontAlgn="ctr"/>
                      <a:r>
                        <a:rPr lang="zh-CN" altLang="en-US" sz="1100" u="none" strike="noStrike" dirty="0">
                          <a:effectLst/>
                        </a:rPr>
                        <a:t>系列</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a:effectLst/>
                        </a:rPr>
                        <a:t>汇集了具有重要现实意义与学术价值的研究主题，提供相关数据，包括：数字经济、碳中和、人口老龄化、普惠金融、经济内循环、经济地理等，以及常用的宏观、区域经济指标</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宏观经济、区域经济</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solidFill>
                      <a:schemeClr val="accent4">
                        <a:lumMod val="20000"/>
                        <a:lumOff val="80000"/>
                      </a:schemeClr>
                    </a:solid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5010" marR="5010" marT="5010" marB="0" anchor="ctr"/>
                </a:tc>
              </a:tr>
              <a:tr h="536066">
                <a:tc>
                  <a:txBody>
                    <a:bodyPr/>
                    <a:lstStyle/>
                    <a:p>
                      <a:pPr algn="ctr" fontAlgn="ctr"/>
                      <a:r>
                        <a:rPr lang="zh-CN" altLang="en-US" sz="1100" u="none" strike="noStrike" dirty="0">
                          <a:effectLst/>
                        </a:rPr>
                        <a:t>专题研究</a:t>
                      </a:r>
                      <a:endParaRPr lang="en-US" altLang="zh-CN" sz="1100" u="none" strike="noStrike" dirty="0">
                        <a:effectLst/>
                      </a:endParaRPr>
                    </a:p>
                    <a:p>
                      <a:pPr algn="ctr" fontAlgn="ctr"/>
                      <a:r>
                        <a:rPr lang="zh-CN" altLang="en-US" sz="1100" u="none" strike="noStrike" dirty="0">
                          <a:effectLst/>
                        </a:rPr>
                        <a:t>系列</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聚焦重要研究主题，提供特色数据指标，包括：新冠疫情与经济研究、金融科技、一带一路、事件研究等</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事件研究、投资者情绪、金融科技</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solidFill>
                      <a:schemeClr val="accent6">
                        <a:lumMod val="40000"/>
                        <a:lumOff val="60000"/>
                      </a:schemeClr>
                    </a:solidFill>
                  </a:tcPr>
                </a:tc>
              </a:tr>
              <a:tr h="1067282">
                <a:tc>
                  <a:txBody>
                    <a:bodyPr/>
                    <a:lstStyle/>
                    <a:p>
                      <a:pPr algn="ctr" fontAlgn="ctr"/>
                      <a:r>
                        <a:rPr lang="zh-CN" altLang="en-US" sz="1100" u="none" strike="noStrike" dirty="0">
                          <a:effectLst/>
                        </a:rPr>
                        <a:t>海外市场</a:t>
                      </a:r>
                      <a:endParaRPr lang="en-US" altLang="zh-CN" sz="1100" u="none" strike="noStrike" dirty="0">
                        <a:effectLst/>
                      </a:endParaRPr>
                    </a:p>
                    <a:p>
                      <a:pPr algn="ctr" fontAlgn="ctr"/>
                      <a:r>
                        <a:rPr lang="zh-CN" altLang="en-US" sz="1100" u="none" strike="noStrike" dirty="0">
                          <a:effectLst/>
                        </a:rPr>
                        <a:t>研究系列</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港股、美股上市公司的基础与特色数据</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美国年报语调、美国年报可读性、美国年报风险度量、美国报告基本信息</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solidFill>
                      <a:schemeClr val="accent6">
                        <a:lumMod val="40000"/>
                        <a:lumOff val="60000"/>
                      </a:schemeClr>
                    </a:solidFill>
                  </a:tcPr>
                </a:tc>
              </a:tr>
              <a:tr h="358995">
                <a:tc>
                  <a:txBody>
                    <a:bodyPr/>
                    <a:lstStyle/>
                    <a:p>
                      <a:pPr algn="ctr" fontAlgn="ctr"/>
                      <a:r>
                        <a:rPr lang="zh-CN" altLang="en-US" sz="1100" u="none" strike="noStrike" dirty="0">
                          <a:effectLst/>
                        </a:rPr>
                        <a:t>股票市场</a:t>
                      </a:r>
                      <a:endParaRPr lang="en-US" altLang="zh-CN" sz="1100" u="none" strike="noStrike" dirty="0">
                        <a:effectLst/>
                      </a:endParaRPr>
                    </a:p>
                    <a:p>
                      <a:pPr algn="ctr" fontAlgn="ctr"/>
                      <a:r>
                        <a:rPr lang="zh-CN" altLang="en-US" sz="1100" u="none" strike="noStrike" dirty="0">
                          <a:effectLst/>
                        </a:rPr>
                        <a:t>系列</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a:effectLst/>
                        </a:rPr>
                        <a:t>股票市场交易的基础数据与衍生指标</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股票市场交易</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solidFill>
                      <a:schemeClr val="accent4">
                        <a:lumMod val="20000"/>
                        <a:lumOff val="80000"/>
                      </a:schemeClr>
                    </a:solid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5010" marR="5010" marT="5010" marB="0" anchor="ctr"/>
                </a:tc>
              </a:tr>
              <a:tr h="789048">
                <a:tc>
                  <a:txBody>
                    <a:bodyPr/>
                    <a:lstStyle/>
                    <a:p>
                      <a:pPr algn="ctr" fontAlgn="ctr"/>
                      <a:r>
                        <a:rPr lang="zh-CN" altLang="en-US" sz="1100" u="none" strike="noStrike" dirty="0">
                          <a:effectLst/>
                        </a:rPr>
                        <a:t>因子研究</a:t>
                      </a:r>
                      <a:endParaRPr lang="en-US" altLang="zh-CN" sz="1100" u="none" strike="noStrike" dirty="0">
                        <a:effectLst/>
                      </a:endParaRPr>
                    </a:p>
                    <a:p>
                      <a:pPr algn="ctr" fontAlgn="ctr"/>
                      <a:r>
                        <a:rPr lang="zh-CN" altLang="en-US" sz="1100" u="none" strike="noStrike" dirty="0">
                          <a:effectLst/>
                        </a:rPr>
                        <a:t>系列</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提供金融研究的常用衍生指标数据，包括：已实现指标、行为金融、动量因子、</a:t>
                      </a:r>
                      <a:r>
                        <a:rPr lang="en-US" altLang="zh-CN" sz="1100" u="none" strike="noStrike" dirty="0" err="1">
                          <a:effectLst/>
                        </a:rPr>
                        <a:t>Fama</a:t>
                      </a:r>
                      <a:r>
                        <a:rPr lang="en-US" altLang="zh-CN" sz="1100" u="none" strike="noStrike" dirty="0">
                          <a:effectLst/>
                        </a:rPr>
                        <a:t>-French</a:t>
                      </a:r>
                      <a:r>
                        <a:rPr lang="zh-CN" altLang="en-US" sz="1100" u="none" strike="noStrike" dirty="0">
                          <a:effectLst/>
                        </a:rPr>
                        <a:t>因子、股票流动性等。</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动量因子、</a:t>
                      </a:r>
                      <a:r>
                        <a:rPr lang="en-US" altLang="zh-CN" sz="1100" u="none" strike="noStrike" dirty="0">
                          <a:effectLst/>
                        </a:rPr>
                        <a:t>DGTW</a:t>
                      </a:r>
                      <a:r>
                        <a:rPr lang="zh-CN" altLang="en-US" sz="1100" u="none" strike="noStrike" dirty="0">
                          <a:effectLst/>
                        </a:rPr>
                        <a:t>股票特征基准、股票流动性</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solidFill>
                      <a:schemeClr val="accent6">
                        <a:lumMod val="40000"/>
                        <a:lumOff val="60000"/>
                      </a:schemeClr>
                    </a:solidFill>
                  </a:tcPr>
                </a:tc>
              </a:tr>
              <a:tr h="358995">
                <a:tc>
                  <a:txBody>
                    <a:bodyPr/>
                    <a:lstStyle/>
                    <a:p>
                      <a:pPr algn="ctr" fontAlgn="ctr"/>
                      <a:r>
                        <a:rPr lang="zh-CN" altLang="en-US" sz="1100" u="none" strike="noStrike" dirty="0">
                          <a:effectLst/>
                        </a:rPr>
                        <a:t>市场资讯</a:t>
                      </a:r>
                      <a:endParaRPr lang="en-US" altLang="zh-CN" sz="1100" u="none" strike="noStrike" dirty="0">
                        <a:effectLst/>
                      </a:endParaRPr>
                    </a:p>
                    <a:p>
                      <a:pPr algn="ctr" fontAlgn="ctr"/>
                      <a:r>
                        <a:rPr lang="zh-CN" altLang="en-US" sz="1100" u="none" strike="noStrike" dirty="0">
                          <a:effectLst/>
                        </a:rPr>
                        <a:t>系列</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提供市场资讯，包括股吧舆情、新闻、机构研报、证券市场公告</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r>
              <a:tr h="358995">
                <a:tc>
                  <a:txBody>
                    <a:bodyPr/>
                    <a:lstStyle/>
                    <a:p>
                      <a:pPr algn="ctr" fontAlgn="ctr"/>
                      <a:r>
                        <a:rPr lang="zh-CN" altLang="en-US" sz="1100" u="none" strike="noStrike" dirty="0">
                          <a:effectLst/>
                        </a:rPr>
                        <a:t>绿色经济</a:t>
                      </a:r>
                      <a:endParaRPr lang="en-US" altLang="zh-CN" sz="1100" u="none" strike="noStrike" dirty="0">
                        <a:effectLst/>
                      </a:endParaRPr>
                    </a:p>
                    <a:p>
                      <a:pPr algn="ctr" fontAlgn="ctr"/>
                      <a:r>
                        <a:rPr lang="zh-CN" altLang="en-US" sz="1100" u="none" strike="noStrike" dirty="0">
                          <a:effectLst/>
                        </a:rPr>
                        <a:t>系列</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资源环境与经济主题相关数据，包括：绿色金融、全球暖化、资源</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r>
              <a:tr h="358995">
                <a:tc>
                  <a:txBody>
                    <a:bodyPr/>
                    <a:lstStyle/>
                    <a:p>
                      <a:pPr algn="ctr" fontAlgn="ctr"/>
                      <a:r>
                        <a:rPr lang="zh-CN" altLang="en-US" sz="1100" u="none" strike="noStrike" dirty="0">
                          <a:effectLst/>
                        </a:rPr>
                        <a:t>人物特征</a:t>
                      </a:r>
                      <a:endParaRPr lang="en-US" altLang="zh-CN" sz="1100" u="none" strike="noStrike" dirty="0">
                        <a:effectLst/>
                      </a:endParaRPr>
                    </a:p>
                    <a:p>
                      <a:pPr algn="ctr" fontAlgn="ctr"/>
                      <a:r>
                        <a:rPr lang="zh-CN" altLang="en-US" sz="1100" u="none" strike="noStrike" dirty="0">
                          <a:effectLst/>
                        </a:rPr>
                        <a:t>系列</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上市公司高管与基金经理人物特征数据</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r>
              <a:tr h="358995">
                <a:tc>
                  <a:txBody>
                    <a:bodyPr/>
                    <a:lstStyle/>
                    <a:p>
                      <a:pPr algn="ctr" fontAlgn="ctr"/>
                      <a:r>
                        <a:rPr lang="zh-CN" altLang="en-US" sz="1100" u="none" strike="noStrike" dirty="0">
                          <a:effectLst/>
                        </a:rPr>
                        <a:t>行业研究</a:t>
                      </a:r>
                      <a:endParaRPr lang="en-US" altLang="zh-CN" sz="1100" u="none" strike="noStrike" dirty="0">
                        <a:effectLst/>
                      </a:endParaRPr>
                    </a:p>
                    <a:p>
                      <a:pPr algn="ctr" fontAlgn="ctr"/>
                      <a:r>
                        <a:rPr lang="zh-CN" altLang="en-US" sz="1100" u="none" strike="noStrike" dirty="0">
                          <a:effectLst/>
                        </a:rPr>
                        <a:t>系列</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r>
                        <a:rPr lang="zh-CN" altLang="en-US" sz="1100" u="none" strike="noStrike" dirty="0">
                          <a:effectLst/>
                        </a:rPr>
                        <a:t>提供十六个行业的数据指标</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c>
                  <a:txBody>
                    <a:bodyPr/>
                    <a:lstStyle/>
                    <a:p>
                      <a:pPr algn="l"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5010" marR="5010" marT="5010" marB="0" anchor="ctr"/>
                </a:tc>
              </a:tr>
            </a:tbl>
          </a:graphicData>
        </a:graphic>
      </p:graphicFrame>
      <p:pic>
        <p:nvPicPr>
          <p:cNvPr id="5" name="图片 4"/>
          <p:cNvPicPr>
            <a:picLocks noChangeAspect="1"/>
          </p:cNvPicPr>
          <p:nvPr/>
        </p:nvPicPr>
        <p:blipFill rotWithShape="1">
          <a:blip r:embed="rId1"/>
          <a:srcRect b="58431"/>
          <a:stretch>
            <a:fillRect/>
          </a:stretch>
        </p:blipFill>
        <p:spPr>
          <a:xfrm>
            <a:off x="262731" y="1759844"/>
            <a:ext cx="1713688" cy="5098156"/>
          </a:xfrm>
          <a:prstGeom prst="rect">
            <a:avLst/>
          </a:prstGeom>
        </p:spPr>
      </p:pic>
      <p:pic>
        <p:nvPicPr>
          <p:cNvPr id="17" name="图片 16"/>
          <p:cNvPicPr>
            <a:picLocks noChangeAspect="1"/>
          </p:cNvPicPr>
          <p:nvPr/>
        </p:nvPicPr>
        <p:blipFill rotWithShape="1">
          <a:blip r:embed="rId1"/>
          <a:srcRect t="41961" b="29433"/>
          <a:stretch>
            <a:fillRect/>
          </a:stretch>
        </p:blipFill>
        <p:spPr>
          <a:xfrm>
            <a:off x="3690106" y="2252241"/>
            <a:ext cx="1713689" cy="4000641"/>
          </a:xfrm>
          <a:prstGeom prst="rect">
            <a:avLst/>
          </a:prstGeom>
        </p:spPr>
      </p:pic>
      <p:pic>
        <p:nvPicPr>
          <p:cNvPr id="23" name="图片 22"/>
          <p:cNvPicPr>
            <a:picLocks noChangeAspect="1"/>
          </p:cNvPicPr>
          <p:nvPr/>
        </p:nvPicPr>
        <p:blipFill rotWithShape="1">
          <a:blip r:embed="rId1"/>
          <a:srcRect t="71765"/>
          <a:stretch>
            <a:fillRect/>
          </a:stretch>
        </p:blipFill>
        <p:spPr>
          <a:xfrm>
            <a:off x="1976419" y="2252241"/>
            <a:ext cx="1713688" cy="41133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数据库概况</a:t>
            </a:r>
            <a:endParaRPr lang="zh-CN" altLang="en-US" dirty="0">
              <a:latin typeface="+mj-ea"/>
            </a:endParaRPr>
          </a:p>
        </p:txBody>
      </p:sp>
      <p:grpSp>
        <p:nvGrpSpPr>
          <p:cNvPr id="3" name="18889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52009" y="1125540"/>
            <a:ext cx="11377779" cy="4710273"/>
            <a:chOff x="152009" y="1125540"/>
            <a:chExt cx="11377779" cy="4710273"/>
          </a:xfrm>
        </p:grpSpPr>
        <p:grpSp>
          <p:nvGrpSpPr>
            <p:cNvPr id="5" name="íSļíḓè"/>
            <p:cNvGrpSpPr/>
            <p:nvPr/>
          </p:nvGrpSpPr>
          <p:grpSpPr>
            <a:xfrm>
              <a:off x="152009" y="2467086"/>
              <a:ext cx="5577385" cy="2889348"/>
              <a:chOff x="2459596" y="1610580"/>
              <a:chExt cx="7272808" cy="3767656"/>
            </a:xfrm>
          </p:grpSpPr>
          <p:sp>
            <p:nvSpPr>
              <p:cNvPr id="46" name="íṥ1îḋé"/>
              <p:cNvSpPr/>
              <p:nvPr/>
            </p:nvSpPr>
            <p:spPr>
              <a:xfrm>
                <a:off x="3215253" y="1628800"/>
                <a:ext cx="5761494" cy="3651552"/>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p>
                <a:pPr algn="ctr"/>
                <a:endParaRPr lang="en-US" sz="1090"/>
              </a:p>
            </p:txBody>
          </p:sp>
          <p:sp>
            <p:nvSpPr>
              <p:cNvPr id="47" name="îšļïḓé"/>
              <p:cNvSpPr/>
              <p:nvPr/>
            </p:nvSpPr>
            <p:spPr>
              <a:xfrm>
                <a:off x="3228835" y="1644767"/>
                <a:ext cx="5734330" cy="3619617"/>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p>
                <a:pPr algn="ctr"/>
                <a:endParaRPr lang="en-US" sz="1090" dirty="0"/>
              </a:p>
            </p:txBody>
          </p:sp>
          <p:sp>
            <p:nvSpPr>
              <p:cNvPr id="48" name="išḻîḋé"/>
              <p:cNvSpPr/>
              <p:nvPr/>
            </p:nvSpPr>
            <p:spPr>
              <a:xfrm>
                <a:off x="6040055" y="1707676"/>
                <a:ext cx="111889" cy="111889"/>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algn="ctr"/>
                <a:endParaRPr lang="en-US" sz="1090"/>
              </a:p>
            </p:txBody>
          </p:sp>
          <p:grpSp>
            <p:nvGrpSpPr>
              <p:cNvPr id="49" name="îṩľíḍè"/>
              <p:cNvGrpSpPr/>
              <p:nvPr/>
            </p:nvGrpSpPr>
            <p:grpSpPr>
              <a:xfrm>
                <a:off x="2459596" y="5232543"/>
                <a:ext cx="7272808" cy="145693"/>
                <a:chOff x="-1348120" y="5777968"/>
                <a:chExt cx="9361040" cy="187524"/>
              </a:xfrm>
            </p:grpSpPr>
            <p:sp>
              <p:nvSpPr>
                <p:cNvPr id="52" name="iṡḻîḍè"/>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algn="ctr"/>
                  <a:endParaRPr lang="en-US" sz="1090"/>
                </a:p>
              </p:txBody>
            </p:sp>
            <p:sp>
              <p:nvSpPr>
                <p:cNvPr id="53" name="ísļiḋé"/>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algn="ctr"/>
                  <a:endParaRPr lang="en-US" sz="1090"/>
                </a:p>
              </p:txBody>
            </p:sp>
          </p:grpSp>
          <p:sp>
            <p:nvSpPr>
              <p:cNvPr id="50" name="ï$ļíḓe"/>
              <p:cNvSpPr/>
              <p:nvPr/>
            </p:nvSpPr>
            <p:spPr>
              <a:xfrm>
                <a:off x="3359695" y="1867128"/>
                <a:ext cx="5439351" cy="3186712"/>
              </a:xfrm>
              <a:prstGeom prst="rect">
                <a:avLst/>
              </a:prstGeom>
              <a:solidFill>
                <a:schemeClr val="bg2">
                  <a:lumMod val="90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51" name="işḷiḍé"/>
              <p:cNvSpPr/>
              <p:nvPr/>
            </p:nvSpPr>
            <p:spPr>
              <a:xfrm>
                <a:off x="7010658" y="1610580"/>
                <a:ext cx="1966089" cy="3651552"/>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p>
                <a:pPr algn="ctr"/>
                <a:endParaRPr lang="en-US" sz="1090" dirty="0"/>
              </a:p>
            </p:txBody>
          </p:sp>
        </p:grpSp>
        <p:grpSp>
          <p:nvGrpSpPr>
            <p:cNvPr id="6" name="ïSļíḑè"/>
            <p:cNvGrpSpPr/>
            <p:nvPr/>
          </p:nvGrpSpPr>
          <p:grpSpPr>
            <a:xfrm>
              <a:off x="5781637" y="2492935"/>
              <a:ext cx="5738851" cy="1100037"/>
              <a:chOff x="6542456" y="2328963"/>
              <a:chExt cx="5738851" cy="1100037"/>
            </a:xfrm>
          </p:grpSpPr>
          <p:sp>
            <p:nvSpPr>
              <p:cNvPr id="42" name="isļïďe"/>
              <p:cNvSpPr/>
              <p:nvPr/>
            </p:nvSpPr>
            <p:spPr>
              <a:xfrm>
                <a:off x="6542456" y="2550038"/>
                <a:ext cx="537820" cy="537824"/>
              </a:xfrm>
              <a:prstGeom prst="ellipse">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grpSp>
            <p:nvGrpSpPr>
              <p:cNvPr id="43" name="îŝlïdé"/>
              <p:cNvGrpSpPr/>
              <p:nvPr/>
            </p:nvGrpSpPr>
            <p:grpSpPr>
              <a:xfrm>
                <a:off x="7176805" y="2328963"/>
                <a:ext cx="5104502" cy="1100037"/>
                <a:chOff x="7970199" y="1121955"/>
                <a:chExt cx="4281334" cy="1100037"/>
              </a:xfrm>
            </p:grpSpPr>
            <p:sp>
              <p:nvSpPr>
                <p:cNvPr id="44" name="îŝ1ïde"/>
                <p:cNvSpPr/>
                <p:nvPr/>
              </p:nvSpPr>
              <p:spPr bwMode="auto">
                <a:xfrm>
                  <a:off x="7970199" y="1488431"/>
                  <a:ext cx="4281334" cy="73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60000"/>
                    </a:lnSpc>
                    <a:buFont typeface="Arial" panose="020B0604020202020204" pitchFamily="34" charset="0"/>
                    <a:buChar char="•"/>
                  </a:pPr>
                  <a:r>
                    <a:rPr lang="zh-CN" altLang="en-US" sz="1100" b="1" kern="0" dirty="0">
                      <a:solidFill>
                        <a:srgbClr val="C00000"/>
                      </a:solidFill>
                      <a:latin typeface="微软雅黑" panose="020B0503020204020204" pitchFamily="34" charset="-122"/>
                      <a:ea typeface="微软雅黑" panose="020B0503020204020204" pitchFamily="34" charset="-122"/>
                    </a:rPr>
                    <a:t>数据源</a:t>
                  </a:r>
                  <a:r>
                    <a:rPr lang="zh-CN" altLang="en-US" sz="1100" dirty="0"/>
                    <a:t>包括上交所、深交所、上期所、港交易所、中金所等，国家外汇管理局</a:t>
                  </a:r>
                  <a:r>
                    <a:rPr lang="en-US" altLang="zh-CN" sz="1100" dirty="0"/>
                    <a:t>,</a:t>
                  </a:r>
                  <a:r>
                    <a:rPr lang="zh-CN" altLang="en-US" sz="1100" dirty="0"/>
                    <a:t>中证信息</a:t>
                  </a:r>
                  <a:r>
                    <a:rPr lang="en-US" altLang="zh-CN" sz="1100" dirty="0"/>
                    <a:t>,</a:t>
                  </a:r>
                  <a:r>
                    <a:rPr lang="zh-CN" altLang="en-US" sz="1100" dirty="0"/>
                    <a:t>中国年鉴信息网等</a:t>
                  </a:r>
                  <a:endParaRPr lang="zh-CN" altLang="en-US" sz="1100" dirty="0"/>
                </a:p>
              </p:txBody>
            </p:sp>
            <p:sp>
              <p:nvSpPr>
                <p:cNvPr id="45" name="ïš1îḋe"/>
                <p:cNvSpPr txBox="1"/>
                <p:nvPr/>
              </p:nvSpPr>
              <p:spPr bwMode="auto">
                <a:xfrm>
                  <a:off x="7970199" y="1121955"/>
                  <a:ext cx="4281334"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sz="1600" b="1" dirty="0"/>
                    <a:t>权威</a:t>
                  </a:r>
                  <a:endParaRPr lang="en-US" altLang="zh-CN" sz="1600" b="1" dirty="0"/>
                </a:p>
              </p:txBody>
            </p:sp>
          </p:grpSp>
        </p:grpSp>
        <p:grpSp>
          <p:nvGrpSpPr>
            <p:cNvPr id="7" name="íṣļíḓe"/>
            <p:cNvGrpSpPr/>
            <p:nvPr/>
          </p:nvGrpSpPr>
          <p:grpSpPr>
            <a:xfrm>
              <a:off x="5781637" y="3686276"/>
              <a:ext cx="5738849" cy="1100037"/>
              <a:chOff x="6542456" y="3429000"/>
              <a:chExt cx="5738849" cy="1100037"/>
            </a:xfrm>
          </p:grpSpPr>
          <p:sp>
            <p:nvSpPr>
              <p:cNvPr id="38" name="ïŝḷïďé"/>
              <p:cNvSpPr/>
              <p:nvPr/>
            </p:nvSpPr>
            <p:spPr>
              <a:xfrm>
                <a:off x="6542456" y="3650075"/>
                <a:ext cx="537820" cy="53782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latin typeface="Impact" panose="020B0806030902050204" pitchFamily="34" charset="0"/>
                  </a:rPr>
                  <a:t>02</a:t>
                </a:r>
                <a:endParaRPr lang="zh-CN" altLang="en-US" dirty="0">
                  <a:latin typeface="Impact" panose="020B0806030902050204" pitchFamily="34" charset="0"/>
                </a:endParaRPr>
              </a:p>
            </p:txBody>
          </p:sp>
          <p:grpSp>
            <p:nvGrpSpPr>
              <p:cNvPr id="39" name="işľîḑê"/>
              <p:cNvGrpSpPr/>
              <p:nvPr/>
            </p:nvGrpSpPr>
            <p:grpSpPr>
              <a:xfrm>
                <a:off x="7176803" y="3429000"/>
                <a:ext cx="5104502" cy="1100037"/>
                <a:chOff x="7970197" y="1121955"/>
                <a:chExt cx="4281334" cy="1100037"/>
              </a:xfrm>
            </p:grpSpPr>
            <p:sp>
              <p:nvSpPr>
                <p:cNvPr id="40" name="iṧ1ïḑè"/>
                <p:cNvSpPr/>
                <p:nvPr/>
              </p:nvSpPr>
              <p:spPr bwMode="auto">
                <a:xfrm>
                  <a:off x="7970198" y="1488431"/>
                  <a:ext cx="4281333" cy="73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lvl="0" indent="-171450" defTabSz="914400">
                    <a:lnSpc>
                      <a:spcPts val="2600"/>
                    </a:lnSpc>
                    <a:buFont typeface="Arial" panose="020B0604020202020204" pitchFamily="34" charset="0"/>
                    <a:buChar char="•"/>
                    <a:defRPr/>
                  </a:pPr>
                  <a:r>
                    <a:rPr lang="en-US" altLang="zh-CN" sz="1100" kern="0" dirty="0">
                      <a:solidFill>
                        <a:sysClr val="windowText" lastClr="000000"/>
                      </a:solidFill>
                      <a:latin typeface="微软雅黑" panose="020B0503020204020204" pitchFamily="34" charset="-122"/>
                      <a:ea typeface="微软雅黑" panose="020B0503020204020204" pitchFamily="34" charset="-122"/>
                    </a:rPr>
                    <a:t>CSMAR</a:t>
                  </a:r>
                  <a:r>
                    <a:rPr lang="zh-CN" altLang="en-US" sz="1100" kern="0" dirty="0">
                      <a:solidFill>
                        <a:sysClr val="windowText" lastClr="000000"/>
                      </a:solidFill>
                      <a:latin typeface="微软雅黑" panose="020B0503020204020204" pitchFamily="34" charset="-122"/>
                      <a:ea typeface="微软雅黑" panose="020B0503020204020204" pitchFamily="34" charset="-122"/>
                    </a:rPr>
                    <a:t>数据被</a:t>
                  </a:r>
                  <a:r>
                    <a:rPr lang="zh-CN" altLang="en-US" sz="1200" b="1" kern="0" dirty="0">
                      <a:solidFill>
                        <a:srgbClr val="C00000"/>
                      </a:solidFill>
                      <a:latin typeface="微软雅黑" panose="020B0503020204020204" pitchFamily="34" charset="-122"/>
                      <a:ea typeface="微软雅黑" panose="020B0503020204020204" pitchFamily="34" charset="-122"/>
                    </a:rPr>
                    <a:t>摩根斯坦利</a:t>
                  </a:r>
                  <a:r>
                    <a:rPr lang="zh-CN" altLang="en-US" sz="1100" kern="0" dirty="0">
                      <a:solidFill>
                        <a:sysClr val="windowText" lastClr="000000"/>
                      </a:solidFill>
                      <a:latin typeface="微软雅黑" panose="020B0503020204020204" pitchFamily="34" charset="-122"/>
                      <a:ea typeface="微软雅黑" panose="020B0503020204020204" pitchFamily="34" charset="-122"/>
                    </a:rPr>
                    <a:t>选用，作为编制</a:t>
                  </a:r>
                  <a:r>
                    <a:rPr lang="en-US" altLang="zh-CN" sz="1100" kern="0" dirty="0">
                      <a:solidFill>
                        <a:sysClr val="windowText" lastClr="000000"/>
                      </a:solidFill>
                      <a:latin typeface="微软雅黑" panose="020B0503020204020204" pitchFamily="34" charset="-122"/>
                      <a:ea typeface="微软雅黑" panose="020B0503020204020204" pitchFamily="34" charset="-122"/>
                    </a:rPr>
                    <a:t>MSCI-A</a:t>
                  </a:r>
                  <a:r>
                    <a:rPr lang="zh-CN" altLang="en-US" sz="1100" kern="0" dirty="0">
                      <a:solidFill>
                        <a:sysClr val="windowText" lastClr="000000"/>
                      </a:solidFill>
                      <a:latin typeface="微软雅黑" panose="020B0503020204020204" pitchFamily="34" charset="-122"/>
                      <a:ea typeface="微软雅黑" panose="020B0503020204020204" pitchFamily="34" charset="-122"/>
                    </a:rPr>
                    <a:t>股指数的</a:t>
                  </a:r>
                  <a:r>
                    <a:rPr lang="zh-CN" altLang="en-US" sz="1100" b="1" kern="0" dirty="0">
                      <a:solidFill>
                        <a:srgbClr val="C00000"/>
                      </a:solidFill>
                      <a:latin typeface="微软雅黑" panose="020B0503020204020204" pitchFamily="34" charset="-122"/>
                      <a:ea typeface="微软雅黑" panose="020B0503020204020204" pitchFamily="34" charset="-122"/>
                    </a:rPr>
                    <a:t>基础</a:t>
                  </a:r>
                  <a:r>
                    <a:rPr lang="zh-CN" altLang="en-US" sz="1100" kern="0" dirty="0">
                      <a:solidFill>
                        <a:sysClr val="windowText" lastClr="000000"/>
                      </a:solidFill>
                      <a:latin typeface="微软雅黑" panose="020B0503020204020204" pitchFamily="34" charset="-122"/>
                      <a:ea typeface="微软雅黑" panose="020B0503020204020204" pitchFamily="34" charset="-122"/>
                    </a:rPr>
                    <a:t>。</a:t>
                  </a:r>
                  <a:endParaRPr lang="en-US" altLang="zh-CN" sz="1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1" name="ïSḻíḍè"/>
                <p:cNvSpPr txBox="1"/>
                <p:nvPr/>
              </p:nvSpPr>
              <p:spPr bwMode="auto">
                <a:xfrm>
                  <a:off x="7970197" y="1121955"/>
                  <a:ext cx="4281333"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sz="1600" b="1" dirty="0"/>
                    <a:t>基础</a:t>
                  </a:r>
                  <a:endParaRPr lang="en-US" altLang="zh-CN" sz="1600" b="1" dirty="0"/>
                </a:p>
              </p:txBody>
            </p:sp>
          </p:grpSp>
        </p:grpSp>
        <p:grpSp>
          <p:nvGrpSpPr>
            <p:cNvPr id="8" name="íśļíde"/>
            <p:cNvGrpSpPr/>
            <p:nvPr/>
          </p:nvGrpSpPr>
          <p:grpSpPr>
            <a:xfrm>
              <a:off x="5795833" y="4738328"/>
              <a:ext cx="5733955" cy="1097485"/>
              <a:chOff x="6556652" y="4738328"/>
              <a:chExt cx="5733955" cy="1097485"/>
            </a:xfrm>
          </p:grpSpPr>
          <p:sp>
            <p:nvSpPr>
              <p:cNvPr id="34" name="îṩlîḋè"/>
              <p:cNvSpPr/>
              <p:nvPr/>
            </p:nvSpPr>
            <p:spPr>
              <a:xfrm>
                <a:off x="6556652" y="4909057"/>
                <a:ext cx="537820" cy="537824"/>
              </a:xfrm>
              <a:prstGeom prst="ellipse">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latin typeface="Impact" panose="020B0806030902050204" pitchFamily="34" charset="0"/>
                  </a:rPr>
                  <a:t>03</a:t>
                </a:r>
                <a:endParaRPr lang="zh-CN" altLang="en-US" dirty="0">
                  <a:latin typeface="Impact" panose="020B0806030902050204" pitchFamily="34" charset="0"/>
                </a:endParaRPr>
              </a:p>
            </p:txBody>
          </p:sp>
          <p:grpSp>
            <p:nvGrpSpPr>
              <p:cNvPr id="35" name="ïṣlïḑê"/>
              <p:cNvGrpSpPr/>
              <p:nvPr/>
            </p:nvGrpSpPr>
            <p:grpSpPr>
              <a:xfrm>
                <a:off x="7176803" y="4738328"/>
                <a:ext cx="5113804" cy="1097485"/>
                <a:chOff x="7970197" y="816695"/>
                <a:chExt cx="4289136" cy="1097485"/>
              </a:xfrm>
            </p:grpSpPr>
            <p:sp>
              <p:nvSpPr>
                <p:cNvPr id="36" name="ís1íḑê"/>
                <p:cNvSpPr/>
                <p:nvPr/>
              </p:nvSpPr>
              <p:spPr bwMode="auto">
                <a:xfrm>
                  <a:off x="7978000" y="1180619"/>
                  <a:ext cx="4281333" cy="73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lvl="0" indent="-171450">
                    <a:lnSpc>
                      <a:spcPts val="2600"/>
                    </a:lnSpc>
                    <a:buFont typeface="Arial" panose="020B0604020202020204" pitchFamily="34" charset="0"/>
                    <a:buChar char="•"/>
                    <a:defRPr/>
                  </a:pPr>
                  <a:r>
                    <a:rPr lang="zh-CN" altLang="en-US" sz="1100" kern="0" dirty="0">
                      <a:solidFill>
                        <a:sysClr val="windowText" lastClr="000000"/>
                      </a:solidFill>
                      <a:latin typeface="微软雅黑" panose="020B0503020204020204" pitchFamily="34" charset="-122"/>
                      <a:ea typeface="微软雅黑" panose="020B0503020204020204" pitchFamily="34" charset="-122"/>
                    </a:rPr>
                    <a:t>截至</a:t>
                  </a:r>
                  <a:r>
                    <a:rPr lang="en-US" altLang="zh-CN" sz="1100" kern="0" dirty="0">
                      <a:solidFill>
                        <a:sysClr val="windowText" lastClr="000000"/>
                      </a:solidFill>
                      <a:latin typeface="微软雅黑" panose="020B0503020204020204" pitchFamily="34" charset="-122"/>
                      <a:ea typeface="微软雅黑" panose="020B0503020204020204" pitchFamily="34" charset="-122"/>
                    </a:rPr>
                    <a:t>2022</a:t>
                  </a:r>
                  <a:r>
                    <a:rPr lang="zh-CN" altLang="en-US" sz="1100" kern="0" dirty="0">
                      <a:solidFill>
                        <a:sysClr val="windowText" lastClr="000000"/>
                      </a:solidFill>
                      <a:latin typeface="微软雅黑" panose="020B0503020204020204" pitchFamily="34" charset="-122"/>
                      <a:ea typeface="微软雅黑" panose="020B0503020204020204" pitchFamily="34" charset="-122"/>
                    </a:rPr>
                    <a:t>年</a:t>
                  </a:r>
                  <a:r>
                    <a:rPr lang="en-US" altLang="zh-CN" sz="1100" kern="0" dirty="0">
                      <a:solidFill>
                        <a:sysClr val="windowText" lastClr="000000"/>
                      </a:solidFill>
                      <a:latin typeface="微软雅黑" panose="020B0503020204020204" pitchFamily="34" charset="-122"/>
                      <a:ea typeface="微软雅黑" panose="020B0503020204020204" pitchFamily="34" charset="-122"/>
                    </a:rPr>
                    <a:t>6</a:t>
                  </a:r>
                  <a:r>
                    <a:rPr lang="zh-CN" altLang="en-US" sz="1100" kern="0" dirty="0">
                      <a:solidFill>
                        <a:sysClr val="windowText" lastClr="000000"/>
                      </a:solidFill>
                      <a:latin typeface="微软雅黑" panose="020B0503020204020204" pitchFamily="34" charset="-122"/>
                      <a:ea typeface="微软雅黑" panose="020B0503020204020204" pitchFamily="34" charset="-122"/>
                    </a:rPr>
                    <a:t>月</a:t>
                  </a:r>
                  <a:r>
                    <a:rPr lang="en-US" altLang="zh-CN" sz="1100" kern="0" dirty="0">
                      <a:solidFill>
                        <a:sysClr val="windowText" lastClr="000000"/>
                      </a:solidFill>
                      <a:latin typeface="微软雅黑" panose="020B0503020204020204" pitchFamily="34" charset="-122"/>
                      <a:ea typeface="微软雅黑" panose="020B0503020204020204" pitchFamily="34" charset="-122"/>
                    </a:rPr>
                    <a:t>30</a:t>
                  </a:r>
                  <a:r>
                    <a:rPr lang="zh-CN" altLang="en-US" sz="1100" kern="0" dirty="0">
                      <a:solidFill>
                        <a:sysClr val="windowText" lastClr="000000"/>
                      </a:solidFill>
                      <a:latin typeface="微软雅黑" panose="020B0503020204020204" pitchFamily="34" charset="-122"/>
                      <a:ea typeface="微软雅黑" panose="020B0503020204020204" pitchFamily="34" charset="-122"/>
                    </a:rPr>
                    <a:t>日，国内外使用</a:t>
                  </a:r>
                  <a:r>
                    <a:rPr lang="en-US" altLang="zh-CN" sz="1100" b="1" kern="0" dirty="0">
                      <a:solidFill>
                        <a:srgbClr val="C00000"/>
                      </a:solidFill>
                      <a:latin typeface="微软雅黑" panose="020B0503020204020204" pitchFamily="34" charset="-122"/>
                      <a:ea typeface="微软雅黑" panose="020B0503020204020204" pitchFamily="34" charset="-122"/>
                    </a:rPr>
                    <a:t>CSMAR</a:t>
                  </a:r>
                  <a:r>
                    <a:rPr lang="zh-CN" altLang="en-US" sz="1100" kern="0" dirty="0">
                      <a:solidFill>
                        <a:sysClr val="windowText" lastClr="000000"/>
                      </a:solidFill>
                      <a:latin typeface="微软雅黑" panose="020B0503020204020204" pitchFamily="34" charset="-122"/>
                      <a:ea typeface="微软雅黑" panose="020B0503020204020204" pitchFamily="34" charset="-122"/>
                    </a:rPr>
                    <a:t>数据发表的论文超过</a:t>
                  </a:r>
                  <a:r>
                    <a:rPr lang="en-US" altLang="zh-CN" sz="1100" kern="0" dirty="0">
                      <a:solidFill>
                        <a:sysClr val="windowText" lastClr="000000"/>
                      </a:solidFill>
                      <a:latin typeface="微软雅黑" panose="020B0503020204020204" pitchFamily="34" charset="-122"/>
                      <a:ea typeface="微软雅黑" panose="020B0503020204020204" pitchFamily="34" charset="-122"/>
                    </a:rPr>
                    <a:t>10</a:t>
                  </a:r>
                  <a:r>
                    <a:rPr lang="zh-CN" altLang="en-US" sz="1100" kern="0" dirty="0">
                      <a:solidFill>
                        <a:sysClr val="windowText" lastClr="000000"/>
                      </a:solidFill>
                      <a:latin typeface="微软雅黑" panose="020B0503020204020204" pitchFamily="34" charset="-122"/>
                      <a:ea typeface="微软雅黑" panose="020B0503020204020204" pitchFamily="34" charset="-122"/>
                    </a:rPr>
                    <a:t>万篇。</a:t>
                  </a:r>
                  <a:endParaRPr lang="zh-CN" altLang="en-US" sz="1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7" name="iśḷîdê"/>
                <p:cNvSpPr txBox="1"/>
                <p:nvPr/>
              </p:nvSpPr>
              <p:spPr bwMode="auto">
                <a:xfrm>
                  <a:off x="7970197" y="816695"/>
                  <a:ext cx="4281333"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sz="1600" b="1" dirty="0"/>
                    <a:t>引用</a:t>
                  </a:r>
                  <a:endParaRPr lang="en-US" altLang="zh-CN" sz="1600" b="1" dirty="0"/>
                </a:p>
              </p:txBody>
            </p:sp>
          </p:grpSp>
        </p:grpSp>
        <p:cxnSp>
          <p:nvCxnSpPr>
            <p:cNvPr id="9" name="直接连接符 8"/>
            <p:cNvCxnSpPr/>
            <p:nvPr/>
          </p:nvCxnSpPr>
          <p:spPr>
            <a:xfrm>
              <a:off x="6546000" y="3564000"/>
              <a:ext cx="497448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55300" y="4576375"/>
              <a:ext cx="497448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729395" y="2403000"/>
              <a:ext cx="5800393" cy="0"/>
            </a:xfrm>
            <a:prstGeom prst="line">
              <a:avLst/>
            </a:prstGeom>
            <a:ln w="952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2" name="i$liḓe"/>
            <p:cNvSpPr txBox="1"/>
            <p:nvPr/>
          </p:nvSpPr>
          <p:spPr>
            <a:xfrm>
              <a:off x="5676808" y="1125540"/>
              <a:ext cx="5843680" cy="1088462"/>
            </a:xfrm>
            <a:prstGeom prst="rect">
              <a:avLst/>
            </a:prstGeom>
            <a:noFill/>
          </p:spPr>
          <p:txBody>
            <a:bodyPr wrap="square" lIns="90000" tIns="46800" rIns="90000" bIns="46800" rtlCol="0" anchor="ctr">
              <a:normAutofit/>
            </a:bodyPr>
            <a:lstStyle/>
            <a:p>
              <a:pPr>
                <a:lnSpc>
                  <a:spcPct val="150000"/>
                </a:lnSpc>
              </a:pPr>
              <a:r>
                <a:rPr lang="en-US" altLang="zh-CN" sz="1200" dirty="0"/>
                <a:t>CSMAR</a:t>
              </a:r>
              <a:r>
                <a:rPr lang="zh-CN" altLang="en-US" sz="1200" dirty="0"/>
                <a:t>数据库的研发，始终确保：</a:t>
              </a:r>
              <a:endParaRPr lang="en-US" altLang="zh-CN" sz="1200" dirty="0"/>
            </a:p>
            <a:p>
              <a:pPr>
                <a:lnSpc>
                  <a:spcPct val="150000"/>
                </a:lnSpc>
              </a:pPr>
              <a:r>
                <a:rPr lang="zh-CN" altLang="en-US" sz="1600" b="1" dirty="0"/>
                <a:t>数据来源权威、采集流程专业、质检流程规范</a:t>
              </a:r>
              <a:endParaRPr lang="zh-CN" altLang="en-US" sz="1600" b="1" dirty="0"/>
            </a:p>
            <a:p>
              <a:pPr>
                <a:lnSpc>
                  <a:spcPct val="150000"/>
                </a:lnSpc>
              </a:pPr>
              <a:r>
                <a:rPr lang="zh-CN" altLang="en-US" sz="1200" dirty="0"/>
                <a:t>为广大用户提供高质量数据，助力学术研究。</a:t>
              </a:r>
              <a:endParaRPr lang="en-US" sz="1400" b="1" dirty="0"/>
            </a:p>
          </p:txBody>
        </p:sp>
        <p:grpSp>
          <p:nvGrpSpPr>
            <p:cNvPr id="13" name="is1íḋ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1415220" y="2809482"/>
              <a:ext cx="3051068" cy="2184019"/>
              <a:chOff x="3017838" y="1225550"/>
              <a:chExt cx="6156326" cy="4406900"/>
            </a:xfrm>
          </p:grpSpPr>
          <p:sp>
            <p:nvSpPr>
              <p:cNvPr id="14" name="iš1ïďe"/>
              <p:cNvSpPr/>
              <p:nvPr/>
            </p:nvSpPr>
            <p:spPr bwMode="auto">
              <a:xfrm>
                <a:off x="3683001" y="1298575"/>
                <a:ext cx="60325" cy="433387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íṥľïdê"/>
              <p:cNvSpPr/>
              <p:nvPr/>
            </p:nvSpPr>
            <p:spPr bwMode="auto">
              <a:xfrm>
                <a:off x="4360863" y="1298575"/>
                <a:ext cx="60325" cy="433387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ïṩľiḍê"/>
              <p:cNvSpPr/>
              <p:nvPr/>
            </p:nvSpPr>
            <p:spPr bwMode="auto">
              <a:xfrm>
                <a:off x="5037138" y="1298575"/>
                <a:ext cx="60325" cy="433387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íšliḓè"/>
              <p:cNvSpPr/>
              <p:nvPr/>
            </p:nvSpPr>
            <p:spPr bwMode="auto">
              <a:xfrm>
                <a:off x="5715001" y="1298575"/>
                <a:ext cx="60325" cy="433387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îsḻiḋe"/>
              <p:cNvSpPr/>
              <p:nvPr/>
            </p:nvSpPr>
            <p:spPr bwMode="auto">
              <a:xfrm>
                <a:off x="6392863" y="1298575"/>
                <a:ext cx="71438" cy="433387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iṣḷiḑè"/>
              <p:cNvSpPr/>
              <p:nvPr/>
            </p:nvSpPr>
            <p:spPr bwMode="auto">
              <a:xfrm>
                <a:off x="7069138" y="1298575"/>
                <a:ext cx="73025" cy="433387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 name="íṥ1iďe"/>
              <p:cNvSpPr/>
              <p:nvPr/>
            </p:nvSpPr>
            <p:spPr bwMode="auto">
              <a:xfrm>
                <a:off x="7758113" y="1298575"/>
                <a:ext cx="61913" cy="433387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î$lïḓé"/>
              <p:cNvSpPr/>
              <p:nvPr/>
            </p:nvSpPr>
            <p:spPr bwMode="auto">
              <a:xfrm>
                <a:off x="8435976" y="1298575"/>
                <a:ext cx="60325" cy="433387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 name="íṧḷíḑê"/>
              <p:cNvSpPr/>
              <p:nvPr/>
            </p:nvSpPr>
            <p:spPr bwMode="auto">
              <a:xfrm>
                <a:off x="9113838" y="1298575"/>
                <a:ext cx="60325" cy="433387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ïš1ïḍê"/>
              <p:cNvSpPr/>
              <p:nvPr/>
            </p:nvSpPr>
            <p:spPr bwMode="auto">
              <a:xfrm>
                <a:off x="3017838" y="5378450"/>
                <a:ext cx="6156325" cy="254000"/>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 name="iślíḓè"/>
              <p:cNvSpPr/>
              <p:nvPr/>
            </p:nvSpPr>
            <p:spPr bwMode="auto">
              <a:xfrm>
                <a:off x="3017838" y="1298575"/>
                <a:ext cx="60325" cy="4333875"/>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ïṧḻiďê"/>
              <p:cNvSpPr/>
              <p:nvPr/>
            </p:nvSpPr>
            <p:spPr bwMode="auto">
              <a:xfrm>
                <a:off x="3041651" y="1576388"/>
                <a:ext cx="6132513" cy="3814763"/>
              </a:xfrm>
              <a:custGeom>
                <a:avLst/>
                <a:gdLst>
                  <a:gd name="T0" fmla="*/ 0 w 3863"/>
                  <a:gd name="T1" fmla="*/ 2387 h 2403"/>
                  <a:gd name="T2" fmla="*/ 412 w 3863"/>
                  <a:gd name="T3" fmla="*/ 1121 h 2403"/>
                  <a:gd name="T4" fmla="*/ 427 w 3863"/>
                  <a:gd name="T5" fmla="*/ 1076 h 2403"/>
                  <a:gd name="T6" fmla="*/ 457 w 3863"/>
                  <a:gd name="T7" fmla="*/ 1114 h 2403"/>
                  <a:gd name="T8" fmla="*/ 854 w 3863"/>
                  <a:gd name="T9" fmla="*/ 1655 h 2403"/>
                  <a:gd name="T10" fmla="*/ 1265 w 3863"/>
                  <a:gd name="T11" fmla="*/ 992 h 2403"/>
                  <a:gd name="T12" fmla="*/ 1280 w 3863"/>
                  <a:gd name="T13" fmla="*/ 969 h 2403"/>
                  <a:gd name="T14" fmla="*/ 1303 w 3863"/>
                  <a:gd name="T15" fmla="*/ 992 h 2403"/>
                  <a:gd name="T16" fmla="*/ 1692 w 3863"/>
                  <a:gd name="T17" fmla="*/ 1434 h 2403"/>
                  <a:gd name="T18" fmla="*/ 2103 w 3863"/>
                  <a:gd name="T19" fmla="*/ 344 h 2403"/>
                  <a:gd name="T20" fmla="*/ 2133 w 3863"/>
                  <a:gd name="T21" fmla="*/ 275 h 2403"/>
                  <a:gd name="T22" fmla="*/ 2149 w 3863"/>
                  <a:gd name="T23" fmla="*/ 351 h 2403"/>
                  <a:gd name="T24" fmla="*/ 2575 w 3863"/>
                  <a:gd name="T25" fmla="*/ 1945 h 2403"/>
                  <a:gd name="T26" fmla="*/ 2956 w 3863"/>
                  <a:gd name="T27" fmla="*/ 771 h 2403"/>
                  <a:gd name="T28" fmla="*/ 2979 w 3863"/>
                  <a:gd name="T29" fmla="*/ 710 h 2403"/>
                  <a:gd name="T30" fmla="*/ 3002 w 3863"/>
                  <a:gd name="T31" fmla="*/ 763 h 2403"/>
                  <a:gd name="T32" fmla="*/ 3390 w 3863"/>
                  <a:gd name="T33" fmla="*/ 1571 h 2403"/>
                  <a:gd name="T34" fmla="*/ 3817 w 3863"/>
                  <a:gd name="T35" fmla="*/ 0 h 2403"/>
                  <a:gd name="T36" fmla="*/ 3863 w 3863"/>
                  <a:gd name="T37" fmla="*/ 16 h 2403"/>
                  <a:gd name="T38" fmla="*/ 3421 w 3863"/>
                  <a:gd name="T39" fmla="*/ 1648 h 2403"/>
                  <a:gd name="T40" fmla="*/ 3406 w 3863"/>
                  <a:gd name="T41" fmla="*/ 1716 h 2403"/>
                  <a:gd name="T42" fmla="*/ 3375 w 3863"/>
                  <a:gd name="T43" fmla="*/ 1655 h 2403"/>
                  <a:gd name="T44" fmla="*/ 2987 w 3863"/>
                  <a:gd name="T45" fmla="*/ 839 h 2403"/>
                  <a:gd name="T46" fmla="*/ 2598 w 3863"/>
                  <a:gd name="T47" fmla="*/ 2044 h 2403"/>
                  <a:gd name="T48" fmla="*/ 2575 w 3863"/>
                  <a:gd name="T49" fmla="*/ 2120 h 2403"/>
                  <a:gd name="T50" fmla="*/ 2552 w 3863"/>
                  <a:gd name="T51" fmla="*/ 2044 h 2403"/>
                  <a:gd name="T52" fmla="*/ 2126 w 3863"/>
                  <a:gd name="T53" fmla="*/ 435 h 2403"/>
                  <a:gd name="T54" fmla="*/ 1722 w 3863"/>
                  <a:gd name="T55" fmla="*/ 1495 h 2403"/>
                  <a:gd name="T56" fmla="*/ 1707 w 3863"/>
                  <a:gd name="T57" fmla="*/ 1533 h 2403"/>
                  <a:gd name="T58" fmla="*/ 1684 w 3863"/>
                  <a:gd name="T59" fmla="*/ 1503 h 2403"/>
                  <a:gd name="T60" fmla="*/ 1288 w 3863"/>
                  <a:gd name="T61" fmla="*/ 1045 h 2403"/>
                  <a:gd name="T62" fmla="*/ 876 w 3863"/>
                  <a:gd name="T63" fmla="*/ 1709 h 2403"/>
                  <a:gd name="T64" fmla="*/ 861 w 3863"/>
                  <a:gd name="T65" fmla="*/ 1739 h 2403"/>
                  <a:gd name="T66" fmla="*/ 838 w 3863"/>
                  <a:gd name="T67" fmla="*/ 1716 h 2403"/>
                  <a:gd name="T68" fmla="*/ 450 w 3863"/>
                  <a:gd name="T69" fmla="*/ 1182 h 2403"/>
                  <a:gd name="T70" fmla="*/ 54 w 3863"/>
                  <a:gd name="T71" fmla="*/ 2403 h 2403"/>
                  <a:gd name="T72" fmla="*/ 0 w 3863"/>
                  <a:gd name="T73" fmla="*/ 2387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3" h="2403">
                    <a:moveTo>
                      <a:pt x="0" y="2387"/>
                    </a:moveTo>
                    <a:lnTo>
                      <a:pt x="412" y="1121"/>
                    </a:lnTo>
                    <a:lnTo>
                      <a:pt x="427" y="1076"/>
                    </a:lnTo>
                    <a:lnTo>
                      <a:pt x="457" y="1114"/>
                    </a:lnTo>
                    <a:lnTo>
                      <a:pt x="854" y="1655"/>
                    </a:lnTo>
                    <a:lnTo>
                      <a:pt x="1265" y="992"/>
                    </a:lnTo>
                    <a:lnTo>
                      <a:pt x="1280" y="969"/>
                    </a:lnTo>
                    <a:lnTo>
                      <a:pt x="1303" y="992"/>
                    </a:lnTo>
                    <a:lnTo>
                      <a:pt x="1692" y="1434"/>
                    </a:lnTo>
                    <a:lnTo>
                      <a:pt x="2103" y="344"/>
                    </a:lnTo>
                    <a:lnTo>
                      <a:pt x="2133" y="275"/>
                    </a:lnTo>
                    <a:lnTo>
                      <a:pt x="2149" y="351"/>
                    </a:lnTo>
                    <a:lnTo>
                      <a:pt x="2575" y="1945"/>
                    </a:lnTo>
                    <a:lnTo>
                      <a:pt x="2956" y="771"/>
                    </a:lnTo>
                    <a:lnTo>
                      <a:pt x="2979" y="710"/>
                    </a:lnTo>
                    <a:lnTo>
                      <a:pt x="3002" y="763"/>
                    </a:lnTo>
                    <a:lnTo>
                      <a:pt x="3390" y="1571"/>
                    </a:lnTo>
                    <a:lnTo>
                      <a:pt x="3817" y="0"/>
                    </a:lnTo>
                    <a:lnTo>
                      <a:pt x="3863" y="16"/>
                    </a:lnTo>
                    <a:lnTo>
                      <a:pt x="3421" y="1648"/>
                    </a:lnTo>
                    <a:lnTo>
                      <a:pt x="3406" y="1716"/>
                    </a:lnTo>
                    <a:lnTo>
                      <a:pt x="3375" y="1655"/>
                    </a:lnTo>
                    <a:lnTo>
                      <a:pt x="2987" y="839"/>
                    </a:lnTo>
                    <a:lnTo>
                      <a:pt x="2598" y="2044"/>
                    </a:lnTo>
                    <a:lnTo>
                      <a:pt x="2575" y="2120"/>
                    </a:lnTo>
                    <a:lnTo>
                      <a:pt x="2552" y="2044"/>
                    </a:lnTo>
                    <a:lnTo>
                      <a:pt x="2126" y="435"/>
                    </a:lnTo>
                    <a:lnTo>
                      <a:pt x="1722" y="1495"/>
                    </a:lnTo>
                    <a:lnTo>
                      <a:pt x="1707" y="1533"/>
                    </a:lnTo>
                    <a:lnTo>
                      <a:pt x="1684" y="1503"/>
                    </a:lnTo>
                    <a:lnTo>
                      <a:pt x="1288" y="1045"/>
                    </a:lnTo>
                    <a:lnTo>
                      <a:pt x="876" y="1709"/>
                    </a:lnTo>
                    <a:lnTo>
                      <a:pt x="861" y="1739"/>
                    </a:lnTo>
                    <a:lnTo>
                      <a:pt x="838" y="1716"/>
                    </a:lnTo>
                    <a:lnTo>
                      <a:pt x="450" y="1182"/>
                    </a:lnTo>
                    <a:lnTo>
                      <a:pt x="54" y="2403"/>
                    </a:lnTo>
                    <a:lnTo>
                      <a:pt x="0" y="2387"/>
                    </a:lnTo>
                    <a:close/>
                  </a:path>
                </a:pathLst>
              </a:custGeom>
              <a:solidFill>
                <a:srgbClr val="71B8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ïṡḻiḑé"/>
              <p:cNvSpPr/>
              <p:nvPr/>
            </p:nvSpPr>
            <p:spPr bwMode="auto">
              <a:xfrm>
                <a:off x="5545138" y="1371600"/>
                <a:ext cx="2709863" cy="271145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ïṣľíḑè"/>
              <p:cNvSpPr/>
              <p:nvPr/>
            </p:nvSpPr>
            <p:spPr bwMode="auto">
              <a:xfrm>
                <a:off x="6754813" y="1371600"/>
                <a:ext cx="146050" cy="2674938"/>
              </a:xfrm>
              <a:custGeom>
                <a:avLst/>
                <a:gdLst>
                  <a:gd name="T0" fmla="*/ 12 w 12"/>
                  <a:gd name="T1" fmla="*/ 221 h 221"/>
                  <a:gd name="T2" fmla="*/ 12 w 12"/>
                  <a:gd name="T3" fmla="*/ 0 h 221"/>
                  <a:gd name="T4" fmla="*/ 12 w 12"/>
                  <a:gd name="T5" fmla="*/ 0 h 221"/>
                  <a:gd name="T6" fmla="*/ 0 w 12"/>
                  <a:gd name="T7" fmla="*/ 1 h 221"/>
                  <a:gd name="T8" fmla="*/ 0 w 12"/>
                  <a:gd name="T9" fmla="*/ 219 h 221"/>
                  <a:gd name="T10" fmla="*/ 12 w 12"/>
                  <a:gd name="T11" fmla="*/ 221 h 221"/>
                </a:gdLst>
                <a:ahLst/>
                <a:cxnLst>
                  <a:cxn ang="0">
                    <a:pos x="T0" y="T1"/>
                  </a:cxn>
                  <a:cxn ang="0">
                    <a:pos x="T2" y="T3"/>
                  </a:cxn>
                  <a:cxn ang="0">
                    <a:pos x="T4" y="T5"/>
                  </a:cxn>
                  <a:cxn ang="0">
                    <a:pos x="T6" y="T7"/>
                  </a:cxn>
                  <a:cxn ang="0">
                    <a:pos x="T8" y="T9"/>
                  </a:cxn>
                  <a:cxn ang="0">
                    <a:pos x="T10" y="T11"/>
                  </a:cxn>
                </a:cxnLst>
                <a:rect l="0" t="0" r="r" b="b"/>
                <a:pathLst>
                  <a:path w="12" h="221">
                    <a:moveTo>
                      <a:pt x="12" y="221"/>
                    </a:moveTo>
                    <a:cubicBezTo>
                      <a:pt x="12" y="0"/>
                      <a:pt x="12" y="0"/>
                      <a:pt x="12" y="0"/>
                    </a:cubicBezTo>
                    <a:cubicBezTo>
                      <a:pt x="12" y="0"/>
                      <a:pt x="12" y="0"/>
                      <a:pt x="12" y="0"/>
                    </a:cubicBezTo>
                    <a:cubicBezTo>
                      <a:pt x="8" y="0"/>
                      <a:pt x="4" y="0"/>
                      <a:pt x="0" y="1"/>
                    </a:cubicBezTo>
                    <a:cubicBezTo>
                      <a:pt x="0" y="219"/>
                      <a:pt x="0" y="219"/>
                      <a:pt x="0" y="219"/>
                    </a:cubicBezTo>
                    <a:cubicBezTo>
                      <a:pt x="4" y="220"/>
                      <a:pt x="8" y="220"/>
                      <a:pt x="12" y="22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íṧ1ïḋé"/>
              <p:cNvSpPr/>
              <p:nvPr/>
            </p:nvSpPr>
            <p:spPr bwMode="auto">
              <a:xfrm>
                <a:off x="5981701" y="1479550"/>
                <a:ext cx="1498600" cy="2530475"/>
              </a:xfrm>
              <a:custGeom>
                <a:avLst/>
                <a:gdLst>
                  <a:gd name="T0" fmla="*/ 0 w 124"/>
                  <a:gd name="T1" fmla="*/ 185 h 209"/>
                  <a:gd name="T2" fmla="*/ 61 w 124"/>
                  <a:gd name="T3" fmla="*/ 21 h 209"/>
                  <a:gd name="T4" fmla="*/ 70 w 124"/>
                  <a:gd name="T5" fmla="*/ 0 h 209"/>
                  <a:gd name="T6" fmla="*/ 75 w 124"/>
                  <a:gd name="T7" fmla="*/ 22 h 209"/>
                  <a:gd name="T8" fmla="*/ 124 w 124"/>
                  <a:gd name="T9" fmla="*/ 205 h 209"/>
                  <a:gd name="T10" fmla="*/ 116 w 124"/>
                  <a:gd name="T11" fmla="*/ 208 h 209"/>
                  <a:gd name="T12" fmla="*/ 110 w 124"/>
                  <a:gd name="T13" fmla="*/ 209 h 209"/>
                  <a:gd name="T14" fmla="*/ 67 w 124"/>
                  <a:gd name="T15" fmla="*/ 48 h 209"/>
                  <a:gd name="T16" fmla="*/ 12 w 124"/>
                  <a:gd name="T17" fmla="*/ 193 h 209"/>
                  <a:gd name="T18" fmla="*/ 3 w 124"/>
                  <a:gd name="T19" fmla="*/ 188 h 209"/>
                  <a:gd name="T20" fmla="*/ 0 w 124"/>
                  <a:gd name="T21" fmla="*/ 18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209">
                    <a:moveTo>
                      <a:pt x="0" y="185"/>
                    </a:moveTo>
                    <a:cubicBezTo>
                      <a:pt x="61" y="21"/>
                      <a:pt x="61" y="21"/>
                      <a:pt x="61" y="21"/>
                    </a:cubicBezTo>
                    <a:cubicBezTo>
                      <a:pt x="70" y="0"/>
                      <a:pt x="70" y="0"/>
                      <a:pt x="70" y="0"/>
                    </a:cubicBezTo>
                    <a:cubicBezTo>
                      <a:pt x="75" y="22"/>
                      <a:pt x="75" y="22"/>
                      <a:pt x="75" y="22"/>
                    </a:cubicBezTo>
                    <a:cubicBezTo>
                      <a:pt x="124" y="205"/>
                      <a:pt x="124" y="205"/>
                      <a:pt x="124" y="205"/>
                    </a:cubicBezTo>
                    <a:cubicBezTo>
                      <a:pt x="121" y="206"/>
                      <a:pt x="119" y="207"/>
                      <a:pt x="116" y="208"/>
                    </a:cubicBezTo>
                    <a:cubicBezTo>
                      <a:pt x="114" y="209"/>
                      <a:pt x="112" y="209"/>
                      <a:pt x="110" y="209"/>
                    </a:cubicBezTo>
                    <a:cubicBezTo>
                      <a:pt x="67" y="48"/>
                      <a:pt x="67" y="48"/>
                      <a:pt x="67" y="48"/>
                    </a:cubicBezTo>
                    <a:cubicBezTo>
                      <a:pt x="12" y="193"/>
                      <a:pt x="12" y="193"/>
                      <a:pt x="12" y="193"/>
                    </a:cubicBezTo>
                    <a:cubicBezTo>
                      <a:pt x="9" y="192"/>
                      <a:pt x="6" y="190"/>
                      <a:pt x="3" y="188"/>
                    </a:cubicBezTo>
                    <a:cubicBezTo>
                      <a:pt x="2" y="187"/>
                      <a:pt x="1" y="186"/>
                      <a:pt x="0" y="185"/>
                    </a:cubicBezTo>
                    <a:close/>
                  </a:path>
                </a:pathLst>
              </a:custGeom>
              <a:solidFill>
                <a:srgbClr val="71B8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ṩlíďé"/>
              <p:cNvSpPr/>
              <p:nvPr/>
            </p:nvSpPr>
            <p:spPr bwMode="auto">
              <a:xfrm>
                <a:off x="5146676" y="1225550"/>
                <a:ext cx="3482975" cy="2978150"/>
              </a:xfrm>
              <a:custGeom>
                <a:avLst/>
                <a:gdLst>
                  <a:gd name="T0" fmla="*/ 245 w 288"/>
                  <a:gd name="T1" fmla="*/ 48 h 246"/>
                  <a:gd name="T2" fmla="*/ 144 w 288"/>
                  <a:gd name="T3" fmla="*/ 1 h 246"/>
                  <a:gd name="T4" fmla="*/ 144 w 288"/>
                  <a:gd name="T5" fmla="*/ 24 h 246"/>
                  <a:gd name="T6" fmla="*/ 226 w 288"/>
                  <a:gd name="T7" fmla="*/ 62 h 246"/>
                  <a:gd name="T8" fmla="*/ 207 w 288"/>
                  <a:gd name="T9" fmla="*/ 202 h 246"/>
                  <a:gd name="T10" fmla="*/ 144 w 288"/>
                  <a:gd name="T11" fmla="*/ 223 h 246"/>
                  <a:gd name="T12" fmla="*/ 144 w 288"/>
                  <a:gd name="T13" fmla="*/ 246 h 246"/>
                  <a:gd name="T14" fmla="*/ 221 w 288"/>
                  <a:gd name="T15" fmla="*/ 220 h 246"/>
                  <a:gd name="T16" fmla="*/ 245 w 288"/>
                  <a:gd name="T17" fmla="*/ 48 h 246"/>
                  <a:gd name="T18" fmla="*/ 144 w 288"/>
                  <a:gd name="T19" fmla="*/ 1 h 246"/>
                  <a:gd name="T20" fmla="*/ 66 w 288"/>
                  <a:gd name="T21" fmla="*/ 26 h 246"/>
                  <a:gd name="T22" fmla="*/ 43 w 288"/>
                  <a:gd name="T23" fmla="*/ 198 h 246"/>
                  <a:gd name="T24" fmla="*/ 144 w 288"/>
                  <a:gd name="T25" fmla="*/ 246 h 246"/>
                  <a:gd name="T26" fmla="*/ 144 w 288"/>
                  <a:gd name="T27" fmla="*/ 223 h 246"/>
                  <a:gd name="T28" fmla="*/ 62 w 288"/>
                  <a:gd name="T29" fmla="*/ 184 h 246"/>
                  <a:gd name="T30" fmla="*/ 62 w 288"/>
                  <a:gd name="T31" fmla="*/ 184 h 246"/>
                  <a:gd name="T32" fmla="*/ 81 w 288"/>
                  <a:gd name="T33" fmla="*/ 44 h 246"/>
                  <a:gd name="T34" fmla="*/ 144 w 288"/>
                  <a:gd name="T35" fmla="*/ 24 h 246"/>
                  <a:gd name="T36" fmla="*/ 144 w 288"/>
                  <a:gd name="T37" fmla="*/ 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46">
                    <a:moveTo>
                      <a:pt x="245" y="48"/>
                    </a:moveTo>
                    <a:cubicBezTo>
                      <a:pt x="220" y="17"/>
                      <a:pt x="182" y="0"/>
                      <a:pt x="144" y="1"/>
                    </a:cubicBezTo>
                    <a:cubicBezTo>
                      <a:pt x="144" y="24"/>
                      <a:pt x="144" y="24"/>
                      <a:pt x="144" y="24"/>
                    </a:cubicBezTo>
                    <a:cubicBezTo>
                      <a:pt x="175" y="23"/>
                      <a:pt x="206" y="37"/>
                      <a:pt x="226" y="62"/>
                    </a:cubicBezTo>
                    <a:cubicBezTo>
                      <a:pt x="261" y="105"/>
                      <a:pt x="252" y="168"/>
                      <a:pt x="207" y="202"/>
                    </a:cubicBezTo>
                    <a:cubicBezTo>
                      <a:pt x="188" y="216"/>
                      <a:pt x="166" y="223"/>
                      <a:pt x="144" y="223"/>
                    </a:cubicBezTo>
                    <a:cubicBezTo>
                      <a:pt x="144" y="246"/>
                      <a:pt x="144" y="246"/>
                      <a:pt x="144" y="246"/>
                    </a:cubicBezTo>
                    <a:cubicBezTo>
                      <a:pt x="171" y="245"/>
                      <a:pt x="198" y="237"/>
                      <a:pt x="221" y="220"/>
                    </a:cubicBezTo>
                    <a:cubicBezTo>
                      <a:pt x="277" y="178"/>
                      <a:pt x="288" y="101"/>
                      <a:pt x="245" y="48"/>
                    </a:cubicBezTo>
                    <a:close/>
                    <a:moveTo>
                      <a:pt x="144" y="1"/>
                    </a:moveTo>
                    <a:cubicBezTo>
                      <a:pt x="117" y="1"/>
                      <a:pt x="89" y="9"/>
                      <a:pt x="66" y="26"/>
                    </a:cubicBezTo>
                    <a:cubicBezTo>
                      <a:pt x="10" y="68"/>
                      <a:pt x="0" y="145"/>
                      <a:pt x="43" y="198"/>
                    </a:cubicBezTo>
                    <a:cubicBezTo>
                      <a:pt x="68" y="229"/>
                      <a:pt x="106" y="246"/>
                      <a:pt x="144" y="246"/>
                    </a:cubicBezTo>
                    <a:cubicBezTo>
                      <a:pt x="144" y="223"/>
                      <a:pt x="144" y="223"/>
                      <a:pt x="144" y="223"/>
                    </a:cubicBezTo>
                    <a:cubicBezTo>
                      <a:pt x="113" y="223"/>
                      <a:pt x="82" y="210"/>
                      <a:pt x="62" y="184"/>
                    </a:cubicBezTo>
                    <a:cubicBezTo>
                      <a:pt x="62" y="184"/>
                      <a:pt x="62" y="184"/>
                      <a:pt x="62" y="184"/>
                    </a:cubicBezTo>
                    <a:cubicBezTo>
                      <a:pt x="27" y="141"/>
                      <a:pt x="35" y="78"/>
                      <a:pt x="81" y="44"/>
                    </a:cubicBezTo>
                    <a:cubicBezTo>
                      <a:pt x="100" y="30"/>
                      <a:pt x="122" y="24"/>
                      <a:pt x="144" y="24"/>
                    </a:cubicBezTo>
                    <a:lnTo>
                      <a:pt x="144" y="1"/>
                    </a:lnTo>
                    <a:close/>
                  </a:path>
                </a:pathLst>
              </a:custGeom>
              <a:solidFill>
                <a:srgbClr val="335E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ļïďe"/>
              <p:cNvSpPr/>
              <p:nvPr/>
            </p:nvSpPr>
            <p:spPr bwMode="auto">
              <a:xfrm>
                <a:off x="4481513" y="3368675"/>
                <a:ext cx="1438275" cy="1198563"/>
              </a:xfrm>
              <a:custGeom>
                <a:avLst/>
                <a:gdLst>
                  <a:gd name="T0" fmla="*/ 160 w 906"/>
                  <a:gd name="T1" fmla="*/ 755 h 755"/>
                  <a:gd name="T2" fmla="*/ 0 w 906"/>
                  <a:gd name="T3" fmla="*/ 557 h 755"/>
                  <a:gd name="T4" fmla="*/ 746 w 906"/>
                  <a:gd name="T5" fmla="*/ 0 h 755"/>
                  <a:gd name="T6" fmla="*/ 906 w 906"/>
                  <a:gd name="T7" fmla="*/ 198 h 755"/>
                  <a:gd name="T8" fmla="*/ 160 w 906"/>
                  <a:gd name="T9" fmla="*/ 755 h 755"/>
                </a:gdLst>
                <a:ahLst/>
                <a:cxnLst>
                  <a:cxn ang="0">
                    <a:pos x="T0" y="T1"/>
                  </a:cxn>
                  <a:cxn ang="0">
                    <a:pos x="T2" y="T3"/>
                  </a:cxn>
                  <a:cxn ang="0">
                    <a:pos x="T4" y="T5"/>
                  </a:cxn>
                  <a:cxn ang="0">
                    <a:pos x="T6" y="T7"/>
                  </a:cxn>
                  <a:cxn ang="0">
                    <a:pos x="T8" y="T9"/>
                  </a:cxn>
                </a:cxnLst>
                <a:rect l="0" t="0" r="r" b="b"/>
                <a:pathLst>
                  <a:path w="906" h="755">
                    <a:moveTo>
                      <a:pt x="160" y="755"/>
                    </a:moveTo>
                    <a:lnTo>
                      <a:pt x="0" y="557"/>
                    </a:lnTo>
                    <a:lnTo>
                      <a:pt x="746" y="0"/>
                    </a:lnTo>
                    <a:lnTo>
                      <a:pt x="906" y="198"/>
                    </a:lnTo>
                    <a:lnTo>
                      <a:pt x="160" y="755"/>
                    </a:lnTo>
                    <a:close/>
                  </a:path>
                </a:pathLst>
              </a:custGeom>
              <a:solidFill>
                <a:srgbClr val="335E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îṡḻïḑe"/>
              <p:cNvSpPr/>
              <p:nvPr/>
            </p:nvSpPr>
            <p:spPr bwMode="auto">
              <a:xfrm>
                <a:off x="4505326" y="3611563"/>
                <a:ext cx="1076325" cy="942975"/>
              </a:xfrm>
              <a:custGeom>
                <a:avLst/>
                <a:gdLst>
                  <a:gd name="T0" fmla="*/ 175 w 678"/>
                  <a:gd name="T1" fmla="*/ 594 h 594"/>
                  <a:gd name="T2" fmla="*/ 0 w 678"/>
                  <a:gd name="T3" fmla="*/ 381 h 594"/>
                  <a:gd name="T4" fmla="*/ 511 w 678"/>
                  <a:gd name="T5" fmla="*/ 0 h 594"/>
                  <a:gd name="T6" fmla="*/ 678 w 678"/>
                  <a:gd name="T7" fmla="*/ 213 h 594"/>
                  <a:gd name="T8" fmla="*/ 175 w 678"/>
                  <a:gd name="T9" fmla="*/ 594 h 594"/>
                </a:gdLst>
                <a:ahLst/>
                <a:cxnLst>
                  <a:cxn ang="0">
                    <a:pos x="T0" y="T1"/>
                  </a:cxn>
                  <a:cxn ang="0">
                    <a:pos x="T2" y="T3"/>
                  </a:cxn>
                  <a:cxn ang="0">
                    <a:pos x="T4" y="T5"/>
                  </a:cxn>
                  <a:cxn ang="0">
                    <a:pos x="T6" y="T7"/>
                  </a:cxn>
                  <a:cxn ang="0">
                    <a:pos x="T8" y="T9"/>
                  </a:cxn>
                </a:cxnLst>
                <a:rect l="0" t="0" r="r" b="b"/>
                <a:pathLst>
                  <a:path w="678" h="594">
                    <a:moveTo>
                      <a:pt x="175" y="594"/>
                    </a:moveTo>
                    <a:lnTo>
                      <a:pt x="0" y="381"/>
                    </a:lnTo>
                    <a:lnTo>
                      <a:pt x="511" y="0"/>
                    </a:lnTo>
                    <a:lnTo>
                      <a:pt x="678" y="213"/>
                    </a:lnTo>
                    <a:lnTo>
                      <a:pt x="175" y="594"/>
                    </a:lnTo>
                    <a:close/>
                  </a:path>
                </a:pathLst>
              </a:custGeom>
              <a:solidFill>
                <a:srgbClr val="589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ïŝlîďê"/>
              <p:cNvSpPr/>
              <p:nvPr/>
            </p:nvSpPr>
            <p:spPr bwMode="auto">
              <a:xfrm>
                <a:off x="3635376" y="3586163"/>
                <a:ext cx="1946275" cy="1635125"/>
              </a:xfrm>
              <a:custGeom>
                <a:avLst/>
                <a:gdLst>
                  <a:gd name="T0" fmla="*/ 51 w 161"/>
                  <a:gd name="T1" fmla="*/ 125 h 135"/>
                  <a:gd name="T2" fmla="*/ 10 w 161"/>
                  <a:gd name="T3" fmla="*/ 120 h 135"/>
                  <a:gd name="T4" fmla="*/ 15 w 161"/>
                  <a:gd name="T5" fmla="*/ 81 h 135"/>
                  <a:gd name="T6" fmla="*/ 114 w 161"/>
                  <a:gd name="T7" fmla="*/ 7 h 135"/>
                  <a:gd name="T8" fmla="*/ 139 w 161"/>
                  <a:gd name="T9" fmla="*/ 2 h 135"/>
                  <a:gd name="T10" fmla="*/ 161 w 161"/>
                  <a:gd name="T11" fmla="*/ 30 h 135"/>
                  <a:gd name="T12" fmla="*/ 150 w 161"/>
                  <a:gd name="T13" fmla="*/ 52 h 135"/>
                  <a:gd name="T14" fmla="*/ 51 w 161"/>
                  <a:gd name="T15" fmla="*/ 12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35">
                    <a:moveTo>
                      <a:pt x="51" y="125"/>
                    </a:moveTo>
                    <a:cubicBezTo>
                      <a:pt x="38" y="135"/>
                      <a:pt x="20" y="133"/>
                      <a:pt x="10" y="120"/>
                    </a:cubicBezTo>
                    <a:cubicBezTo>
                      <a:pt x="0" y="108"/>
                      <a:pt x="3" y="90"/>
                      <a:pt x="15" y="81"/>
                    </a:cubicBezTo>
                    <a:cubicBezTo>
                      <a:pt x="114" y="7"/>
                      <a:pt x="114" y="7"/>
                      <a:pt x="114" y="7"/>
                    </a:cubicBezTo>
                    <a:cubicBezTo>
                      <a:pt x="122" y="2"/>
                      <a:pt x="131" y="0"/>
                      <a:pt x="139" y="2"/>
                    </a:cubicBezTo>
                    <a:cubicBezTo>
                      <a:pt x="161" y="30"/>
                      <a:pt x="161" y="30"/>
                      <a:pt x="161" y="30"/>
                    </a:cubicBezTo>
                    <a:cubicBezTo>
                      <a:pt x="161" y="38"/>
                      <a:pt x="157" y="46"/>
                      <a:pt x="150" y="52"/>
                    </a:cubicBezTo>
                    <a:lnTo>
                      <a:pt x="51" y="125"/>
                    </a:lnTo>
                    <a:close/>
                  </a:path>
                </a:pathLst>
              </a:custGeom>
              <a:solidFill>
                <a:srgbClr val="FC6E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ṧļïḓê"/>
              <p:cNvSpPr/>
              <p:nvPr/>
            </p:nvSpPr>
            <p:spPr bwMode="auto">
              <a:xfrm>
                <a:off x="3659188" y="3635375"/>
                <a:ext cx="1874838" cy="1562100"/>
              </a:xfrm>
              <a:custGeom>
                <a:avLst/>
                <a:gdLst>
                  <a:gd name="T0" fmla="*/ 48 w 155"/>
                  <a:gd name="T1" fmla="*/ 120 h 129"/>
                  <a:gd name="T2" fmla="*/ 9 w 155"/>
                  <a:gd name="T3" fmla="*/ 116 h 129"/>
                  <a:gd name="T4" fmla="*/ 14 w 155"/>
                  <a:gd name="T5" fmla="*/ 78 h 129"/>
                  <a:gd name="T6" fmla="*/ 107 w 155"/>
                  <a:gd name="T7" fmla="*/ 9 h 129"/>
                  <a:gd name="T8" fmla="*/ 146 w 155"/>
                  <a:gd name="T9" fmla="*/ 14 h 129"/>
                  <a:gd name="T10" fmla="*/ 141 w 155"/>
                  <a:gd name="T11" fmla="*/ 51 h 129"/>
                  <a:gd name="T12" fmla="*/ 48 w 155"/>
                  <a:gd name="T13" fmla="*/ 120 h 129"/>
                </a:gdLst>
                <a:ahLst/>
                <a:cxnLst>
                  <a:cxn ang="0">
                    <a:pos x="T0" y="T1"/>
                  </a:cxn>
                  <a:cxn ang="0">
                    <a:pos x="T2" y="T3"/>
                  </a:cxn>
                  <a:cxn ang="0">
                    <a:pos x="T4" y="T5"/>
                  </a:cxn>
                  <a:cxn ang="0">
                    <a:pos x="T6" y="T7"/>
                  </a:cxn>
                  <a:cxn ang="0">
                    <a:pos x="T8" y="T9"/>
                  </a:cxn>
                  <a:cxn ang="0">
                    <a:pos x="T10" y="T11"/>
                  </a:cxn>
                  <a:cxn ang="0">
                    <a:pos x="T12" y="T13"/>
                  </a:cxn>
                </a:cxnLst>
                <a:rect l="0" t="0" r="r" b="b"/>
                <a:pathLst>
                  <a:path w="155" h="129">
                    <a:moveTo>
                      <a:pt x="48" y="120"/>
                    </a:moveTo>
                    <a:cubicBezTo>
                      <a:pt x="36" y="129"/>
                      <a:pt x="19" y="127"/>
                      <a:pt x="9" y="116"/>
                    </a:cubicBezTo>
                    <a:cubicBezTo>
                      <a:pt x="0" y="104"/>
                      <a:pt x="2" y="87"/>
                      <a:pt x="14" y="78"/>
                    </a:cubicBezTo>
                    <a:cubicBezTo>
                      <a:pt x="107" y="9"/>
                      <a:pt x="107" y="9"/>
                      <a:pt x="107" y="9"/>
                    </a:cubicBezTo>
                    <a:cubicBezTo>
                      <a:pt x="119" y="0"/>
                      <a:pt x="137" y="3"/>
                      <a:pt x="146" y="14"/>
                    </a:cubicBezTo>
                    <a:cubicBezTo>
                      <a:pt x="155" y="26"/>
                      <a:pt x="153" y="42"/>
                      <a:pt x="141" y="51"/>
                    </a:cubicBezTo>
                    <a:lnTo>
                      <a:pt x="48" y="120"/>
                    </a:lnTo>
                    <a:close/>
                  </a:path>
                </a:pathLst>
              </a:custGeom>
              <a:solidFill>
                <a:srgbClr val="FC6E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pic>
        <p:nvPicPr>
          <p:cNvPr id="54" name="Picture 3" descr="\\psf\Home\Desktop\螢幕快照 2016-09-17 下午4.59.4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277" y="2639663"/>
            <a:ext cx="4171342" cy="7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 descr="\\psf\Home\Desktop\螢幕快照 2016-09-17 下午10.47.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79" y="3406323"/>
            <a:ext cx="4171340" cy="173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直角三角形 55"/>
          <p:cNvSpPr/>
          <p:nvPr/>
        </p:nvSpPr>
        <p:spPr>
          <a:xfrm rot="5400000">
            <a:off x="35560" y="-35560"/>
            <a:ext cx="1219200" cy="129032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直角三角形 57"/>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数据库概况</a:t>
            </a:r>
            <a:endParaRPr lang="zh-CN" altLang="en-US" dirty="0">
              <a:latin typeface="+mj-ea"/>
            </a:endParaRPr>
          </a:p>
        </p:txBody>
      </p:sp>
      <p:sp>
        <p:nvSpPr>
          <p:cNvPr id="7" name="直角三角形 6"/>
          <p:cNvSpPr/>
          <p:nvPr/>
        </p:nvSpPr>
        <p:spPr>
          <a:xfrm rot="5400000">
            <a:off x="35560" y="-35560"/>
            <a:ext cx="1219200" cy="129032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文本框 36"/>
          <p:cNvSpPr txBox="1"/>
          <p:nvPr/>
        </p:nvSpPr>
        <p:spPr>
          <a:xfrm>
            <a:off x="1478686" y="6443662"/>
            <a:ext cx="5506085" cy="275590"/>
          </a:xfrm>
          <a:prstGeom prst="rect">
            <a:avLst/>
          </a:prstGeom>
          <a:noFill/>
        </p:spPr>
        <p:txBody>
          <a:bodyPr wrap="square" rtlCol="0">
            <a:spAutoFit/>
          </a:bodyPr>
          <a:lstStyle/>
          <a:p>
            <a:pPr algn="ctr"/>
            <a:r>
              <a:rPr lang="en-US" altLang="zh-CN" sz="12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数据来源于Wiley Online Library 、 ScienceDirect，截止时间2021.12.31</a:t>
            </a:r>
            <a:endParaRPr lang="en-US" altLang="zh-CN" sz="12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8" name="组合 37"/>
          <p:cNvGrpSpPr/>
          <p:nvPr/>
        </p:nvGrpSpPr>
        <p:grpSpPr>
          <a:xfrm>
            <a:off x="8196898" y="1261427"/>
            <a:ext cx="3322320" cy="5459730"/>
            <a:chOff x="13047" y="1325"/>
            <a:chExt cx="4776" cy="8598"/>
          </a:xfrm>
        </p:grpSpPr>
        <p:pic>
          <p:nvPicPr>
            <p:cNvPr id="39"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47" y="1325"/>
              <a:ext cx="1565" cy="2059"/>
            </a:xfrm>
            <a:prstGeom prst="rect">
              <a:avLst/>
            </a:prstGeom>
            <a:ln>
              <a:noFill/>
            </a:ln>
            <a:effectLst>
              <a:outerShdw blurRad="292100" dist="139700" dir="2700000" algn="tl" rotWithShape="0">
                <a:srgbClr val="333333">
                  <a:alpha val="65000"/>
                </a:srgbClr>
              </a:outerShdw>
            </a:effectLst>
          </p:spPr>
        </p:pic>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0" y="1325"/>
              <a:ext cx="1565" cy="2018"/>
            </a:xfrm>
            <a:prstGeom prst="rect">
              <a:avLst/>
            </a:prstGeom>
            <a:ln>
              <a:noFill/>
            </a:ln>
            <a:effectLst>
              <a:outerShdw blurRad="292100" dist="139700" dir="2700000" algn="tl" rotWithShape="0">
                <a:srgbClr val="333333">
                  <a:alpha val="65000"/>
                </a:srgbClr>
              </a:outerShdw>
            </a:effectLst>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9" y="1325"/>
              <a:ext cx="1565" cy="2012"/>
            </a:xfrm>
            <a:prstGeom prst="rect">
              <a:avLst/>
            </a:prstGeom>
            <a:ln>
              <a:noFill/>
            </a:ln>
            <a:effectLst>
              <a:outerShdw blurRad="292100" dist="139700" dir="2700000" algn="tl" rotWithShape="0">
                <a:srgbClr val="333333">
                  <a:alpha val="65000"/>
                </a:srgbClr>
              </a:outerShdw>
            </a:effectLst>
          </p:spPr>
        </p:pic>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59" y="7789"/>
              <a:ext cx="1565" cy="2104"/>
            </a:xfrm>
            <a:prstGeom prst="rect">
              <a:avLst/>
            </a:prstGeom>
            <a:ln>
              <a:noFill/>
            </a:ln>
            <a:effectLst>
              <a:outerShdw blurRad="292100" dist="139700" dir="2700000" algn="tl" rotWithShape="0">
                <a:srgbClr val="333333">
                  <a:alpha val="65000"/>
                </a:srgbClr>
              </a:outerShdw>
            </a:effectLst>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0" y="5681"/>
              <a:ext cx="1565" cy="2077"/>
            </a:xfrm>
            <a:prstGeom prst="rect">
              <a:avLst/>
            </a:prstGeom>
            <a:ln>
              <a:noFill/>
            </a:ln>
            <a:effectLst>
              <a:outerShdw blurRad="292100" dist="139700" dir="2700000" algn="tl" rotWithShape="0">
                <a:srgbClr val="333333">
                  <a:alpha val="65000"/>
                </a:srgbClr>
              </a:outerShdw>
            </a:effectLst>
          </p:spPr>
        </p:pic>
        <p:pic>
          <p:nvPicPr>
            <p:cNvPr id="44" name="图片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59" y="5681"/>
              <a:ext cx="1565" cy="2090"/>
            </a:xfrm>
            <a:prstGeom prst="rect">
              <a:avLst/>
            </a:prstGeom>
            <a:ln>
              <a:noFill/>
            </a:ln>
            <a:effectLst>
              <a:outerShdw blurRad="292100" dist="139700" dir="2700000" algn="tl" rotWithShape="0">
                <a:srgbClr val="333333">
                  <a:alpha val="65000"/>
                </a:srgbClr>
              </a:outerShdw>
            </a:effectLst>
          </p:spPr>
        </p:pic>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7" y="3372"/>
              <a:ext cx="1565" cy="2280"/>
            </a:xfrm>
            <a:prstGeom prst="rect">
              <a:avLst/>
            </a:prstGeom>
            <a:ln>
              <a:noFill/>
            </a:ln>
            <a:effectLst>
              <a:outerShdw blurRad="292100" dist="139700" dir="2700000" algn="tl" rotWithShape="0">
                <a:srgbClr val="333333">
                  <a:alpha val="65000"/>
                </a:srgbClr>
              </a:outerShdw>
            </a:effectLst>
          </p:spPr>
        </p:pic>
        <p:pic>
          <p:nvPicPr>
            <p:cNvPr id="46" name="图片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60" y="3372"/>
              <a:ext cx="1565" cy="2280"/>
            </a:xfrm>
            <a:prstGeom prst="rect">
              <a:avLst/>
            </a:prstGeom>
            <a:ln>
              <a:noFill/>
            </a:ln>
            <a:effectLst>
              <a:outerShdw blurRad="292100" dist="139700" dir="2700000" algn="tl" rotWithShape="0">
                <a:srgbClr val="333333">
                  <a:alpha val="65000"/>
                </a:srgbClr>
              </a:outerShdw>
            </a:effectLst>
          </p:spPr>
        </p:pic>
        <p:pic>
          <p:nvPicPr>
            <p:cNvPr id="4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60" y="7789"/>
              <a:ext cx="1565" cy="2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47" y="5681"/>
              <a:ext cx="1565" cy="2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9" name="Picture 6" descr="View Table of Contents for The Journal of Finance volume 76 issu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259" y="3372"/>
              <a:ext cx="1565" cy="2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0" name="图片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47" y="7789"/>
              <a:ext cx="1565" cy="2134"/>
            </a:xfrm>
            <a:prstGeom prst="rect">
              <a:avLst/>
            </a:prstGeom>
            <a:ln>
              <a:noFill/>
            </a:ln>
            <a:effectLst>
              <a:outerShdw blurRad="292100" dist="139700" dir="2700000" algn="tl" rotWithShape="0">
                <a:srgbClr val="333333">
                  <a:alpha val="65000"/>
                </a:srgbClr>
              </a:outerShdw>
            </a:effectLst>
          </p:spPr>
        </p:pic>
      </p:grpSp>
      <p:sp>
        <p:nvSpPr>
          <p:cNvPr id="51" name="矩形 50"/>
          <p:cNvSpPr/>
          <p:nvPr/>
        </p:nvSpPr>
        <p:spPr>
          <a:xfrm>
            <a:off x="8192453" y="1249362"/>
            <a:ext cx="3328035" cy="5469890"/>
          </a:xfrm>
          <a:prstGeom prst="rect">
            <a:avLst/>
          </a:prstGeom>
          <a:solidFill>
            <a:srgbClr val="0061AD">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8989199" y="3114999"/>
            <a:ext cx="1733909" cy="1733909"/>
          </a:xfrm>
          <a:prstGeom prst="ellipse">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12"/>
          <p:cNvSpPr txBox="1"/>
          <p:nvPr/>
        </p:nvSpPr>
        <p:spPr>
          <a:xfrm>
            <a:off x="9057027" y="3741887"/>
            <a:ext cx="1598253" cy="812530"/>
          </a:xfrm>
          <a:prstGeom prst="rect">
            <a:avLst/>
          </a:prstGeom>
          <a:noFill/>
        </p:spPr>
        <p:txBody>
          <a:bodyPr wrap="square" rtlCol="0">
            <a:spAutoFit/>
          </a:bodyPr>
          <a:lstStyle/>
          <a:p>
            <a:pPr algn="ctr">
              <a:lnSpc>
                <a:spcPct val="90000"/>
              </a:lnSpc>
              <a:spcBef>
                <a:spcPct val="0"/>
              </a:spcBef>
              <a:defRPr/>
            </a:pPr>
            <a:r>
              <a:rPr lang="en-US" altLang="zh-CN" sz="2800" b="1" dirty="0">
                <a:solidFill>
                  <a:schemeClr val="bg1"/>
                </a:solidFill>
                <a:latin typeface="微软雅黑" panose="020B0503020204020204" pitchFamily="34" charset="-122"/>
                <a:ea typeface="微软雅黑" panose="020B0503020204020204" pitchFamily="34" charset="-122"/>
              </a:rPr>
              <a:t>200+</a:t>
            </a:r>
            <a:r>
              <a:rPr lang="zh-CN" altLang="en-US" sz="2800" b="1" dirty="0">
                <a:solidFill>
                  <a:schemeClr val="bg1"/>
                </a:solidFill>
                <a:latin typeface="微软雅黑" panose="020B0503020204020204" pitchFamily="34" charset="-122"/>
                <a:ea typeface="微软雅黑" panose="020B0503020204020204" pitchFamily="34" charset="-122"/>
              </a:rPr>
              <a:t>篇</a:t>
            </a:r>
            <a:r>
              <a:rPr lang="zh-CN" altLang="en-US" sz="2400" b="1" dirty="0">
                <a:solidFill>
                  <a:schemeClr val="bg1"/>
                </a:solidFill>
                <a:latin typeface="微软雅黑" panose="020B0503020204020204" pitchFamily="34" charset="-122"/>
                <a:ea typeface="微软雅黑" panose="020B0503020204020204" pitchFamily="34" charset="-122"/>
              </a:rPr>
              <a:t>顶刊论文</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aphicFrame>
        <p:nvGraphicFramePr>
          <p:cNvPr id="55" name="图表 54"/>
          <p:cNvGraphicFramePr/>
          <p:nvPr/>
        </p:nvGraphicFramePr>
        <p:xfrm>
          <a:off x="669379" y="1261427"/>
          <a:ext cx="7124701" cy="496728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íšḻiďè"/>
        <p:cNvGrpSpPr/>
        <p:nvPr/>
      </p:nvGrpSpPr>
      <p:grpSpPr>
        <a:xfrm>
          <a:off x="0" y="0"/>
          <a:ext cx="0" cy="0"/>
          <a:chOff x="0" y="0"/>
          <a:chExt cx="0" cy="0"/>
        </a:xfrm>
      </p:grpSpPr>
      <p:grpSp>
        <p:nvGrpSpPr>
          <p:cNvPr id="2" name="i$1idé"/>
          <p:cNvGrpSpPr/>
          <p:nvPr/>
        </p:nvGrpSpPr>
        <p:grpSpPr>
          <a:xfrm>
            <a:off x="7247733" y="2224654"/>
            <a:ext cx="1782531" cy="2112898"/>
            <a:chOff x="5627159" y="1083916"/>
            <a:chExt cx="1782531" cy="2112898"/>
          </a:xfrm>
        </p:grpSpPr>
        <p:sp>
          <p:nvSpPr>
            <p:cNvPr id="3" name="íšḻîḑe"/>
            <p:cNvSpPr/>
            <p:nvPr/>
          </p:nvSpPr>
          <p:spPr>
            <a:xfrm>
              <a:off x="5627159" y="1083916"/>
              <a:ext cx="1782531" cy="2112898"/>
            </a:xfrm>
            <a:custGeom>
              <a:avLst/>
              <a:gdLst>
                <a:gd name="connsiteX0" fmla="*/ 1154609 w 1782531"/>
                <a:gd name="connsiteY0" fmla="*/ 140 h 2112898"/>
                <a:gd name="connsiteX1" fmla="*/ 1154609 w 1782531"/>
                <a:gd name="connsiteY1" fmla="*/ 9665 h 2112898"/>
                <a:gd name="connsiteX2" fmla="*/ 1451026 w 1782531"/>
                <a:gd name="connsiteY2" fmla="*/ 86531 h 2112898"/>
                <a:gd name="connsiteX3" fmla="*/ 1572184 w 1782531"/>
                <a:gd name="connsiteY3" fmla="*/ 1449845 h 2112898"/>
                <a:gd name="connsiteX4" fmla="*/ 1135749 w 1782531"/>
                <a:gd name="connsiteY4" fmla="*/ 1929619 h 2112898"/>
                <a:gd name="connsiteX5" fmla="*/ 627305 w 1782531"/>
                <a:gd name="connsiteY5" fmla="*/ 2103450 h 2112898"/>
                <a:gd name="connsiteX6" fmla="*/ 330887 w 1782531"/>
                <a:gd name="connsiteY6" fmla="*/ 2026584 h 2112898"/>
                <a:gd name="connsiteX7" fmla="*/ 209729 w 1782531"/>
                <a:gd name="connsiteY7" fmla="*/ 662889 h 2112898"/>
                <a:gd name="connsiteX8" fmla="*/ 646164 w 1782531"/>
                <a:gd name="connsiteY8" fmla="*/ 183115 h 2112898"/>
                <a:gd name="connsiteX9" fmla="*/ 1154609 w 1782531"/>
                <a:gd name="connsiteY9" fmla="*/ 9284 h 2112898"/>
                <a:gd name="connsiteX10" fmla="*/ 1154609 w 1782531"/>
                <a:gd name="connsiteY10" fmla="*/ -241 h 2112898"/>
                <a:gd name="connsiteX11" fmla="*/ 1154609 w 1782531"/>
                <a:gd name="connsiteY11" fmla="*/ -241 h 2112898"/>
                <a:gd name="connsiteX12" fmla="*/ 201537 w 1782531"/>
                <a:gd name="connsiteY12" fmla="*/ 658127 h 2112898"/>
                <a:gd name="connsiteX13" fmla="*/ 326124 w 1782531"/>
                <a:gd name="connsiteY13" fmla="*/ 2034489 h 2112898"/>
                <a:gd name="connsiteX14" fmla="*/ 627305 w 1782531"/>
                <a:gd name="connsiteY14" fmla="*/ 2112594 h 2112898"/>
                <a:gd name="connsiteX15" fmla="*/ 1580376 w 1782531"/>
                <a:gd name="connsiteY15" fmla="*/ 1454226 h 2112898"/>
                <a:gd name="connsiteX16" fmla="*/ 1455789 w 1782531"/>
                <a:gd name="connsiteY16" fmla="*/ 77959 h 2112898"/>
                <a:gd name="connsiteX17" fmla="*/ 1154609 w 1782531"/>
                <a:gd name="connsiteY17" fmla="*/ -241 h 211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2531" h="2112898">
                  <a:moveTo>
                    <a:pt x="1154609" y="140"/>
                  </a:moveTo>
                  <a:lnTo>
                    <a:pt x="1154609" y="9665"/>
                  </a:lnTo>
                  <a:cubicBezTo>
                    <a:pt x="1258488" y="8531"/>
                    <a:pt x="1360787" y="35058"/>
                    <a:pt x="1451026" y="86531"/>
                  </a:cubicBezTo>
                  <a:cubicBezTo>
                    <a:pt x="1826597" y="303416"/>
                    <a:pt x="1880985" y="915206"/>
                    <a:pt x="1572184" y="1449845"/>
                  </a:cubicBezTo>
                  <a:cubicBezTo>
                    <a:pt x="1458361" y="1647012"/>
                    <a:pt x="1307390" y="1812938"/>
                    <a:pt x="1135749" y="1929619"/>
                  </a:cubicBezTo>
                  <a:cubicBezTo>
                    <a:pt x="968585" y="2043347"/>
                    <a:pt x="792849" y="2103450"/>
                    <a:pt x="627305" y="2103450"/>
                  </a:cubicBezTo>
                  <a:cubicBezTo>
                    <a:pt x="523425" y="2104631"/>
                    <a:pt x="421107" y="2078095"/>
                    <a:pt x="330887" y="2026584"/>
                  </a:cubicBezTo>
                  <a:cubicBezTo>
                    <a:pt x="-44684" y="1809699"/>
                    <a:pt x="-99358" y="1198194"/>
                    <a:pt x="209729" y="662889"/>
                  </a:cubicBezTo>
                  <a:cubicBezTo>
                    <a:pt x="323552" y="465721"/>
                    <a:pt x="474428" y="299796"/>
                    <a:pt x="646164" y="183115"/>
                  </a:cubicBezTo>
                  <a:cubicBezTo>
                    <a:pt x="813328" y="69386"/>
                    <a:pt x="989064" y="9284"/>
                    <a:pt x="1154609" y="9284"/>
                  </a:cubicBezTo>
                  <a:lnTo>
                    <a:pt x="1154609" y="-241"/>
                  </a:lnTo>
                  <a:moveTo>
                    <a:pt x="1154609" y="-241"/>
                  </a:moveTo>
                  <a:cubicBezTo>
                    <a:pt x="818567" y="-241"/>
                    <a:pt x="438138" y="248171"/>
                    <a:pt x="201537" y="658127"/>
                  </a:cubicBezTo>
                  <a:cubicBezTo>
                    <a:pt x="-110407" y="1198766"/>
                    <a:pt x="-54590" y="1815414"/>
                    <a:pt x="326124" y="2034489"/>
                  </a:cubicBezTo>
                  <a:cubicBezTo>
                    <a:pt x="417831" y="2086734"/>
                    <a:pt x="521767" y="2113690"/>
                    <a:pt x="627305" y="2112594"/>
                  </a:cubicBezTo>
                  <a:cubicBezTo>
                    <a:pt x="963347" y="2112594"/>
                    <a:pt x="1343680" y="1864182"/>
                    <a:pt x="1580376" y="1454226"/>
                  </a:cubicBezTo>
                  <a:cubicBezTo>
                    <a:pt x="1892320" y="913968"/>
                    <a:pt x="1836503" y="297796"/>
                    <a:pt x="1455789" y="77959"/>
                  </a:cubicBezTo>
                  <a:cubicBezTo>
                    <a:pt x="1364092" y="25686"/>
                    <a:pt x="1260155" y="-1308"/>
                    <a:pt x="1154609" y="-241"/>
                  </a:cubicBezTo>
                  <a:close/>
                </a:path>
              </a:pathLst>
            </a:custGeom>
            <a:solidFill>
              <a:srgbClr val="231815"/>
            </a:solidFill>
            <a:ln w="9525" cap="flat">
              <a:noFill/>
              <a:prstDash val="solid"/>
              <a:miter/>
            </a:ln>
          </p:spPr>
          <p:txBody>
            <a:bodyPr rtlCol="0" anchor="ctr"/>
            <a:lstStyle/>
            <a:p>
              <a:endParaRPr lang="zh-CN" altLang="en-US"/>
            </a:p>
          </p:txBody>
        </p:sp>
        <p:pic>
          <p:nvPicPr>
            <p:cNvPr id="4" name="iśḻíḑè"/>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689945" y="1092383"/>
              <a:ext cx="752325" cy="752325"/>
            </a:xfrm>
            <a:prstGeom prst="rect">
              <a:avLst/>
            </a:prstGeom>
          </p:spPr>
        </p:pic>
      </p:grpSp>
      <p:grpSp>
        <p:nvGrpSpPr>
          <p:cNvPr id="6" name="íṡľîḋe"/>
          <p:cNvGrpSpPr/>
          <p:nvPr/>
        </p:nvGrpSpPr>
        <p:grpSpPr>
          <a:xfrm>
            <a:off x="673100" y="3070782"/>
            <a:ext cx="6292144" cy="1266770"/>
            <a:chOff x="5113867" y="2379541"/>
            <a:chExt cx="6292144" cy="1266770"/>
          </a:xfrm>
        </p:grpSpPr>
        <p:sp>
          <p:nvSpPr>
            <p:cNvPr id="7" name="işľîḍé"/>
            <p:cNvSpPr/>
            <p:nvPr/>
          </p:nvSpPr>
          <p:spPr>
            <a:xfrm>
              <a:off x="5113867" y="2393244"/>
              <a:ext cx="6292144" cy="12530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360000" rIns="180000" rtlCol="0" anchor="ctr"/>
            <a:lstStyle/>
            <a:p>
              <a:r>
                <a:rPr lang="zh-CN" altLang="en-US" sz="1600" dirty="0">
                  <a:solidFill>
                    <a:schemeClr val="tx1"/>
                  </a:solidFill>
                </a:rPr>
                <a:t>数据接口、数据定制、视频集锦、公开数据</a:t>
              </a:r>
              <a:r>
                <a:rPr lang="en-US" altLang="zh-CN" sz="1600" dirty="0">
                  <a:solidFill>
                    <a:schemeClr val="tx1"/>
                  </a:solidFill>
                </a:rPr>
                <a:t>……</a:t>
              </a:r>
              <a:endParaRPr lang="en-US" altLang="zh-CN" sz="1600" dirty="0">
                <a:solidFill>
                  <a:schemeClr val="tx1"/>
                </a:solidFill>
              </a:endParaRPr>
            </a:p>
          </p:txBody>
        </p:sp>
        <p:sp>
          <p:nvSpPr>
            <p:cNvPr id="9" name="išḻïḋê"/>
            <p:cNvSpPr/>
            <p:nvPr/>
          </p:nvSpPr>
          <p:spPr>
            <a:xfrm>
              <a:off x="5113867" y="2379541"/>
              <a:ext cx="6292144" cy="311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b="1" dirty="0">
                  <a:solidFill>
                    <a:schemeClr val="bg1"/>
                  </a:solidFill>
                </a:rPr>
                <a:t>数据服务</a:t>
              </a:r>
              <a:endParaRPr kumimoji="1" lang="en-US" altLang="zh-CN" b="1" dirty="0">
                <a:solidFill>
                  <a:schemeClr val="bg1"/>
                </a:solidFill>
              </a:endParaRPr>
            </a:p>
          </p:txBody>
        </p:sp>
      </p:grpSp>
      <p:sp>
        <p:nvSpPr>
          <p:cNvPr id="17" name="isļïḑé"/>
          <p:cNvSpPr/>
          <p:nvPr/>
        </p:nvSpPr>
        <p:spPr>
          <a:xfrm>
            <a:off x="7698575" y="2942625"/>
            <a:ext cx="3820325" cy="1588459"/>
          </a:xfrm>
          <a:prstGeom prst="rect">
            <a:avLst/>
          </a:prstGeom>
        </p:spPr>
        <p:txBody>
          <a:bodyPr anchor="b" anchorCtr="0">
            <a:noAutofit/>
          </a:bodyPr>
          <a:lstStyle/>
          <a:p>
            <a:pPr>
              <a:buSzPct val="25000"/>
            </a:pPr>
            <a:r>
              <a:rPr lang="en-US" altLang="zh-CN" sz="3200" b="1" dirty="0"/>
              <a:t>CSMAR Solution</a:t>
            </a:r>
            <a:endParaRPr lang="en-US" altLang="zh-CN" sz="3200" b="1" dirty="0"/>
          </a:p>
          <a:p>
            <a:pPr>
              <a:buSzPct val="25000"/>
            </a:pPr>
            <a:r>
              <a:rPr lang="zh-CN" altLang="en-US" sz="3200" b="1" dirty="0">
                <a:solidFill>
                  <a:schemeClr val="accent1"/>
                </a:solidFill>
              </a:rPr>
              <a:t>主要功能</a:t>
            </a:r>
            <a:endParaRPr lang="en-US" altLang="zh-CN" sz="3200" b="1" dirty="0">
              <a:solidFill>
                <a:schemeClr val="accent1"/>
              </a:solidFill>
            </a:endParaRPr>
          </a:p>
        </p:txBody>
      </p:sp>
      <p:grpSp>
        <p:nvGrpSpPr>
          <p:cNvPr id="21" name="iSliḋé"/>
          <p:cNvGrpSpPr/>
          <p:nvPr/>
        </p:nvGrpSpPr>
        <p:grpSpPr>
          <a:xfrm>
            <a:off x="673100" y="4440063"/>
            <a:ext cx="6292144" cy="1266770"/>
            <a:chOff x="5113867" y="2379541"/>
            <a:chExt cx="6292144" cy="1266770"/>
          </a:xfrm>
        </p:grpSpPr>
        <p:sp>
          <p:nvSpPr>
            <p:cNvPr id="22" name="íšlíďé"/>
            <p:cNvSpPr/>
            <p:nvPr/>
          </p:nvSpPr>
          <p:spPr>
            <a:xfrm>
              <a:off x="5113867" y="2393244"/>
              <a:ext cx="6292144" cy="1253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360000" rIns="180000" rtlCol="0" anchor="ctr"/>
            <a:lstStyle/>
            <a:p>
              <a:r>
                <a:rPr lang="zh-CN" altLang="en-US" sz="1600" dirty="0">
                  <a:solidFill>
                    <a:schemeClr val="tx1"/>
                  </a:solidFill>
                </a:rPr>
                <a:t>上市公司数据分析、公司财务分析、数据图表分析、数说</a:t>
              </a:r>
              <a:r>
                <a:rPr lang="en-US" altLang="zh-CN" sz="1600" dirty="0">
                  <a:solidFill>
                    <a:schemeClr val="tx1"/>
                  </a:solidFill>
                </a:rPr>
                <a:t>TOP10</a:t>
              </a:r>
              <a:r>
                <a:rPr lang="zh-CN" altLang="en-US" sz="1600" dirty="0">
                  <a:solidFill>
                    <a:schemeClr val="tx1"/>
                  </a:solidFill>
                </a:rPr>
                <a:t>、公司多维分析、沪深京股票专题分析、商品期货专题分析</a:t>
              </a:r>
              <a:endParaRPr lang="en-US" altLang="zh-CN" sz="1600" dirty="0">
                <a:solidFill>
                  <a:schemeClr val="tx1"/>
                </a:solidFill>
              </a:endParaRPr>
            </a:p>
          </p:txBody>
        </p:sp>
        <p:sp>
          <p:nvSpPr>
            <p:cNvPr id="23" name="iṩ1ïďe"/>
            <p:cNvSpPr/>
            <p:nvPr/>
          </p:nvSpPr>
          <p:spPr>
            <a:xfrm>
              <a:off x="5113867" y="2379541"/>
              <a:ext cx="6292144" cy="3111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b="1" dirty="0">
                  <a:solidFill>
                    <a:schemeClr val="bg1"/>
                  </a:solidFill>
                </a:rPr>
                <a:t>数据应用</a:t>
              </a:r>
              <a:endParaRPr kumimoji="1" lang="en-US" altLang="zh-CN" b="1" dirty="0">
                <a:solidFill>
                  <a:schemeClr val="bg1"/>
                </a:solidFill>
              </a:endParaRPr>
            </a:p>
          </p:txBody>
        </p:sp>
      </p:grpSp>
      <p:grpSp>
        <p:nvGrpSpPr>
          <p:cNvPr id="24" name="iŝļiḍé"/>
          <p:cNvGrpSpPr/>
          <p:nvPr/>
        </p:nvGrpSpPr>
        <p:grpSpPr>
          <a:xfrm>
            <a:off x="673100" y="1701501"/>
            <a:ext cx="6292144" cy="1266770"/>
            <a:chOff x="5113867" y="2379541"/>
            <a:chExt cx="6292144" cy="1266770"/>
          </a:xfrm>
        </p:grpSpPr>
        <p:sp>
          <p:nvSpPr>
            <p:cNvPr id="25" name="isḻiḋé"/>
            <p:cNvSpPr/>
            <p:nvPr/>
          </p:nvSpPr>
          <p:spPr>
            <a:xfrm>
              <a:off x="5113867" y="2393244"/>
              <a:ext cx="6292144" cy="1253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360000" rIns="180000" rtlCol="0" anchor="ctr"/>
            <a:lstStyle/>
            <a:p>
              <a:r>
                <a:rPr lang="zh-CN" altLang="en-US" sz="1600" dirty="0">
                  <a:solidFill>
                    <a:schemeClr val="tx1"/>
                  </a:solidFill>
                </a:rPr>
                <a:t>关键字搜索、单表查询、跨表查询、合作数据</a:t>
              </a:r>
              <a:r>
                <a:rPr lang="en-US" altLang="zh-CN" sz="1600" dirty="0">
                  <a:solidFill>
                    <a:schemeClr val="tx1"/>
                  </a:solidFill>
                </a:rPr>
                <a:t>……</a:t>
              </a:r>
              <a:endParaRPr lang="en-US" altLang="zh-CN" sz="1600" dirty="0">
                <a:solidFill>
                  <a:schemeClr val="tx1"/>
                </a:solidFill>
              </a:endParaRPr>
            </a:p>
          </p:txBody>
        </p:sp>
        <p:sp>
          <p:nvSpPr>
            <p:cNvPr id="26" name="ïṥḷïḍe"/>
            <p:cNvSpPr/>
            <p:nvPr/>
          </p:nvSpPr>
          <p:spPr>
            <a:xfrm>
              <a:off x="5113867" y="2379541"/>
              <a:ext cx="6292144" cy="3111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b="1" dirty="0">
                  <a:solidFill>
                    <a:schemeClr val="bg1"/>
                  </a:solidFill>
                </a:rPr>
                <a:t>数据查询</a:t>
              </a:r>
              <a:endParaRPr kumimoji="1" lang="en-US" altLang="zh-CN" b="1" dirty="0">
                <a:solidFill>
                  <a:schemeClr val="bg1"/>
                </a:solidFill>
              </a:endParaRPr>
            </a:p>
          </p:txBody>
        </p:sp>
      </p:grpSp>
      <p:sp>
        <p:nvSpPr>
          <p:cNvPr id="15" name="标题 1"/>
          <p:cNvSpPr>
            <a:spLocks noGrp="1"/>
          </p:cNvSpPr>
          <p:nvPr>
            <p:ph type="title"/>
          </p:nvPr>
        </p:nvSpPr>
        <p:spPr>
          <a:xfrm>
            <a:off x="660400" y="0"/>
            <a:ext cx="10858500" cy="1028700"/>
          </a:xfrm>
        </p:spPr>
        <p:txBody>
          <a:bodyPr/>
          <a:lstStyle/>
          <a:p>
            <a:r>
              <a:rPr lang="zh-CN" altLang="en-US" dirty="0">
                <a:latin typeface="微软雅黑" panose="020B0503020204020204" pitchFamily="34" charset="-122"/>
                <a:ea typeface="微软雅黑" panose="020B0503020204020204" pitchFamily="34" charset="-122"/>
              </a:rPr>
              <a:t>数据库概况</a:t>
            </a:r>
            <a:endParaRPr lang="zh-CN" altLang="en-US" dirty="0">
              <a:latin typeface="+mj-ea"/>
            </a:endParaRPr>
          </a:p>
        </p:txBody>
      </p:sp>
      <p:sp>
        <p:nvSpPr>
          <p:cNvPr id="16" name="直角三角形 15"/>
          <p:cNvSpPr/>
          <p:nvPr/>
        </p:nvSpPr>
        <p:spPr>
          <a:xfrm rot="5400000">
            <a:off x="35560" y="-35560"/>
            <a:ext cx="1219200" cy="129032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直角三角形 17"/>
          <p:cNvSpPr/>
          <p:nvPr/>
        </p:nvSpPr>
        <p:spPr>
          <a:xfrm rot="16200000">
            <a:off x="10937240" y="5623863"/>
            <a:ext cx="1219200" cy="1290320"/>
          </a:xfrm>
          <a:prstGeom prst="rtTriangle">
            <a:avLst/>
          </a:prstGeom>
          <a:solidFill>
            <a:srgbClr val="E0110C">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9" name="文本框 18"/>
          <p:cNvSpPr txBox="1"/>
          <p:nvPr/>
        </p:nvSpPr>
        <p:spPr>
          <a:xfrm>
            <a:off x="7686681" y="4521757"/>
            <a:ext cx="6096000" cy="458908"/>
          </a:xfrm>
          <a:prstGeom prst="rect">
            <a:avLst/>
          </a:prstGeom>
          <a:noFill/>
        </p:spPr>
        <p:txBody>
          <a:bodyPr wrap="square">
            <a:spAutoFit/>
          </a:bodyPr>
          <a:lstStyle/>
          <a:p>
            <a:pPr lvl="0">
              <a:lnSpc>
                <a:spcPct val="150000"/>
              </a:lnSpc>
              <a:spcAft>
                <a:spcPts val="600"/>
              </a:spcAft>
              <a:defRPr/>
            </a:pPr>
            <a:r>
              <a:rPr lang="en-US" altLang="en-US" sz="1800" b="1" dirty="0">
                <a:solidFill>
                  <a:schemeClr val="accent1">
                    <a:lumMod val="60000"/>
                    <a:lumOff val="40000"/>
                  </a:schemeClr>
                </a:solidFill>
                <a:latin typeface="微软雅黑" panose="020B0503020204020204" pitchFamily="34" charset="-122"/>
                <a:ea typeface="微软雅黑" panose="020B0503020204020204" pitchFamily="34" charset="-122"/>
              </a:rPr>
              <a:t>http://cn.gtadata.com/</a:t>
            </a:r>
            <a:endParaRPr kumimoji="0" lang="en-US" altLang="en-US" sz="1800" b="1" i="0" strike="noStrike" kern="1200" cap="none" spc="0" normalizeH="0" baseline="0" noProof="0" dirty="0">
              <a:ln>
                <a:noFill/>
              </a:ln>
              <a:solidFill>
                <a:schemeClr val="accent1">
                  <a:lumMod val="60000"/>
                  <a:lumOff val="40000"/>
                </a:schemeClr>
              </a:solidFill>
              <a:effectLst/>
              <a:uLnTx/>
              <a:uFillTx/>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tags/tag1.xml><?xml version="1.0" encoding="utf-8"?>
<p:tagLst xmlns:p="http://schemas.openxmlformats.org/presentationml/2006/main">
  <p:tag name="ISLIDE.ICON" val="#102541;#401299;#17773;#401302;"/>
  <p:tag name="ISLIDE.THEME" val="https://www.islide.cc;"/>
</p:tagLst>
</file>

<file path=ppt/tags/tag10.xml><?xml version="1.0" encoding="utf-8"?>
<p:tagLst xmlns:p="http://schemas.openxmlformats.org/presentationml/2006/main">
  <p:tag name="THINKCELLSHAPEDONOTDELETE" val="pgxBvP2nYpUCpFfAI_ZVvKg"/>
</p:tagLst>
</file>

<file path=ppt/tags/tag11.xml><?xml version="1.0" encoding="utf-8"?>
<p:tagLst xmlns:p="http://schemas.openxmlformats.org/presentationml/2006/main">
  <p:tag name="THINKCELLSHAPEDONOTDELETE" val="pxvqZ1zOI2EK_K3IOhNeslQ"/>
</p:tagLst>
</file>

<file path=ppt/tags/tag12.xml><?xml version="1.0" encoding="utf-8"?>
<p:tagLst xmlns:p="http://schemas.openxmlformats.org/presentationml/2006/main">
  <p:tag name="THINKCELLSHAPEDONOTDELETE" val="p4m5hsvqu1EuQD_9rni4tXA"/>
</p:tagLst>
</file>

<file path=ppt/tags/tag13.xml><?xml version="1.0" encoding="utf-8"?>
<p:tagLst xmlns:p="http://schemas.openxmlformats.org/presentationml/2006/main">
  <p:tag name="THINKCELLSHAPEDONOTDELETE" val="pyrI2sQ30p0m2dfpayp4lpw"/>
</p:tagLst>
</file>

<file path=ppt/tags/tag14.xml><?xml version="1.0" encoding="utf-8"?>
<p:tagLst xmlns:p="http://schemas.openxmlformats.org/presentationml/2006/main">
  <p:tag name="THINKCELLSHAPEDONOTDELETE" val="pnn0JrBxdKkypwlEtQ0tl8Q"/>
</p:tagLst>
</file>

<file path=ppt/tags/tag15.xml><?xml version="1.0" encoding="utf-8"?>
<p:tagLst xmlns:p="http://schemas.openxmlformats.org/presentationml/2006/main">
  <p:tag name="THINKCELLSHAPEDONOTDELETE" val="ppAT7CCzh20SIvJC9.lYgng"/>
</p:tagLst>
</file>

<file path=ppt/tags/tag16.xml><?xml version="1.0" encoding="utf-8"?>
<p:tagLst xmlns:p="http://schemas.openxmlformats.org/presentationml/2006/main">
  <p:tag name="THINKCELLSHAPEDONOTDELETE" val="pu_3IRM.W_UasOwCsj7jJew"/>
</p:tagLst>
</file>

<file path=ppt/tags/tag17.xml><?xml version="1.0" encoding="utf-8"?>
<p:tagLst xmlns:p="http://schemas.openxmlformats.org/presentationml/2006/main">
  <p:tag name="THINKCELLSHAPEDONOTDELETE" val="p4m5hsvqu1EuQD_9rni4tXA"/>
</p:tagLst>
</file>

<file path=ppt/tags/tag18.xml><?xml version="1.0" encoding="utf-8"?>
<p:tagLst xmlns:p="http://schemas.openxmlformats.org/presentationml/2006/main">
  <p:tag name="THINKCELLSHAPEDONOTDELETE" val="pU1DcXn.h0ki3P94k1u7YBw"/>
</p:tagLst>
</file>

<file path=ppt/tags/tag19.xml><?xml version="1.0" encoding="utf-8"?>
<p:tagLst xmlns:p="http://schemas.openxmlformats.org/presentationml/2006/main">
  <p:tag name="THINKCELLSHAPEDONOTDELETE" val="p0yXD3WPZUkOwQJs0vTAuiw"/>
</p:tagLst>
</file>

<file path=ppt/tags/tag2.xml><?xml version="1.0" encoding="utf-8"?>
<p:tagLst xmlns:p="http://schemas.openxmlformats.org/presentationml/2006/main">
  <p:tag name="ISLIDE.DIAGRAM" val="#798886;"/>
</p:tagLst>
</file>

<file path=ppt/tags/tag20.xml><?xml version="1.0" encoding="utf-8"?>
<p:tagLst xmlns:p="http://schemas.openxmlformats.org/presentationml/2006/main">
  <p:tag name="THINKCELLSHAPEDONOTDELETE" val="p2Gm_28RFdk6r6iDxHdNUHA"/>
</p:tagLst>
</file>

<file path=ppt/tags/tag21.xml><?xml version="1.0" encoding="utf-8"?>
<p:tagLst xmlns:p="http://schemas.openxmlformats.org/presentationml/2006/main">
  <p:tag name="MT_TILE" val="YES"/>
</p:tagLst>
</file>

<file path=ppt/tags/tag22.xml><?xml version="1.0" encoding="utf-8"?>
<p:tagLst xmlns:p="http://schemas.openxmlformats.org/presentationml/2006/main">
  <p:tag name="THINKCELLSHAPEDONOTDELETE" val="pLAZVwu3DhUijxpUcxPbtcA"/>
</p:tagLst>
</file>

<file path=ppt/tags/tag23.xml><?xml version="1.0" encoding="utf-8"?>
<p:tagLst xmlns:p="http://schemas.openxmlformats.org/presentationml/2006/main">
  <p:tag name="THINKCELLSHAPEDONOTDELETE" val="pzvAGFPiJHkymiFF7cqo2hw"/>
</p:tagLst>
</file>

<file path=ppt/tags/tag24.xml><?xml version="1.0" encoding="utf-8"?>
<p:tagLst xmlns:p="http://schemas.openxmlformats.org/presentationml/2006/main">
  <p:tag name="THINKCELLSHAPEDONOTDELETE" val="pFVxsuFxa5EGK4FJUtGHK4w"/>
</p:tagLst>
</file>

<file path=ppt/tags/tag25.xml><?xml version="1.0" encoding="utf-8"?>
<p:tagLst xmlns:p="http://schemas.openxmlformats.org/presentationml/2006/main">
  <p:tag name="THINKCELLSHAPEDONOTDELETE" val="pCmR9pWDmUEuR75yDTX_oow"/>
</p:tagLst>
</file>

<file path=ppt/tags/tag26.xml><?xml version="1.0" encoding="utf-8"?>
<p:tagLst xmlns:p="http://schemas.openxmlformats.org/presentationml/2006/main">
  <p:tag name="THINKCELLSHAPEDONOTDELETE" val="poJmErnuW7Ei5h3hPR6kvKg"/>
</p:tagLst>
</file>

<file path=ppt/tags/tag27.xml><?xml version="1.0" encoding="utf-8"?>
<p:tagLst xmlns:p="http://schemas.openxmlformats.org/presentationml/2006/main">
  <p:tag name="THINKCELLSHAPEDONOTDELETE" val="p2Gm_28RFdk6r6iDxHdNUHA"/>
</p:tagLst>
</file>

<file path=ppt/tags/tag28.xml><?xml version="1.0" encoding="utf-8"?>
<p:tagLst xmlns:p="http://schemas.openxmlformats.org/presentationml/2006/main">
  <p:tag name="THINKCELLSHAPEDONOTDELETE" val="piJGN4aXT4UOKISoHrvQTFQ"/>
</p:tagLst>
</file>

<file path=ppt/tags/tag29.xml><?xml version="1.0" encoding="utf-8"?>
<p:tagLst xmlns:p="http://schemas.openxmlformats.org/presentationml/2006/main">
  <p:tag name="THINKCELLSHAPEDONOTDELETE" val="pnCT0s8C6ZEK4vd623ezsEQ"/>
</p:tagLst>
</file>

<file path=ppt/tags/tag3.xml><?xml version="1.0" encoding="utf-8"?>
<p:tagLst xmlns:p="http://schemas.openxmlformats.org/presentationml/2006/main">
  <p:tag name="ISLIDE.THEME" val="https://www.islide.cc;"/>
</p:tagLst>
</file>

<file path=ppt/tags/tag30.xml><?xml version="1.0" encoding="utf-8"?>
<p:tagLst xmlns:p="http://schemas.openxmlformats.org/presentationml/2006/main">
  <p:tag name="THINKCELLSHAPEDONOTDELETE" val="pZF_l0.wuL0ae3Jz4wNM7kg"/>
</p:tagLst>
</file>

<file path=ppt/tags/tag31.xml><?xml version="1.0" encoding="utf-8"?>
<p:tagLst xmlns:p="http://schemas.openxmlformats.org/presentationml/2006/main">
  <p:tag name="THINKCELLSHAPEDONOTDELETE" val="pnCT0s8C6ZEK4vd623ezsEQ"/>
</p:tagLst>
</file>

<file path=ppt/tags/tag32.xml><?xml version="1.0" encoding="utf-8"?>
<p:tagLst xmlns:p="http://schemas.openxmlformats.org/presentationml/2006/main">
  <p:tag name="THINKCELLSHAPEDONOTDELETE" val="pfZyBvOd4cUi9TMbzVYA3rA"/>
</p:tagLst>
</file>

<file path=ppt/tags/tag33.xml><?xml version="1.0" encoding="utf-8"?>
<p:tagLst xmlns:p="http://schemas.openxmlformats.org/presentationml/2006/main">
  <p:tag name="THINKCELLSHAPEDONOTDELETE" val="pC8FZx_8_RkGPvz3lSCZJtg"/>
</p:tagLst>
</file>

<file path=ppt/tags/tag34.xml><?xml version="1.0" encoding="utf-8"?>
<p:tagLst xmlns:p="http://schemas.openxmlformats.org/presentationml/2006/main">
  <p:tag name="THINKCELLSHAPEDONOTDELETE" val="pk.nVU58H1kqzlHJvXZrOlQ"/>
</p:tagLst>
</file>

<file path=ppt/tags/tag35.xml><?xml version="1.0" encoding="utf-8"?>
<p:tagLst xmlns:p="http://schemas.openxmlformats.org/presentationml/2006/main">
  <p:tag name="THINKCELLSHAPEDONOTDELETE" val="piD.A9ef3Zkis20pvyCQh0w"/>
</p:tagLst>
</file>

<file path=ppt/tags/tag36.xml><?xml version="1.0" encoding="utf-8"?>
<p:tagLst xmlns:p="http://schemas.openxmlformats.org/presentationml/2006/main">
  <p:tag name="THINKCELLSHAPEDONOTDELETE" val="pgepwtMEudEK13F5oX4YUIA"/>
</p:tagLst>
</file>

<file path=ppt/tags/tag37.xml><?xml version="1.0" encoding="utf-8"?>
<p:tagLst xmlns:p="http://schemas.openxmlformats.org/presentationml/2006/main">
  <p:tag name="THINKCELLSHAPEDONOTDELETE" val="pU1DcXn.h0ki3P94k1u7YBw"/>
</p:tagLst>
</file>

<file path=ppt/tags/tag38.xml><?xml version="1.0" encoding="utf-8"?>
<p:tagLst xmlns:p="http://schemas.openxmlformats.org/presentationml/2006/main">
  <p:tag name="THINKCELLSHAPEDONOTDELETE" val="pCmR9pWDmUEuR75yDTX_oow"/>
</p:tagLst>
</file>

<file path=ppt/tags/tag39.xml><?xml version="1.0" encoding="utf-8"?>
<p:tagLst xmlns:p="http://schemas.openxmlformats.org/presentationml/2006/main">
  <p:tag name="THINKCELLSHAPEDONOTDELETE" val="piD.A9ef3Zkis20pvyCQh0w"/>
</p:tagLst>
</file>

<file path=ppt/tags/tag4.xml><?xml version="1.0" encoding="utf-8"?>
<p:tagLst xmlns:p="http://schemas.openxmlformats.org/presentationml/2006/main">
  <p:tag name="THINKCELLSHAPEDONOTDELETE" val="pZF_l0.wuL0ae3Jz4wNM7kg"/>
</p:tagLst>
</file>

<file path=ppt/tags/tag40.xml><?xml version="1.0" encoding="utf-8"?>
<p:tagLst xmlns:p="http://schemas.openxmlformats.org/presentationml/2006/main">
  <p:tag name="THINKCELLSHAPEDONOTDELETE" val="pCmR9pWDmUEuR75yDTX_oow"/>
</p:tagLst>
</file>

<file path=ppt/tags/tag41.xml><?xml version="1.0" encoding="utf-8"?>
<p:tagLst xmlns:p="http://schemas.openxmlformats.org/presentationml/2006/main">
  <p:tag name="MT_TILE" val="YES"/>
</p:tagLst>
</file>

<file path=ppt/tags/tag42.xml><?xml version="1.0" encoding="utf-8"?>
<p:tagLst xmlns:p="http://schemas.openxmlformats.org/presentationml/2006/main">
  <p:tag name="THINKCELLSHAPEDONOTDELETE" val="piD.A9ef3Zkis20pvyCQh0w"/>
</p:tagLst>
</file>

<file path=ppt/tags/tag43.xml><?xml version="1.0" encoding="utf-8"?>
<p:tagLst xmlns:p="http://schemas.openxmlformats.org/presentationml/2006/main">
  <p:tag name="THINKCELLSHAPEDONOTDELETE" val="pCmR9pWDmUEuR75yDTX_oow"/>
</p:tagLst>
</file>

<file path=ppt/tags/tag44.xml><?xml version="1.0" encoding="utf-8"?>
<p:tagLst xmlns:p="http://schemas.openxmlformats.org/presentationml/2006/main">
  <p:tag name="ISLIDE.DIAGRAM" val="188893"/>
</p:tagLst>
</file>

<file path=ppt/tags/tag45.xml><?xml version="1.0" encoding="utf-8"?>
<p:tagLst xmlns:p="http://schemas.openxmlformats.org/presentationml/2006/main">
  <p:tag name="ISLIDE.DIAGRAM" val="#878071;"/>
</p:tagLst>
</file>

<file path=ppt/tags/tag46.xml><?xml version="1.0" encoding="utf-8"?>
<p:tagLst xmlns:p="http://schemas.openxmlformats.org/presentationml/2006/main">
  <p:tag name="ISLIDE.THEME" val="https://www.islide.cc;"/>
</p:tagLst>
</file>

<file path=ppt/tags/tag47.xml><?xml version="1.0" encoding="utf-8"?>
<p:tagLst xmlns:p="http://schemas.openxmlformats.org/presentationml/2006/main">
  <p:tag name="ISLIDE.ICON" val="#151743;"/>
</p:tagLst>
</file>

<file path=ppt/tags/tag48.xml><?xml version="1.0" encoding="utf-8"?>
<p:tagLst xmlns:p="http://schemas.openxmlformats.org/presentationml/2006/main">
  <p:tag name="ISLIDE.ICON" val="#151743;"/>
</p:tagLst>
</file>

<file path=ppt/tags/tag49.xml><?xml version="1.0" encoding="utf-8"?>
<p:tagLst xmlns:p="http://schemas.openxmlformats.org/presentationml/2006/main">
  <p:tag name="ISLIDE.DIAGRAM" val="185936"/>
</p:tagLst>
</file>

<file path=ppt/tags/tag5.xml><?xml version="1.0" encoding="utf-8"?>
<p:tagLst xmlns:p="http://schemas.openxmlformats.org/presentationml/2006/main">
  <p:tag name="THINKCELLSHAPEDONOTDELETE" val="pgepwtMEudEK13F5oX4YUIA"/>
</p:tagLst>
</file>

<file path=ppt/tags/tag50.xml><?xml version="1.0" encoding="utf-8"?>
<p:tagLst xmlns:p="http://schemas.openxmlformats.org/presentationml/2006/main">
  <p:tag name="ISLIDE.ICON" val="#150485;"/>
</p:tagLst>
</file>

<file path=ppt/tags/tag51.xml><?xml version="1.0" encoding="utf-8"?>
<p:tagLst xmlns:p="http://schemas.openxmlformats.org/presentationml/2006/main">
  <p:tag name="ISLIDE.ICON" val="#150485;"/>
</p:tagLst>
</file>

<file path=ppt/tags/tag52.xml><?xml version="1.0" encoding="utf-8"?>
<p:tagLst xmlns:p="http://schemas.openxmlformats.org/presentationml/2006/main">
  <p:tag name="ISLIDE.ICON" val="#150485;"/>
</p:tagLst>
</file>

<file path=ppt/tags/tag53.xml><?xml version="1.0" encoding="utf-8"?>
<p:tagLst xmlns:p="http://schemas.openxmlformats.org/presentationml/2006/main">
  <p:tag name="ISLIDE.ICON" val="#170696;#383276;"/>
</p:tagLst>
</file>

<file path=ppt/tags/tag54.xml><?xml version="1.0" encoding="utf-8"?>
<p:tagLst xmlns:p="http://schemas.openxmlformats.org/presentationml/2006/main">
  <p:tag name="ISLIDE.THEME" val="https://www.islide.cc;"/>
</p:tagLst>
</file>

<file path=ppt/tags/tag55.xml><?xml version="1.0" encoding="utf-8"?>
<p:tagLst xmlns:p="http://schemas.openxmlformats.org/presentationml/2006/main">
  <p:tag name="ISLIDE.ICON" val="#402682;#110452;"/>
</p:tagLst>
</file>

<file path=ppt/tags/tag56.xml><?xml version="1.0" encoding="utf-8"?>
<p:tagLst xmlns:p="http://schemas.openxmlformats.org/presentationml/2006/main">
  <p:tag name="ISLIDE.THEME" val="https://www.islide.cc;"/>
</p:tagLst>
</file>

<file path=ppt/tags/tag57.xml><?xml version="1.0" encoding="utf-8"?>
<p:tagLst xmlns:p="http://schemas.openxmlformats.org/presentationml/2006/main">
  <p:tag name="ISLIDE.ICON" val="#42688;"/>
</p:tagLst>
</file>

<file path=ppt/tags/tag58.xml><?xml version="1.0" encoding="utf-8"?>
<p:tagLst xmlns:p="http://schemas.openxmlformats.org/presentationml/2006/main">
  <p:tag name="ISLIDE.ICON" val="#42688;"/>
</p:tagLst>
</file>

<file path=ppt/tags/tag59.xml><?xml version="1.0" encoding="utf-8"?>
<p:tagLst xmlns:p="http://schemas.openxmlformats.org/presentationml/2006/main">
  <p:tag name="ISLIDE.THEME" val="https://www.islide.cc;"/>
</p:tagLst>
</file>

<file path=ppt/tags/tag6.xml><?xml version="1.0" encoding="utf-8"?>
<p:tagLst xmlns:p="http://schemas.openxmlformats.org/presentationml/2006/main">
  <p:tag name="THINKCELLSHAPEDONOTDELETE" val="pWP97j5aj1UOq3_zJXDNwHg"/>
</p:tagLst>
</file>

<file path=ppt/tags/tag60.xml><?xml version="1.0" encoding="utf-8"?>
<p:tagLst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 name="ISLIDE.THEME" val="#792152"/>
  <p:tag name="KSO_WPP_MARK_KEY" val="bba0ef26-f387-4198-8b86-85016dbf64f0"/>
  <p:tag name="COMMONDATA" val="eyJoZGlkIjoiYzRkYjYwMDhiODNkZDM4MGU4ZWEyYThlZjAwOWZhMTQifQ=="/>
</p:tagLst>
</file>

<file path=ppt/tags/tag7.xml><?xml version="1.0" encoding="utf-8"?>
<p:tagLst xmlns:p="http://schemas.openxmlformats.org/presentationml/2006/main">
  <p:tag name="THINKCELLSHAPEDONOTDELETE" val="ph_r99gNh00CGpkODXAquEQ"/>
</p:tagLst>
</file>

<file path=ppt/tags/tag8.xml><?xml version="1.0" encoding="utf-8"?>
<p:tagLst xmlns:p="http://schemas.openxmlformats.org/presentationml/2006/main">
  <p:tag name="THINKCELLSHAPEDONOTDELETE" val="p.h1y7ehmQkiFUv4.Fw1v4g"/>
</p:tagLst>
</file>

<file path=ppt/tags/tag9.xml><?xml version="1.0" encoding="utf-8"?>
<p:tagLst xmlns:p="http://schemas.openxmlformats.org/presentationml/2006/main">
  <p:tag name="THINKCELLSHAPEDONOTDELETE" val="piD.A9ef3Zkis20pvyCQh0w"/>
</p:tagLst>
</file>

<file path=ppt/theme/theme1.xml><?xml version="1.0" encoding="utf-8"?>
<a:theme xmlns:a="http://schemas.openxmlformats.org/drawingml/2006/main" name="Designed by iSlide">
  <a:themeElements>
    <a:clrScheme name="iSlide VI标准">
      <a:dk1>
        <a:srgbClr val="2F2F2F"/>
      </a:dk1>
      <a:lt1>
        <a:srgbClr val="FFFFFF"/>
      </a:lt1>
      <a:dk2>
        <a:srgbClr val="778495"/>
      </a:dk2>
      <a:lt2>
        <a:srgbClr val="F0F0F0"/>
      </a:lt2>
      <a:accent1>
        <a:srgbClr val="2A31A3"/>
      </a:accent1>
      <a:accent2>
        <a:srgbClr val="40EAFD"/>
      </a:accent2>
      <a:accent3>
        <a:srgbClr val="E95513"/>
      </a:accent3>
      <a:accent4>
        <a:srgbClr val="353CCD"/>
      </a:accent4>
      <a:accent5>
        <a:srgbClr val="333AC3"/>
      </a:accent5>
      <a:accent6>
        <a:srgbClr val="3B45E4"/>
      </a:accent6>
      <a:hlink>
        <a:srgbClr val="F84D4D"/>
      </a:hlink>
      <a:folHlink>
        <a:srgbClr val="979797"/>
      </a:folHlink>
    </a:clrScheme>
    <a:fontScheme name="标准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signed by iSlide">
  <a:themeElements>
    <a:clrScheme name="iSlide VI标准">
      <a:dk1>
        <a:srgbClr val="000000"/>
      </a:dk1>
      <a:lt1>
        <a:srgbClr val="FFFFFF"/>
      </a:lt1>
      <a:dk2>
        <a:srgbClr val="778495"/>
      </a:dk2>
      <a:lt2>
        <a:srgbClr val="F0F0F0"/>
      </a:lt2>
      <a:accent1>
        <a:srgbClr val="E0110C"/>
      </a:accent1>
      <a:accent2>
        <a:srgbClr val="F84D4D"/>
      </a:accent2>
      <a:accent3>
        <a:srgbClr val="646464"/>
      </a:accent3>
      <a:accent4>
        <a:srgbClr val="828282"/>
      </a:accent4>
      <a:accent5>
        <a:srgbClr val="A5A5A5"/>
      </a:accent5>
      <a:accent6>
        <a:srgbClr val="C9C9C9"/>
      </a:accent6>
      <a:hlink>
        <a:srgbClr val="4472C4"/>
      </a:hlink>
      <a:folHlink>
        <a:srgbClr val="BFBFBF"/>
      </a:folHlink>
    </a:clrScheme>
    <a:fontScheme name="标准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Slide VI标准">
    <a:dk1>
      <a:srgbClr val="2F2F2F"/>
    </a:dk1>
    <a:lt1>
      <a:srgbClr val="FFFFFF"/>
    </a:lt1>
    <a:dk2>
      <a:srgbClr val="778495"/>
    </a:dk2>
    <a:lt2>
      <a:srgbClr val="F0F0F0"/>
    </a:lt2>
    <a:accent1>
      <a:srgbClr val="2A31A3"/>
    </a:accent1>
    <a:accent2>
      <a:srgbClr val="40EAFD"/>
    </a:accent2>
    <a:accent3>
      <a:srgbClr val="E95513"/>
    </a:accent3>
    <a:accent4>
      <a:srgbClr val="353CCD"/>
    </a:accent4>
    <a:accent5>
      <a:srgbClr val="333AC3"/>
    </a:accent5>
    <a:accent6>
      <a:srgbClr val="3B45E4"/>
    </a:accent6>
    <a:hlink>
      <a:srgbClr val="F84D4D"/>
    </a:hlink>
    <a:folHlink>
      <a:srgbClr val="979797"/>
    </a:folHlink>
  </a:clrScheme>
</a:themeOverride>
</file>

<file path=ppt/theme/themeOverride2.xml><?xml version="1.0" encoding="utf-8"?>
<a:themeOverride xmlns:a="http://schemas.openxmlformats.org/drawingml/2006/main">
  <a:clrScheme name="iSlide VI标准">
    <a:dk1>
      <a:srgbClr val="2F2F2F"/>
    </a:dk1>
    <a:lt1>
      <a:srgbClr val="FFFFFF"/>
    </a:lt1>
    <a:dk2>
      <a:srgbClr val="778495"/>
    </a:dk2>
    <a:lt2>
      <a:srgbClr val="F0F0F0"/>
    </a:lt2>
    <a:accent1>
      <a:srgbClr val="2A31A3"/>
    </a:accent1>
    <a:accent2>
      <a:srgbClr val="40EAFD"/>
    </a:accent2>
    <a:accent3>
      <a:srgbClr val="E95513"/>
    </a:accent3>
    <a:accent4>
      <a:srgbClr val="353CCD"/>
    </a:accent4>
    <a:accent5>
      <a:srgbClr val="333AC3"/>
    </a:accent5>
    <a:accent6>
      <a:srgbClr val="3B45E4"/>
    </a:accent6>
    <a:hlink>
      <a:srgbClr val="F84D4D"/>
    </a:hlink>
    <a:folHlink>
      <a:srgbClr val="979797"/>
    </a:folHlink>
  </a:clrScheme>
</a:themeOverride>
</file>

<file path=ppt/theme/themeOverride3.xml><?xml version="1.0" encoding="utf-8"?>
<a:themeOverride xmlns:a="http://schemas.openxmlformats.org/drawingml/2006/main">
  <a:clrScheme name="iSlide VI标准">
    <a:dk1>
      <a:srgbClr val="2F2F2F"/>
    </a:dk1>
    <a:lt1>
      <a:srgbClr val="FFFFFF"/>
    </a:lt1>
    <a:dk2>
      <a:srgbClr val="778495"/>
    </a:dk2>
    <a:lt2>
      <a:srgbClr val="F0F0F0"/>
    </a:lt2>
    <a:accent1>
      <a:srgbClr val="2A31A3"/>
    </a:accent1>
    <a:accent2>
      <a:srgbClr val="40EAFD"/>
    </a:accent2>
    <a:accent3>
      <a:srgbClr val="E95513"/>
    </a:accent3>
    <a:accent4>
      <a:srgbClr val="353CCD"/>
    </a:accent4>
    <a:accent5>
      <a:srgbClr val="333AC3"/>
    </a:accent5>
    <a:accent6>
      <a:srgbClr val="3B45E4"/>
    </a:accent6>
    <a:hlink>
      <a:srgbClr val="F84D4D"/>
    </a:hlink>
    <a:folHlink>
      <a:srgbClr val="979797"/>
    </a:folHlink>
  </a:clrScheme>
</a:themeOverride>
</file>

<file path=docProps/app.xml><?xml version="1.0" encoding="utf-8"?>
<Properties xmlns="http://schemas.openxmlformats.org/officeDocument/2006/extended-properties" xmlns:vt="http://schemas.openxmlformats.org/officeDocument/2006/docPropsVTypes">
  <Template>Yu</Template>
  <TotalTime>0</TotalTime>
  <Words>14683</Words>
  <Application>WPS 演示</Application>
  <PresentationFormat>宽屏</PresentationFormat>
  <Paragraphs>1025</Paragraphs>
  <Slides>37</Slides>
  <Notes>34</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37</vt:i4>
      </vt:variant>
    </vt:vector>
  </HeadingPairs>
  <TitlesOfParts>
    <vt:vector size="53" baseType="lpstr">
      <vt:lpstr>Arial</vt:lpstr>
      <vt:lpstr>宋体</vt:lpstr>
      <vt:lpstr>Wingdings</vt:lpstr>
      <vt:lpstr>微软雅黑</vt:lpstr>
      <vt:lpstr>Arial</vt:lpstr>
      <vt:lpstr>Segoe UI Light</vt:lpstr>
      <vt:lpstr>等线</vt:lpstr>
      <vt:lpstr>Impact</vt:lpstr>
      <vt:lpstr>Times New Roman</vt:lpstr>
      <vt:lpstr>Calibri</vt:lpstr>
      <vt:lpstr>Arial Unicode MS</vt:lpstr>
      <vt:lpstr>system-ui</vt:lpstr>
      <vt:lpstr>Segoe Print</vt:lpstr>
      <vt:lpstr>Calibri</vt:lpstr>
      <vt:lpstr>Designed by iSlide</vt:lpstr>
      <vt:lpstr>1_Designed by iSlide</vt:lpstr>
      <vt:lpstr>新数据 新科研</vt:lpstr>
      <vt:lpstr>PowerPoint 演示文稿</vt:lpstr>
      <vt:lpstr>CSMAR简介</vt:lpstr>
      <vt:lpstr>数据库概况</vt:lpstr>
      <vt:lpstr>数据库概况</vt:lpstr>
      <vt:lpstr>数据库概况</vt:lpstr>
      <vt:lpstr>数据库概况</vt:lpstr>
      <vt:lpstr>数据库概况</vt:lpstr>
      <vt:lpstr>数据库概况</vt:lpstr>
      <vt:lpstr>基础操作指引</vt:lpstr>
      <vt:lpstr>CSMAR与实证研究创新</vt:lpstr>
      <vt:lpstr>CSMAR数据库与热门前沿主题</vt:lpstr>
      <vt:lpstr>CSMAR数据库与热门前沿主题</vt:lpstr>
      <vt:lpstr>CSMAR数据库与热门前沿主题</vt:lpstr>
      <vt:lpstr>CSMAR数据库与热门前沿主题</vt:lpstr>
      <vt:lpstr>CSMAR数据库与热门前沿主题</vt:lpstr>
      <vt:lpstr>CSMAR数据库与热门前沿主题</vt:lpstr>
      <vt:lpstr>CSMAR数据库与热门前沿主题</vt:lpstr>
      <vt:lpstr>CSMAR数据库与热门前沿主题</vt:lpstr>
      <vt:lpstr>CSMAR数据库与热门前沿主题</vt:lpstr>
      <vt:lpstr>CSMAR数据库与热门前沿主题</vt:lpstr>
      <vt:lpstr>CSMAR数据库与热门前沿主题</vt:lpstr>
      <vt:lpstr>CSMAR数据库与热门前沿主题</vt:lpstr>
      <vt:lpstr>CSMAR数据库与热门前沿主题</vt:lpstr>
      <vt:lpstr>PowerPoint 演示文稿</vt:lpstr>
      <vt:lpstr>PowerPoint 演示文稿</vt:lpstr>
      <vt:lpstr>PowerPoint 演示文稿</vt:lpstr>
      <vt:lpstr>CSMAR数据库与创新研究方法</vt:lpstr>
      <vt:lpstr>CSMAR数据库与创新研究方法</vt:lpstr>
      <vt:lpstr>CSMAR最新数据资源</vt:lpstr>
      <vt:lpstr>最新数据库简介</vt:lpstr>
      <vt:lpstr>最新数据库简介</vt:lpstr>
      <vt:lpstr>CSMAR近期动态</vt:lpstr>
      <vt:lpstr>学术活动</vt:lpstr>
      <vt:lpstr>科研资讯</vt:lpstr>
      <vt:lpstr>科研资讯</vt:lpstr>
      <vt:lpstr>PowerPoint 演示文稿</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dc:creator>
  <cp:lastModifiedBy>肖珣</cp:lastModifiedBy>
  <cp:revision>297</cp:revision>
  <cp:lastPrinted>2021-12-05T16:00:00Z</cp:lastPrinted>
  <dcterms:created xsi:type="dcterms:W3CDTF">2021-12-05T16:00:00Z</dcterms:created>
  <dcterms:modified xsi:type="dcterms:W3CDTF">2022-11-15T05:19:50Z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bee5f264-8b65-4990-8022-2d5f4b82d7a9</vt:lpwstr>
  </property>
  <property fmtid="{D5CDD505-2E9C-101B-9397-08002B2CF9AE}" pid="3" name="ICV">
    <vt:lpwstr>5188C0B2E616461B97558EC4D0B7A607</vt:lpwstr>
  </property>
  <property fmtid="{D5CDD505-2E9C-101B-9397-08002B2CF9AE}" pid="4" name="KSOProductBuildVer">
    <vt:lpwstr>2052-11.1.0.12763</vt:lpwstr>
  </property>
</Properties>
</file>