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8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307" r:id="rId3"/>
    <p:sldId id="5219" r:id="rId5"/>
    <p:sldId id="5220" r:id="rId6"/>
    <p:sldId id="1372" r:id="rId7"/>
    <p:sldId id="5239" r:id="rId8"/>
    <p:sldId id="5240" r:id="rId9"/>
    <p:sldId id="5234" r:id="rId10"/>
    <p:sldId id="5235" r:id="rId11"/>
    <p:sldId id="5236" r:id="rId12"/>
    <p:sldId id="5237" r:id="rId13"/>
    <p:sldId id="5565" r:id="rId14"/>
    <p:sldId id="5215" r:id="rId15"/>
    <p:sldId id="5344" r:id="rId16"/>
    <p:sldId id="1342" r:id="rId17"/>
    <p:sldId id="5549" r:id="rId18"/>
    <p:sldId id="5550" r:id="rId19"/>
    <p:sldId id="5551" r:id="rId20"/>
    <p:sldId id="5553" r:id="rId21"/>
    <p:sldId id="5526" r:id="rId22"/>
    <p:sldId id="5554" r:id="rId23"/>
    <p:sldId id="5529" r:id="rId24"/>
    <p:sldId id="5555" r:id="rId25"/>
    <p:sldId id="5556" r:id="rId26"/>
    <p:sldId id="5531" r:id="rId27"/>
    <p:sldId id="5557" r:id="rId28"/>
    <p:sldId id="5558" r:id="rId29"/>
    <p:sldId id="5566" r:id="rId30"/>
    <p:sldId id="5567" r:id="rId31"/>
    <p:sldId id="5213" r:id="rId32"/>
    <p:sldId id="1354" r:id="rId33"/>
    <p:sldId id="5561" r:id="rId34"/>
    <p:sldId id="1361" r:id="rId35"/>
    <p:sldId id="1357" r:id="rId36"/>
    <p:sldId id="5562" r:id="rId37"/>
    <p:sldId id="5563" r:id="rId38"/>
    <p:sldId id="5406" r:id="rId39"/>
    <p:sldId id="5407" r:id="rId40"/>
    <p:sldId id="5408" r:id="rId41"/>
    <p:sldId id="5409" r:id="rId42"/>
    <p:sldId id="5299" r:id="rId43"/>
    <p:sldId id="1307" r:id="rId44"/>
    <p:sldId id="5564" r:id="rId45"/>
    <p:sldId id="5346" r:id="rId46"/>
    <p:sldId id="5347" r:id="rId47"/>
  </p:sldIdLst>
  <p:sldSz cx="12192000" cy="6858000"/>
  <p:notesSz cx="6858000" cy="9144000"/>
  <p:custDataLst>
    <p:tags r:id="rId5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164A"/>
    <a:srgbClr val="004C58"/>
    <a:srgbClr val="4A206A"/>
    <a:srgbClr val="008094"/>
    <a:srgbClr val="E6F1F3"/>
    <a:srgbClr val="ACDFE7"/>
    <a:srgbClr val="85C3CC"/>
    <a:srgbClr val="CEEE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03" autoAdjust="0"/>
    <p:restoredTop sz="89175" autoAdjust="0"/>
  </p:normalViewPr>
  <p:slideViewPr>
    <p:cSldViewPr snapToGrid="0" snapToObjects="1">
      <p:cViewPr varScale="1">
        <p:scale>
          <a:sx n="59" d="100"/>
          <a:sy n="59" d="100"/>
        </p:scale>
        <p:origin x="920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4" d="100"/>
          <a:sy n="84" d="100"/>
        </p:scale>
        <p:origin x="319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4" Type="http://schemas.openxmlformats.org/officeDocument/2006/relationships/tags" Target="tags/tag48.xml"/><Relationship Id="rId53" Type="http://schemas.openxmlformats.org/officeDocument/2006/relationships/customXml" Target="../customXml/item3.xml"/><Relationship Id="rId52" Type="http://schemas.openxmlformats.org/officeDocument/2006/relationships/customXml" Target="../customXml/item2.xml"/><Relationship Id="rId51" Type="http://schemas.openxmlformats.org/officeDocument/2006/relationships/customXml" Target="../customXml/item1.xml"/><Relationship Id="rId50" Type="http://schemas.openxmlformats.org/officeDocument/2006/relationships/tableStyles" Target="tableStyles.xml"/><Relationship Id="rId5" Type="http://schemas.openxmlformats.org/officeDocument/2006/relationships/slide" Target="slides/slide2.xml"/><Relationship Id="rId49" Type="http://schemas.openxmlformats.org/officeDocument/2006/relationships/viewProps" Target="viewProps.xml"/><Relationship Id="rId48" Type="http://schemas.openxmlformats.org/officeDocument/2006/relationships/presProps" Target="presProps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5E3904-B63D-7844-A5E3-C2DA1B0F0045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17B9E1-5ADC-7045-9E1F-8D1CF0861AE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72B34F3-1BE4-40F3-841F-774E99DC5192}" type="slidenum">
              <a:rPr lang="en-US" altLang="zh-CN" smtClean="0">
                <a:latin typeface="Arial" panose="020B0604020202020204" pitchFamily="34" charset="0"/>
                <a:ea typeface="MS PGothic" pitchFamily="34" charset="-128"/>
              </a:rPr>
            </a:fld>
            <a:endParaRPr lang="en-US" altLang="zh-CN">
              <a:latin typeface="Arial" panose="020B0604020202020204" pitchFamily="34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72B34F3-1BE4-40F3-841F-774E99DC5192}" type="slidenum">
              <a:rPr lang="en-US" altLang="zh-CN" smtClean="0">
                <a:latin typeface="Arial" panose="020B0604020202020204" pitchFamily="34" charset="0"/>
                <a:ea typeface="MS PGothic" pitchFamily="34" charset="-128"/>
              </a:rPr>
            </a:fld>
            <a:endParaRPr lang="en-US" altLang="zh-CN">
              <a:latin typeface="Arial" panose="020B0604020202020204" pitchFamily="34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72B34F3-1BE4-40F3-841F-774E99DC5192}" type="slidenum">
              <a:rPr lang="en-US" altLang="zh-CN" smtClean="0">
                <a:latin typeface="Arial" panose="020B0604020202020204" pitchFamily="34" charset="0"/>
                <a:ea typeface="MS PGothic" pitchFamily="34" charset="-128"/>
              </a:rPr>
            </a:fld>
            <a:endParaRPr lang="en-US" altLang="zh-CN">
              <a:latin typeface="Arial" panose="020B0604020202020204" pitchFamily="34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03E56099-B39F-4090-BD94-3A54A127EE84}" type="slidenum">
              <a:rPr lang="en-US" altLang="zh-CN" smtClean="0">
                <a:latin typeface="Arial" panose="020B0604020202020204" pitchFamily="34" charset="0"/>
                <a:ea typeface="MS PGothic" pitchFamily="34" charset="-128"/>
              </a:rPr>
            </a:fld>
            <a:endParaRPr lang="en-US" altLang="zh-CN">
              <a:latin typeface="Arial" panose="020B0604020202020204" pitchFamily="34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03E56099-B39F-4090-BD94-3A54A127EE84}" type="slidenum">
              <a:rPr lang="en-US" altLang="zh-CN" smtClean="0">
                <a:latin typeface="Arial" panose="020B0604020202020204" pitchFamily="34" charset="0"/>
                <a:ea typeface="MS PGothic" pitchFamily="34" charset="-128"/>
              </a:rPr>
            </a:fld>
            <a:endParaRPr lang="en-US" altLang="zh-CN">
              <a:latin typeface="Arial" panose="020B0604020202020204" pitchFamily="34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7B9E1-5ADC-7045-9E1F-8D1CF0861AE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1E471F2-1870-45B1-AF61-18D3EE854AE2}" type="slidenum">
              <a:rPr lang="en-US" altLang="zh-CN" smtClean="0">
                <a:latin typeface="Arial" panose="020B0604020202020204" pitchFamily="34" charset="0"/>
                <a:ea typeface="MS PGothic" pitchFamily="34" charset="-128"/>
              </a:rPr>
            </a:fld>
            <a:endParaRPr lang="en-US" altLang="zh-CN">
              <a:latin typeface="Arial" panose="020B0604020202020204" pitchFamily="34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1E471F2-1870-45B1-AF61-18D3EE854AE2}" type="slidenum">
              <a:rPr lang="en-US" altLang="zh-CN" smtClean="0">
                <a:latin typeface="Arial" panose="020B0604020202020204" pitchFamily="34" charset="0"/>
                <a:ea typeface="MS PGothic" pitchFamily="34" charset="-128"/>
              </a:rPr>
            </a:fld>
            <a:endParaRPr lang="en-US" altLang="zh-CN">
              <a:latin typeface="Arial" panose="020B0604020202020204" pitchFamily="34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03E56099-B39F-4090-BD94-3A54A127EE84}" type="slidenum">
              <a:rPr lang="en-US" altLang="zh-CN" smtClean="0">
                <a:latin typeface="Arial" panose="020B0604020202020204" pitchFamily="34" charset="0"/>
                <a:ea typeface="MS PGothic" pitchFamily="34" charset="-128"/>
              </a:rPr>
            </a:fld>
            <a:endParaRPr lang="en-US" altLang="zh-CN">
              <a:latin typeface="Arial" panose="020B0604020202020204" pitchFamily="34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png"/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Q-EXL-Title Slide 01a">
    <p:bg>
      <p:bgPr>
        <a:gradFill>
          <a:gsLst>
            <a:gs pos="0">
              <a:srgbClr val="008094"/>
            </a:gs>
            <a:gs pos="100000">
              <a:srgbClr val="004C5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524000" y="1359237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b="1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524000" y="3983712"/>
            <a:ext cx="9144000" cy="365125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4645221"/>
            <a:ext cx="9144000" cy="46831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venir Next Demi Bold" panose="020B0503020202020204" pitchFamily="34" charset="0"/>
              </a:defRPr>
            </a:lvl1pPr>
          </a:lstStyle>
          <a:p>
            <a:pPr lvl="0"/>
            <a:r>
              <a:rPr lang="en-US" dirty="0"/>
              <a:t>Click to edit date</a:t>
            </a:r>
            <a:endParaRPr lang="en-US" dirty="0"/>
          </a:p>
        </p:txBody>
      </p:sp>
      <p:pic>
        <p:nvPicPr>
          <p:cNvPr id="12" name="Picture 11" descr="Logo&#10;&#10;Description automatically generated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5105894" y="5409918"/>
            <a:ext cx="1980211" cy="10932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Q-EXL-Title and Content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24" y="209405"/>
            <a:ext cx="9688575" cy="664535"/>
          </a:xfrm>
        </p:spPr>
        <p:txBody>
          <a:bodyPr lIns="0" anchor="t"/>
          <a:lstStyle>
            <a:lvl1pPr>
              <a:defRPr b="1" i="0">
                <a:solidFill>
                  <a:srgbClr val="008094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506" y="1635542"/>
            <a:ext cx="6915573" cy="4208667"/>
          </a:xfrm>
        </p:spPr>
        <p:txBody>
          <a:bodyPr/>
          <a:lstStyle>
            <a:lvl1pPr>
              <a:defRPr b="0" i="0">
                <a:latin typeface="Avenir Next" panose="020B0503020202020204" pitchFamily="34" charset="0"/>
              </a:defRPr>
            </a:lvl1pPr>
            <a:lvl2pPr>
              <a:defRPr b="0" i="0">
                <a:latin typeface="Avenir Next" panose="020B0503020202020204" pitchFamily="34" charset="0"/>
              </a:defRPr>
            </a:lvl2pPr>
            <a:lvl3pPr>
              <a:defRPr b="0" i="0">
                <a:latin typeface="Avenir Next" panose="020B0503020202020204" pitchFamily="34" charset="0"/>
              </a:defRPr>
            </a:lvl3pPr>
            <a:lvl4pPr>
              <a:defRPr b="0" i="0">
                <a:latin typeface="Avenir Next" panose="020B0503020202020204" pitchFamily="34" charset="0"/>
              </a:defRPr>
            </a:lvl4pPr>
            <a:lvl5pPr>
              <a:defRPr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32868" y="6529544"/>
            <a:ext cx="339865" cy="199294"/>
          </a:xfrm>
        </p:spPr>
        <p:txBody>
          <a:bodyPr/>
          <a:lstStyle>
            <a:lvl1pPr>
              <a:defRPr sz="1000" b="0" i="0">
                <a:solidFill>
                  <a:schemeClr val="tx1">
                    <a:lumMod val="95000"/>
                    <a:lumOff val="5000"/>
                  </a:schemeClr>
                </a:solidFill>
                <a:latin typeface="Avenir Next" panose="020B0503020202020204" pitchFamily="34" charset="0"/>
              </a:defRPr>
            </a:lvl1pPr>
          </a:lstStyle>
          <a:p>
            <a:fld id="{B044159E-D75D-1D4C-AB47-8DAEB39BDE1C}" type="slidenum">
              <a:rPr lang="en-US" smtClean="0"/>
            </a:fld>
            <a:endParaRPr lang="en-US" dirty="0"/>
          </a:p>
        </p:txBody>
      </p:sp>
      <p:sp>
        <p:nvSpPr>
          <p:cNvPr id="7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7530860" y="1632066"/>
            <a:ext cx="4661140" cy="4351338"/>
          </a:xfrm>
          <a:gradFill>
            <a:gsLst>
              <a:gs pos="0">
                <a:srgbClr val="008094"/>
              </a:gs>
              <a:gs pos="100000">
                <a:srgbClr val="004C58"/>
              </a:gs>
            </a:gsLst>
            <a:lin ang="5400000" scaled="1"/>
          </a:gradFill>
        </p:spPr>
        <p:txBody>
          <a:bodyPr/>
          <a:lstStyle/>
          <a:p>
            <a:endParaRPr lang="en-US"/>
          </a:p>
        </p:txBody>
      </p:sp>
      <p:pic>
        <p:nvPicPr>
          <p:cNvPr id="10" name="Picture 9" descr="Logo, company name&#10;&#10;Description automatically generated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67524" y="6070369"/>
            <a:ext cx="1192698" cy="6584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Q-EXL-Title, Subtitle and Content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24" y="209405"/>
            <a:ext cx="9688575" cy="664535"/>
          </a:xfrm>
        </p:spPr>
        <p:txBody>
          <a:bodyPr lIns="0" anchor="t"/>
          <a:lstStyle>
            <a:lvl1pPr>
              <a:defRPr b="1" i="0">
                <a:solidFill>
                  <a:srgbClr val="008094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506" y="1635542"/>
            <a:ext cx="9430593" cy="4208667"/>
          </a:xfrm>
        </p:spPr>
        <p:txBody>
          <a:bodyPr/>
          <a:lstStyle>
            <a:lvl1pPr>
              <a:defRPr b="0" i="0">
                <a:latin typeface="Avenir Next" panose="020B0503020202020204" pitchFamily="34" charset="0"/>
              </a:defRPr>
            </a:lvl1pPr>
            <a:lvl2pPr>
              <a:defRPr b="0" i="0">
                <a:latin typeface="Avenir Next" panose="020B0503020202020204" pitchFamily="34" charset="0"/>
              </a:defRPr>
            </a:lvl2pPr>
            <a:lvl3pPr>
              <a:defRPr b="0" i="0">
                <a:latin typeface="Avenir Next" panose="020B0503020202020204" pitchFamily="34" charset="0"/>
              </a:defRPr>
            </a:lvl3pPr>
            <a:lvl4pPr>
              <a:defRPr b="0" i="0">
                <a:latin typeface="Avenir Next" panose="020B0503020202020204" pitchFamily="34" charset="0"/>
              </a:defRPr>
            </a:lvl4pPr>
            <a:lvl5pPr>
              <a:defRPr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32868" y="6529544"/>
            <a:ext cx="339865" cy="199294"/>
          </a:xfrm>
        </p:spPr>
        <p:txBody>
          <a:bodyPr/>
          <a:lstStyle>
            <a:lvl1pPr>
              <a:defRPr sz="1000" b="0" i="0">
                <a:solidFill>
                  <a:schemeClr val="tx1">
                    <a:lumMod val="95000"/>
                    <a:lumOff val="5000"/>
                  </a:schemeClr>
                </a:solidFill>
                <a:latin typeface="Avenir Next" panose="020B0503020202020204" pitchFamily="34" charset="0"/>
              </a:defRPr>
            </a:lvl1pPr>
          </a:lstStyle>
          <a:p>
            <a:fld id="{B044159E-D75D-1D4C-AB47-8DAEB39BDE1C}" type="slidenum">
              <a:rPr lang="en-US" smtClean="0"/>
            </a:fld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167524" y="957532"/>
            <a:ext cx="9688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bg2">
                    <a:lumMod val="50000"/>
                  </a:schemeClr>
                </a:solidFill>
              </a:rPr>
              <a:t>Click to edit subhead</a:t>
            </a:r>
            <a:endParaRPr lang="en-US" sz="2800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9" name="Picture 8" descr="Logo, company name&#10;&#10;Description automatically generated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67524" y="6075545"/>
            <a:ext cx="1192698" cy="6584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Q-EXL-Title, Subtitle and Content-bkgrnd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/>
          <p:cNvPicPr>
            <a:picLocks noChangeAspect="1"/>
          </p:cNvPicPr>
          <p:nvPr userDrawn="1"/>
        </p:nvPicPr>
        <p:blipFill>
          <a:blip r:embed="rId2" cstate="screen">
            <a:alphaModFix amt="6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24" y="209405"/>
            <a:ext cx="9688575" cy="664535"/>
          </a:xfrm>
        </p:spPr>
        <p:txBody>
          <a:bodyPr lIns="0" anchor="t"/>
          <a:lstStyle>
            <a:lvl1pPr>
              <a:defRPr b="1" i="0">
                <a:solidFill>
                  <a:srgbClr val="008094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506" y="1643493"/>
            <a:ext cx="9430593" cy="4200716"/>
          </a:xfrm>
        </p:spPr>
        <p:txBody>
          <a:bodyPr/>
          <a:lstStyle>
            <a:lvl1pPr>
              <a:defRPr b="0" i="0">
                <a:latin typeface="Avenir Next" panose="020B0503020202020204" pitchFamily="34" charset="0"/>
              </a:defRPr>
            </a:lvl1pPr>
            <a:lvl2pPr>
              <a:defRPr b="0" i="0">
                <a:latin typeface="Avenir Next" panose="020B0503020202020204" pitchFamily="34" charset="0"/>
              </a:defRPr>
            </a:lvl2pPr>
            <a:lvl3pPr>
              <a:defRPr b="0" i="0">
                <a:latin typeface="Avenir Next" panose="020B0503020202020204" pitchFamily="34" charset="0"/>
              </a:defRPr>
            </a:lvl3pPr>
            <a:lvl4pPr>
              <a:defRPr b="0" i="0">
                <a:latin typeface="Avenir Next" panose="020B0503020202020204" pitchFamily="34" charset="0"/>
              </a:defRPr>
            </a:lvl4pPr>
            <a:lvl5pPr>
              <a:defRPr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32868" y="6529544"/>
            <a:ext cx="339865" cy="199294"/>
          </a:xfrm>
        </p:spPr>
        <p:txBody>
          <a:bodyPr/>
          <a:lstStyle>
            <a:lvl1pPr>
              <a:defRPr sz="1000" b="0" i="0">
                <a:solidFill>
                  <a:schemeClr val="tx1">
                    <a:lumMod val="95000"/>
                    <a:lumOff val="5000"/>
                  </a:schemeClr>
                </a:solidFill>
                <a:latin typeface="Avenir Next" panose="020B0503020202020204" pitchFamily="34" charset="0"/>
              </a:defRPr>
            </a:lvl1pPr>
          </a:lstStyle>
          <a:p>
            <a:fld id="{B044159E-D75D-1D4C-AB47-8DAEB39BDE1C}" type="slidenum">
              <a:rPr lang="en-US" smtClean="0"/>
            </a:fld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167524" y="957532"/>
            <a:ext cx="9688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bg2">
                    <a:lumMod val="50000"/>
                  </a:schemeClr>
                </a:solidFill>
              </a:rPr>
              <a:t>Click to edit subhead</a:t>
            </a:r>
            <a:endParaRPr lang="en-US" sz="2800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1" name="Picture 10" descr="Logo, company name&#10;&#10;Description automatically generated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167524" y="6070369"/>
            <a:ext cx="1192698" cy="6584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Q-EXL-Title, Subtitle and Content-bkgrnd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/>
          <p:cNvPicPr>
            <a:picLocks noChangeAspect="1"/>
          </p:cNvPicPr>
          <p:nvPr userDrawn="1"/>
        </p:nvPicPr>
        <p:blipFill rotWithShape="1">
          <a:blip r:embed="rId2" cstate="screen">
            <a:alphaModFix amt="65000"/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24" y="209405"/>
            <a:ext cx="9688575" cy="664535"/>
          </a:xfrm>
        </p:spPr>
        <p:txBody>
          <a:bodyPr lIns="0" anchor="t"/>
          <a:lstStyle>
            <a:lvl1pPr>
              <a:defRPr b="1" i="0">
                <a:solidFill>
                  <a:srgbClr val="008094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506" y="1635542"/>
            <a:ext cx="9430593" cy="4208667"/>
          </a:xfrm>
        </p:spPr>
        <p:txBody>
          <a:bodyPr/>
          <a:lstStyle>
            <a:lvl1pPr>
              <a:defRPr b="0" i="0">
                <a:latin typeface="Avenir Next" panose="020B0503020202020204" pitchFamily="34" charset="0"/>
              </a:defRPr>
            </a:lvl1pPr>
            <a:lvl2pPr>
              <a:defRPr b="0" i="0">
                <a:latin typeface="Avenir Next" panose="020B0503020202020204" pitchFamily="34" charset="0"/>
              </a:defRPr>
            </a:lvl2pPr>
            <a:lvl3pPr>
              <a:defRPr b="0" i="0">
                <a:latin typeface="Avenir Next" panose="020B0503020202020204" pitchFamily="34" charset="0"/>
              </a:defRPr>
            </a:lvl3pPr>
            <a:lvl4pPr>
              <a:defRPr b="0" i="0">
                <a:latin typeface="Avenir Next" panose="020B0503020202020204" pitchFamily="34" charset="0"/>
              </a:defRPr>
            </a:lvl4pPr>
            <a:lvl5pPr>
              <a:defRPr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32868" y="6529544"/>
            <a:ext cx="339865" cy="199294"/>
          </a:xfrm>
        </p:spPr>
        <p:txBody>
          <a:bodyPr/>
          <a:lstStyle>
            <a:lvl1pPr>
              <a:defRPr sz="1000" b="0" i="0">
                <a:solidFill>
                  <a:schemeClr val="tx1">
                    <a:lumMod val="95000"/>
                    <a:lumOff val="5000"/>
                  </a:schemeClr>
                </a:solidFill>
                <a:latin typeface="Avenir Next" panose="020B0503020202020204" pitchFamily="34" charset="0"/>
              </a:defRPr>
            </a:lvl1pPr>
          </a:lstStyle>
          <a:p>
            <a:fld id="{B044159E-D75D-1D4C-AB47-8DAEB39BDE1C}" type="slidenum">
              <a:rPr lang="en-US" smtClean="0"/>
            </a:fld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167524" y="957532"/>
            <a:ext cx="9688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bg2">
                    <a:lumMod val="50000"/>
                  </a:schemeClr>
                </a:solidFill>
              </a:rPr>
              <a:t>Click to edit subhead</a:t>
            </a:r>
            <a:endParaRPr lang="en-US" sz="2800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1" name="Picture 10" descr="Logo, company name&#10;&#10;Description automatically generated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167524" y="6070369"/>
            <a:ext cx="1192698" cy="6584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Q-EXL-Title, Subtitle and Content-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24" y="209405"/>
            <a:ext cx="9688575" cy="664535"/>
          </a:xfrm>
        </p:spPr>
        <p:txBody>
          <a:bodyPr lIns="0" anchor="t"/>
          <a:lstStyle>
            <a:lvl1pPr>
              <a:defRPr b="1" i="0">
                <a:solidFill>
                  <a:srgbClr val="008094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506" y="1635542"/>
            <a:ext cx="6915573" cy="4208667"/>
          </a:xfrm>
        </p:spPr>
        <p:txBody>
          <a:bodyPr/>
          <a:lstStyle>
            <a:lvl1pPr>
              <a:defRPr b="0" i="0">
                <a:latin typeface="Avenir Next" panose="020B0503020202020204" pitchFamily="34" charset="0"/>
              </a:defRPr>
            </a:lvl1pPr>
            <a:lvl2pPr>
              <a:defRPr b="0" i="0">
                <a:latin typeface="Avenir Next" panose="020B0503020202020204" pitchFamily="34" charset="0"/>
              </a:defRPr>
            </a:lvl2pPr>
            <a:lvl3pPr>
              <a:defRPr b="0" i="0">
                <a:latin typeface="Avenir Next" panose="020B0503020202020204" pitchFamily="34" charset="0"/>
              </a:defRPr>
            </a:lvl3pPr>
            <a:lvl4pPr>
              <a:defRPr b="0" i="0">
                <a:latin typeface="Avenir Next" panose="020B0503020202020204" pitchFamily="34" charset="0"/>
              </a:defRPr>
            </a:lvl4pPr>
            <a:lvl5pPr>
              <a:defRPr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32868" y="6529544"/>
            <a:ext cx="339865" cy="199294"/>
          </a:xfrm>
        </p:spPr>
        <p:txBody>
          <a:bodyPr/>
          <a:lstStyle>
            <a:lvl1pPr>
              <a:defRPr sz="1000" b="0" i="0">
                <a:solidFill>
                  <a:schemeClr val="tx1">
                    <a:lumMod val="95000"/>
                    <a:lumOff val="5000"/>
                  </a:schemeClr>
                </a:solidFill>
                <a:latin typeface="Avenir Next" panose="020B0503020202020204" pitchFamily="34" charset="0"/>
              </a:defRPr>
            </a:lvl1pPr>
          </a:lstStyle>
          <a:p>
            <a:fld id="{B044159E-D75D-1D4C-AB47-8DAEB39BDE1C}" type="slidenum">
              <a:rPr lang="en-US" smtClean="0"/>
            </a:fld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167524" y="957532"/>
            <a:ext cx="9688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bg2">
                    <a:lumMod val="50000"/>
                  </a:schemeClr>
                </a:solidFill>
              </a:rPr>
              <a:t>Click to edit subhead</a:t>
            </a:r>
            <a:endParaRPr lang="en-US" sz="2800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7530860" y="1632066"/>
            <a:ext cx="4661140" cy="4351338"/>
          </a:xfrm>
          <a:gradFill>
            <a:gsLst>
              <a:gs pos="0">
                <a:srgbClr val="008094"/>
              </a:gs>
              <a:gs pos="100000">
                <a:srgbClr val="004C58"/>
              </a:gs>
            </a:gsLst>
            <a:lin ang="5400000" scaled="1"/>
          </a:gradFill>
        </p:spPr>
        <p:txBody>
          <a:bodyPr/>
          <a:lstStyle/>
          <a:p>
            <a:endParaRPr lang="en-US"/>
          </a:p>
        </p:txBody>
      </p:sp>
      <p:pic>
        <p:nvPicPr>
          <p:cNvPr id="10" name="Picture 9" descr="Logo, company name&#10;&#10;Description automatically generated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67524" y="6075545"/>
            <a:ext cx="1192698" cy="6584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Q-EXL-Lg horizont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677332" y="1419860"/>
            <a:ext cx="10856185" cy="4351338"/>
          </a:xfrm>
          <a:gradFill>
            <a:gsLst>
              <a:gs pos="0">
                <a:srgbClr val="008094"/>
              </a:gs>
              <a:gs pos="100000">
                <a:srgbClr val="004C58"/>
              </a:gs>
            </a:gsLst>
            <a:lin ang="5400000" scaled="1"/>
          </a:gradFill>
        </p:spPr>
        <p:txBody>
          <a:bodyPr/>
          <a:lstStyle/>
          <a:p>
            <a:r>
              <a:rPr lang="en-US" dirty="0"/>
              <a:t>Graphic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7524" y="209405"/>
            <a:ext cx="11365993" cy="664535"/>
          </a:xfrm>
        </p:spPr>
        <p:txBody>
          <a:bodyPr lIns="0" anchor="t"/>
          <a:lstStyle>
            <a:lvl1pPr>
              <a:defRPr b="1" i="0">
                <a:solidFill>
                  <a:srgbClr val="008094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32868" y="6529544"/>
            <a:ext cx="339865" cy="199294"/>
          </a:xfrm>
        </p:spPr>
        <p:txBody>
          <a:bodyPr/>
          <a:lstStyle>
            <a:lvl1pPr>
              <a:defRPr sz="1000" b="0" i="0">
                <a:solidFill>
                  <a:schemeClr val="tx1">
                    <a:lumMod val="95000"/>
                    <a:lumOff val="5000"/>
                  </a:schemeClr>
                </a:solidFill>
                <a:latin typeface="Avenir Next" panose="020B0503020202020204" pitchFamily="34" charset="0"/>
              </a:defRPr>
            </a:lvl1pPr>
          </a:lstStyle>
          <a:p>
            <a:fld id="{B044159E-D75D-1D4C-AB47-8DAEB39BDE1C}" type="slidenum">
              <a:rPr lang="en-US" smtClean="0"/>
            </a:fld>
            <a:endParaRPr lang="en-US" dirty="0"/>
          </a:p>
        </p:txBody>
      </p:sp>
      <p:pic>
        <p:nvPicPr>
          <p:cNvPr id="8" name="Picture 7" descr="Logo, company name&#10;&#10;Description automatically generated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67524" y="6075545"/>
            <a:ext cx="1192698" cy="6584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Q-EXL-Q&amp;A Slide">
    <p:bg>
      <p:bgPr>
        <a:gradFill>
          <a:gsLst>
            <a:gs pos="0">
              <a:schemeClr val="bg1"/>
            </a:gs>
            <a:gs pos="100000">
              <a:schemeClr val="bg1">
                <a:lumMod val="6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/>
          <p:cNvPicPr>
            <a:picLocks noChangeAspect="1"/>
          </p:cNvPicPr>
          <p:nvPr userDrawn="1"/>
        </p:nvPicPr>
        <p:blipFill>
          <a:blip r:embed="rId2" cstate="screen">
            <a:alphaModFix amt="76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3196241" y="2063559"/>
            <a:ext cx="5799517" cy="2019682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32868" y="6529544"/>
            <a:ext cx="339865" cy="199294"/>
          </a:xfrm>
        </p:spPr>
        <p:txBody>
          <a:bodyPr/>
          <a:lstStyle>
            <a:lvl1pPr>
              <a:defRPr sz="1000" b="0" i="0">
                <a:solidFill>
                  <a:schemeClr val="tx1">
                    <a:lumMod val="95000"/>
                    <a:lumOff val="5000"/>
                  </a:schemeClr>
                </a:solidFill>
                <a:latin typeface="Avenir Next" panose="020B0503020202020204" pitchFamily="34" charset="0"/>
              </a:defRPr>
            </a:lvl1pPr>
          </a:lstStyle>
          <a:p>
            <a:fld id="{B044159E-D75D-1D4C-AB47-8DAEB39BDE1C}" type="slidenum">
              <a:rPr lang="en-US" smtClean="0"/>
            </a:fld>
            <a:endParaRPr lang="en-US" dirty="0"/>
          </a:p>
        </p:txBody>
      </p:sp>
      <p:pic>
        <p:nvPicPr>
          <p:cNvPr id="9" name="Picture 8" descr="Logo, company name&#10;&#10;Description automatically generated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167524" y="6070369"/>
            <a:ext cx="1192698" cy="6584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Q-EXL-Thank You-bkgrnd01">
    <p:bg>
      <p:bgPr>
        <a:gradFill>
          <a:gsLst>
            <a:gs pos="0">
              <a:srgbClr val="008094"/>
            </a:gs>
            <a:gs pos="100000">
              <a:srgbClr val="004C5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/>
          <p:cNvPicPr>
            <a:picLocks noChangeAspect="1"/>
          </p:cNvPicPr>
          <p:nvPr userDrawn="1"/>
        </p:nvPicPr>
        <p:blipFill>
          <a:blip r:embed="rId2" cstate="screen">
            <a:alphaModFix amt="6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8094">
                  <a:alpha val="9636"/>
                </a:srgbClr>
              </a:gs>
              <a:gs pos="65000">
                <a:srgbClr val="004C58">
                  <a:alpha val="7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2472266"/>
            <a:ext cx="1219200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b="1" i="0" spc="-150" dirty="0">
                <a:solidFill>
                  <a:schemeClr val="bg1"/>
                </a:solidFill>
                <a:latin typeface="Avenir Next" panose="020B0503020202020204" pitchFamily="34" charset="0"/>
              </a:rPr>
              <a:t>Thank You</a:t>
            </a:r>
            <a:endParaRPr lang="en-US" sz="9600" b="1" i="0" spc="-15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pic>
        <p:nvPicPr>
          <p:cNvPr id="8" name="Picture 7" descr="Logo&#10;&#10;Description automatically generated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5105894" y="5409918"/>
            <a:ext cx="1980211" cy="10932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Q-EXL-Thank You-bkgrnd02">
    <p:bg>
      <p:bgPr>
        <a:gradFill>
          <a:gsLst>
            <a:gs pos="0">
              <a:srgbClr val="008094"/>
            </a:gs>
            <a:gs pos="100000">
              <a:srgbClr val="004C5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/>
          <p:cNvPicPr>
            <a:picLocks noChangeAspect="1"/>
          </p:cNvPicPr>
          <p:nvPr userDrawn="1"/>
        </p:nvPicPr>
        <p:blipFill rotWithShape="1">
          <a:blip r:embed="rId2" cstate="screen">
            <a:alphaModFix amt="85000"/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8094">
                  <a:alpha val="9636"/>
                </a:srgbClr>
              </a:gs>
              <a:gs pos="65000">
                <a:srgbClr val="004C58">
                  <a:alpha val="7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2467864"/>
            <a:ext cx="1219200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b="1" i="0" spc="-150" dirty="0">
                <a:solidFill>
                  <a:schemeClr val="bg1"/>
                </a:solidFill>
                <a:latin typeface="Avenir Next" panose="020B0503020202020204" pitchFamily="34" charset="0"/>
              </a:rPr>
              <a:t>Thank You</a:t>
            </a:r>
            <a:endParaRPr lang="en-US" sz="9600" b="1" i="0" spc="-15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pic>
        <p:nvPicPr>
          <p:cNvPr id="8" name="Picture 7" descr="Logo&#10;&#10;Description automatically generated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5105894" y="5409918"/>
            <a:ext cx="1980211" cy="10932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Q-EXL-Title Slide 01b">
    <p:bg>
      <p:bgPr>
        <a:gradFill>
          <a:gsLst>
            <a:gs pos="0">
              <a:srgbClr val="008094"/>
            </a:gs>
            <a:gs pos="100000">
              <a:srgbClr val="004C5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/>
          <p:cNvPicPr>
            <a:picLocks noChangeAspect="1"/>
          </p:cNvPicPr>
          <p:nvPr userDrawn="1"/>
        </p:nvPicPr>
        <p:blipFill>
          <a:blip r:embed="rId2" cstate="screen">
            <a:alphaModFix amt="6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8094">
                  <a:alpha val="9636"/>
                </a:srgbClr>
              </a:gs>
              <a:gs pos="65000">
                <a:srgbClr val="004C58">
                  <a:alpha val="7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524000" y="1359237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b="1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524000" y="3983712"/>
            <a:ext cx="9144000" cy="365125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4645221"/>
            <a:ext cx="9144000" cy="46831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venir Next Demi Bold" panose="020B0503020202020204" pitchFamily="34" charset="0"/>
              </a:defRPr>
            </a:lvl1pPr>
          </a:lstStyle>
          <a:p>
            <a:pPr lvl="0"/>
            <a:r>
              <a:rPr lang="en-US" dirty="0"/>
              <a:t>Click to edit date</a:t>
            </a:r>
            <a:endParaRPr lang="en-US" dirty="0"/>
          </a:p>
        </p:txBody>
      </p:sp>
      <p:pic>
        <p:nvPicPr>
          <p:cNvPr id="14" name="Picture 13" descr="Logo&#10;&#10;Description automatically generated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5105894" y="5409918"/>
            <a:ext cx="1980211" cy="10932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Q-EXL-Title Slide 01c">
    <p:bg>
      <p:bgPr>
        <a:gradFill>
          <a:gsLst>
            <a:gs pos="0">
              <a:srgbClr val="008094"/>
            </a:gs>
            <a:gs pos="100000">
              <a:srgbClr val="004C5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/>
          <p:cNvPicPr>
            <a:picLocks noChangeAspect="1"/>
          </p:cNvPicPr>
          <p:nvPr userDrawn="1"/>
        </p:nvPicPr>
        <p:blipFill rotWithShape="1">
          <a:blip r:embed="rId2" cstate="screen">
            <a:alphaModFix amt="85000"/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8094">
                  <a:alpha val="9636"/>
                </a:srgbClr>
              </a:gs>
              <a:gs pos="65000">
                <a:srgbClr val="004C58">
                  <a:alpha val="7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524000" y="1359237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b="1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524000" y="3983712"/>
            <a:ext cx="9144000" cy="365125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4645221"/>
            <a:ext cx="9144000" cy="46831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venir Next Demi Bold" panose="020B0503020202020204" pitchFamily="34" charset="0"/>
              </a:defRPr>
            </a:lvl1pPr>
          </a:lstStyle>
          <a:p>
            <a:pPr lvl="0"/>
            <a:r>
              <a:rPr lang="en-US" dirty="0"/>
              <a:t>Click to edit date</a:t>
            </a:r>
            <a:endParaRPr lang="en-US" dirty="0"/>
          </a:p>
        </p:txBody>
      </p:sp>
      <p:pic>
        <p:nvPicPr>
          <p:cNvPr id="12" name="Picture 11" descr="Logo&#10;&#10;Description automatically generated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5105894" y="5409918"/>
            <a:ext cx="1980211" cy="10932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Q-EXL-Title Slide 0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77828" y="1723379"/>
            <a:ext cx="6279491" cy="2387600"/>
          </a:xfrm>
        </p:spPr>
        <p:txBody>
          <a:bodyPr lIns="0" anchor="b">
            <a:normAutofit/>
          </a:bodyPr>
          <a:lstStyle>
            <a:lvl1pPr algn="l">
              <a:defRPr sz="5400" b="1" i="0">
                <a:latin typeface="Avenir Next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77827" y="4347854"/>
            <a:ext cx="6279491" cy="365125"/>
          </a:xfrm>
        </p:spPr>
        <p:txBody>
          <a:bodyPr lIns="0"/>
          <a:lstStyle>
            <a:lvl1pPr marL="0" indent="0" algn="l">
              <a:buNone/>
              <a:defRPr sz="2400" b="0" i="0">
                <a:latin typeface="Avenir Next" panose="020B05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77827" y="5009363"/>
            <a:ext cx="6279491" cy="468313"/>
          </a:xfrm>
        </p:spPr>
        <p:txBody>
          <a:bodyPr lIns="0" anchor="ctr">
            <a:normAutofit/>
          </a:bodyPr>
          <a:lstStyle>
            <a:lvl1pPr marL="0" indent="0" algn="l">
              <a:buNone/>
              <a:defRPr sz="2400" b="1" i="0">
                <a:latin typeface="Avenir Next Demi Bold" panose="020B0503020202020204" pitchFamily="34" charset="0"/>
              </a:defRPr>
            </a:lvl1pPr>
          </a:lstStyle>
          <a:p>
            <a:pPr lvl="0"/>
            <a:r>
              <a:rPr lang="en-US" dirty="0"/>
              <a:t>Click to edit date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6903309" y="0"/>
            <a:ext cx="5288691" cy="6858000"/>
          </a:xfrm>
          <a:gradFill>
            <a:gsLst>
              <a:gs pos="0">
                <a:srgbClr val="008094"/>
              </a:gs>
              <a:gs pos="100000">
                <a:srgbClr val="004C58"/>
              </a:gs>
            </a:gsLst>
            <a:lin ang="5400000" scaled="1"/>
          </a:gradFill>
        </p:spPr>
        <p:txBody>
          <a:bodyPr/>
          <a:lstStyle/>
          <a:p>
            <a:endParaRPr lang="en-US"/>
          </a:p>
        </p:txBody>
      </p:sp>
      <p:pic>
        <p:nvPicPr>
          <p:cNvPr id="14" name="Picture 13" descr="Logo, company name&#10;&#10;Description automatically generated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277827" y="5760089"/>
            <a:ext cx="1645920" cy="9086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Q-EXL-Title Slide 0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77828" y="1723379"/>
            <a:ext cx="6279491" cy="2387600"/>
          </a:xfrm>
        </p:spPr>
        <p:txBody>
          <a:bodyPr lIns="0" anchor="b">
            <a:normAutofit/>
          </a:bodyPr>
          <a:lstStyle>
            <a:lvl1pPr algn="l">
              <a:defRPr sz="5400" b="1" i="0">
                <a:latin typeface="Avenir Next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77827" y="4347854"/>
            <a:ext cx="6279491" cy="365125"/>
          </a:xfrm>
        </p:spPr>
        <p:txBody>
          <a:bodyPr lIns="0"/>
          <a:lstStyle>
            <a:lvl1pPr marL="0" indent="0" algn="l">
              <a:buNone/>
              <a:defRPr sz="2400" b="0" i="0">
                <a:latin typeface="Avenir Next" panose="020B05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77827" y="5009363"/>
            <a:ext cx="6279491" cy="468313"/>
          </a:xfrm>
        </p:spPr>
        <p:txBody>
          <a:bodyPr lIns="0" anchor="ctr">
            <a:normAutofit/>
          </a:bodyPr>
          <a:lstStyle>
            <a:lvl1pPr marL="0" indent="0" algn="l">
              <a:buNone/>
              <a:defRPr sz="2400" b="1" i="0">
                <a:latin typeface="Avenir Next Demi Bold" panose="020B0503020202020204" pitchFamily="34" charset="0"/>
              </a:defRPr>
            </a:lvl1pPr>
          </a:lstStyle>
          <a:p>
            <a:pPr lvl="0"/>
            <a:r>
              <a:rPr lang="en-US" dirty="0"/>
              <a:t>Click to edit date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903309" y="0"/>
            <a:ext cx="5288691" cy="6858000"/>
          </a:xfrm>
          <a:prstGeom prst="rect">
            <a:avLst/>
          </a:prstGeom>
          <a:gradFill>
            <a:gsLst>
              <a:gs pos="0">
                <a:srgbClr val="008094"/>
              </a:gs>
              <a:gs pos="100000">
                <a:srgbClr val="004C5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Background pattern&#10;&#10;Description automatically generated"/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</a:blip>
          <a:srcRect/>
          <a:stretch>
            <a:fillRect/>
          </a:stretch>
        </p:blipFill>
        <p:spPr>
          <a:xfrm>
            <a:off x="6903308" y="0"/>
            <a:ext cx="5288692" cy="6858000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77827" y="5760089"/>
            <a:ext cx="1645920" cy="9086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Q-EXL-Title Slide 0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77828" y="1723379"/>
            <a:ext cx="6279491" cy="2387600"/>
          </a:xfrm>
        </p:spPr>
        <p:txBody>
          <a:bodyPr lIns="0" anchor="b">
            <a:normAutofit/>
          </a:bodyPr>
          <a:lstStyle>
            <a:lvl1pPr algn="l">
              <a:defRPr sz="5400" b="1" i="0">
                <a:latin typeface="Avenir Next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77827" y="4347854"/>
            <a:ext cx="6279491" cy="365125"/>
          </a:xfrm>
        </p:spPr>
        <p:txBody>
          <a:bodyPr lIns="0"/>
          <a:lstStyle>
            <a:lvl1pPr marL="0" indent="0" algn="l">
              <a:buNone/>
              <a:defRPr sz="2400" b="0" i="0">
                <a:latin typeface="Avenir Next" panose="020B05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77827" y="5009363"/>
            <a:ext cx="6279491" cy="468313"/>
          </a:xfrm>
        </p:spPr>
        <p:txBody>
          <a:bodyPr lIns="0" anchor="ctr">
            <a:normAutofit/>
          </a:bodyPr>
          <a:lstStyle>
            <a:lvl1pPr marL="0" indent="0" algn="l">
              <a:buNone/>
              <a:defRPr sz="2400" b="1" i="0">
                <a:latin typeface="Avenir Next Demi Bold" panose="020B0503020202020204" pitchFamily="34" charset="0"/>
              </a:defRPr>
            </a:lvl1pPr>
          </a:lstStyle>
          <a:p>
            <a:pPr lvl="0"/>
            <a:r>
              <a:rPr lang="en-US" dirty="0"/>
              <a:t>Click to edit date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903309" y="0"/>
            <a:ext cx="5288691" cy="6858000"/>
          </a:xfrm>
          <a:prstGeom prst="rect">
            <a:avLst/>
          </a:prstGeom>
          <a:gradFill>
            <a:gsLst>
              <a:gs pos="0">
                <a:srgbClr val="008094"/>
              </a:gs>
              <a:gs pos="100000">
                <a:srgbClr val="004C5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Background pattern&#10;&#10;Description automatically generated"/>
          <p:cNvPicPr>
            <a:picLocks noChangeAspect="1"/>
          </p:cNvPicPr>
          <p:nvPr userDrawn="1"/>
        </p:nvPicPr>
        <p:blipFill rotWithShape="1">
          <a:blip r:embed="rId2" cstate="screen">
            <a:alphaModFix amt="85000"/>
          </a:blip>
          <a:srcRect/>
          <a:stretch>
            <a:fillRect/>
          </a:stretch>
        </p:blipFill>
        <p:spPr>
          <a:xfrm>
            <a:off x="6903308" y="0"/>
            <a:ext cx="5303520" cy="6858000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77827" y="5760089"/>
            <a:ext cx="1645920" cy="9086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Q-EXL-Title and Content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24" y="209405"/>
            <a:ext cx="9688575" cy="664535"/>
          </a:xfrm>
        </p:spPr>
        <p:txBody>
          <a:bodyPr lIns="0" anchor="t"/>
          <a:lstStyle>
            <a:lvl1pPr>
              <a:defRPr b="1" i="0">
                <a:solidFill>
                  <a:srgbClr val="008094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506" y="1635541"/>
            <a:ext cx="9430593" cy="4208667"/>
          </a:xfrm>
        </p:spPr>
        <p:txBody>
          <a:bodyPr/>
          <a:lstStyle>
            <a:lvl1pPr>
              <a:defRPr b="0" i="0">
                <a:latin typeface="Avenir Next" panose="020B0503020202020204" pitchFamily="34" charset="0"/>
              </a:defRPr>
            </a:lvl1pPr>
            <a:lvl2pPr>
              <a:defRPr b="0" i="0">
                <a:latin typeface="Avenir Next" panose="020B0503020202020204" pitchFamily="34" charset="0"/>
              </a:defRPr>
            </a:lvl2pPr>
            <a:lvl3pPr>
              <a:defRPr b="0" i="0">
                <a:latin typeface="Avenir Next" panose="020B0503020202020204" pitchFamily="34" charset="0"/>
              </a:defRPr>
            </a:lvl3pPr>
            <a:lvl4pPr>
              <a:defRPr b="0" i="0">
                <a:latin typeface="Avenir Next" panose="020B0503020202020204" pitchFamily="34" charset="0"/>
              </a:defRPr>
            </a:lvl4pPr>
            <a:lvl5pPr>
              <a:defRPr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32868" y="6529544"/>
            <a:ext cx="339865" cy="199294"/>
          </a:xfrm>
        </p:spPr>
        <p:txBody>
          <a:bodyPr/>
          <a:lstStyle>
            <a:lvl1pPr>
              <a:defRPr sz="1000" b="0" i="0">
                <a:solidFill>
                  <a:schemeClr val="tx1">
                    <a:lumMod val="95000"/>
                    <a:lumOff val="5000"/>
                  </a:schemeClr>
                </a:solidFill>
                <a:latin typeface="Avenir Next" panose="020B0503020202020204" pitchFamily="34" charset="0"/>
              </a:defRPr>
            </a:lvl1pPr>
          </a:lstStyle>
          <a:p>
            <a:fld id="{B044159E-D75D-1D4C-AB47-8DAEB39BDE1C}" type="slidenum">
              <a:rPr lang="en-US" smtClean="0"/>
            </a:fld>
            <a:endParaRPr lang="en-US" dirty="0"/>
          </a:p>
        </p:txBody>
      </p:sp>
      <p:pic>
        <p:nvPicPr>
          <p:cNvPr id="10" name="Picture 9" descr="Logo, company name&#10;&#10;Description automatically generated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67524" y="6070369"/>
            <a:ext cx="1192698" cy="6584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Q-EXL-Title and Content-bkgrnd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/>
          <p:cNvPicPr>
            <a:picLocks noChangeAspect="1"/>
          </p:cNvPicPr>
          <p:nvPr userDrawn="1"/>
        </p:nvPicPr>
        <p:blipFill>
          <a:blip r:embed="rId2" cstate="screen">
            <a:alphaModFix amt="6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24" y="209405"/>
            <a:ext cx="9688575" cy="664535"/>
          </a:xfrm>
        </p:spPr>
        <p:txBody>
          <a:bodyPr lIns="0" anchor="t"/>
          <a:lstStyle>
            <a:lvl1pPr>
              <a:defRPr b="1" i="0">
                <a:solidFill>
                  <a:srgbClr val="008094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506" y="1635541"/>
            <a:ext cx="9430593" cy="4208667"/>
          </a:xfrm>
        </p:spPr>
        <p:txBody>
          <a:bodyPr/>
          <a:lstStyle>
            <a:lvl1pPr>
              <a:defRPr b="0" i="0">
                <a:latin typeface="Avenir Next" panose="020B0503020202020204" pitchFamily="34" charset="0"/>
              </a:defRPr>
            </a:lvl1pPr>
            <a:lvl2pPr>
              <a:defRPr b="0" i="0">
                <a:latin typeface="Avenir Next" panose="020B0503020202020204" pitchFamily="34" charset="0"/>
              </a:defRPr>
            </a:lvl2pPr>
            <a:lvl3pPr>
              <a:defRPr b="0" i="0">
                <a:latin typeface="Avenir Next" panose="020B0503020202020204" pitchFamily="34" charset="0"/>
              </a:defRPr>
            </a:lvl3pPr>
            <a:lvl4pPr>
              <a:defRPr b="0" i="0">
                <a:latin typeface="Avenir Next" panose="020B0503020202020204" pitchFamily="34" charset="0"/>
              </a:defRPr>
            </a:lvl4pPr>
            <a:lvl5pPr>
              <a:defRPr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32868" y="6529544"/>
            <a:ext cx="339865" cy="199294"/>
          </a:xfrm>
        </p:spPr>
        <p:txBody>
          <a:bodyPr/>
          <a:lstStyle>
            <a:lvl1pPr>
              <a:defRPr sz="1000" b="0" i="0">
                <a:solidFill>
                  <a:schemeClr val="tx1">
                    <a:lumMod val="95000"/>
                    <a:lumOff val="5000"/>
                  </a:schemeClr>
                </a:solidFill>
                <a:latin typeface="Avenir Next" panose="020B0503020202020204" pitchFamily="34" charset="0"/>
              </a:defRPr>
            </a:lvl1pPr>
          </a:lstStyle>
          <a:p>
            <a:fld id="{B044159E-D75D-1D4C-AB47-8DAEB39BDE1C}" type="slidenum">
              <a:rPr lang="en-US" smtClean="0"/>
            </a:fld>
            <a:endParaRPr lang="en-US" dirty="0"/>
          </a:p>
        </p:txBody>
      </p:sp>
      <p:pic>
        <p:nvPicPr>
          <p:cNvPr id="11" name="Picture 10" descr="Logo, company name&#10;&#10;Description automatically generated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167524" y="6070369"/>
            <a:ext cx="1192698" cy="6584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Q-EXL-Title and Content-bkgrnd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/>
          <p:cNvPicPr>
            <a:picLocks noChangeAspect="1"/>
          </p:cNvPicPr>
          <p:nvPr userDrawn="1"/>
        </p:nvPicPr>
        <p:blipFill rotWithShape="1">
          <a:blip r:embed="rId2" cstate="screen">
            <a:alphaModFix amt="65000"/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24" y="209405"/>
            <a:ext cx="9688575" cy="664535"/>
          </a:xfrm>
        </p:spPr>
        <p:txBody>
          <a:bodyPr lIns="0" anchor="t"/>
          <a:lstStyle>
            <a:lvl1pPr>
              <a:defRPr b="1" i="0">
                <a:solidFill>
                  <a:srgbClr val="008094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506" y="1635542"/>
            <a:ext cx="9430593" cy="4208667"/>
          </a:xfrm>
        </p:spPr>
        <p:txBody>
          <a:bodyPr/>
          <a:lstStyle>
            <a:lvl1pPr>
              <a:defRPr b="0" i="0">
                <a:latin typeface="Avenir Next" panose="020B0503020202020204" pitchFamily="34" charset="0"/>
              </a:defRPr>
            </a:lvl1pPr>
            <a:lvl2pPr>
              <a:defRPr b="0" i="0">
                <a:latin typeface="Avenir Next" panose="020B0503020202020204" pitchFamily="34" charset="0"/>
              </a:defRPr>
            </a:lvl2pPr>
            <a:lvl3pPr>
              <a:defRPr b="0" i="0">
                <a:latin typeface="Avenir Next" panose="020B0503020202020204" pitchFamily="34" charset="0"/>
              </a:defRPr>
            </a:lvl3pPr>
            <a:lvl4pPr>
              <a:defRPr b="0" i="0">
                <a:latin typeface="Avenir Next" panose="020B0503020202020204" pitchFamily="34" charset="0"/>
              </a:defRPr>
            </a:lvl4pPr>
            <a:lvl5pPr>
              <a:defRPr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32868" y="6529544"/>
            <a:ext cx="339865" cy="199294"/>
          </a:xfrm>
        </p:spPr>
        <p:txBody>
          <a:bodyPr/>
          <a:lstStyle>
            <a:lvl1pPr>
              <a:defRPr sz="1000" b="0" i="0">
                <a:solidFill>
                  <a:schemeClr val="tx1">
                    <a:lumMod val="95000"/>
                    <a:lumOff val="5000"/>
                  </a:schemeClr>
                </a:solidFill>
                <a:latin typeface="Avenir Next" panose="020B0503020202020204" pitchFamily="34" charset="0"/>
              </a:defRPr>
            </a:lvl1pPr>
          </a:lstStyle>
          <a:p>
            <a:fld id="{B044159E-D75D-1D4C-AB47-8DAEB39BDE1C}" type="slidenum">
              <a:rPr lang="en-US" smtClean="0"/>
            </a:fld>
            <a:endParaRPr lang="en-US" dirty="0"/>
          </a:p>
        </p:txBody>
      </p:sp>
      <p:pic>
        <p:nvPicPr>
          <p:cNvPr id="12" name="Picture 11" descr="Logo, company name&#10;&#10;Description automatically generated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167524" y="6070369"/>
            <a:ext cx="1192698" cy="658469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A62D8-27E3-0C42-8202-FC9FCAC1AD96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4159E-D75D-1D4C-AB47-8DAEB39BDE1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jpeg"/><Relationship Id="rId8" Type="http://schemas.openxmlformats.org/officeDocument/2006/relationships/image" Target="../media/image29.jpeg"/><Relationship Id="rId7" Type="http://schemas.openxmlformats.org/officeDocument/2006/relationships/image" Target="../media/image28.jpeg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GIF"/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3" Type="http://schemas.openxmlformats.org/officeDocument/2006/relationships/notesSlide" Target="../notesSlides/notesSlide7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10.xml"/><Relationship Id="rId10" Type="http://schemas.openxmlformats.org/officeDocument/2006/relationships/image" Target="../media/image31.jpeg"/><Relationship Id="rId1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1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3.xml"/><Relationship Id="rId4" Type="http://schemas.openxmlformats.org/officeDocument/2006/relationships/image" Target="../media/image37.png"/><Relationship Id="rId3" Type="http://schemas.openxmlformats.org/officeDocument/2006/relationships/hyperlink" Target="https://www.proquest.com/" TargetMode="Externa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4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.xml"/><Relationship Id="rId1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6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17.xml"/><Relationship Id="rId1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18.xml"/><Relationship Id="rId1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19.xml"/><Relationship Id="rId1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20.xml"/><Relationship Id="rId1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1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22.xml"/><Relationship Id="rId1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23.xml"/><Relationship Id="rId1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24.xml"/><Relationship Id="rId1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25.xml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26.xml"/><Relationship Id="rId1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7.xml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28.xml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29.xml"/><Relationship Id="rId1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30.xml"/><Relationship Id="rId1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31.xml"/><Relationship Id="rId1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2.xml"/><Relationship Id="rId4" Type="http://schemas.openxmlformats.org/officeDocument/2006/relationships/image" Target="../media/image67.png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hyperlink" Target="https://www.proquest.com/pq1academic/docview/2553827423" TargetMode="Externa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33.xml"/><Relationship Id="rId1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34.xml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5.xml"/><Relationship Id="rId4" Type="http://schemas.openxmlformats.org/officeDocument/2006/relationships/image" Target="../media/image73.png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4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37.xml"/><Relationship Id="rId1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38.xml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39.xml"/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7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40.xml"/><Relationship Id="rId6" Type="http://schemas.openxmlformats.org/officeDocument/2006/relationships/image" Target="../media/image62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42.xml"/><Relationship Id="rId7" Type="http://schemas.openxmlformats.org/officeDocument/2006/relationships/image" Target="../media/image88.jpeg"/><Relationship Id="rId6" Type="http://schemas.openxmlformats.org/officeDocument/2006/relationships/image" Target="../media/image87.png"/><Relationship Id="rId5" Type="http://schemas.openxmlformats.org/officeDocument/2006/relationships/hyperlink" Target="https://proquest.libguides.com/" TargetMode="External"/><Relationship Id="rId4" Type="http://schemas.openxmlformats.org/officeDocument/2006/relationships/image" Target="../media/image86.png"/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0" Type="http://schemas.openxmlformats.org/officeDocument/2006/relationships/notesSlide" Target="../notesSlides/notesSlide39.xml"/><Relationship Id="rId1" Type="http://schemas.openxmlformats.org/officeDocument/2006/relationships/hyperlink" Target="https://space.bilibili.com/519556026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4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5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6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7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8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9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56678"/>
            <a:ext cx="9144000" cy="1820568"/>
          </a:xfrm>
        </p:spPr>
        <p:txBody>
          <a:bodyPr>
            <a:normAutofit/>
          </a:bodyPr>
          <a:lstStyle/>
          <a:p>
            <a:r>
              <a:rPr 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ProQuest 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Central China</a:t>
            </a:r>
            <a:b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综合学术期刊数据库</a:t>
            </a:r>
            <a:endParaRPr 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>
                <a:latin typeface="华文楷体" panose="02010600040101010101" pitchFamily="2" charset="-122"/>
                <a:ea typeface="华文楷体" panose="02010600040101010101" pitchFamily="2" charset="-122"/>
              </a:rPr>
              <a:t>2023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年</a:t>
            </a:r>
            <a:endParaRPr 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524257" y="3815991"/>
            <a:ext cx="9144000" cy="365125"/>
          </a:xfrm>
        </p:spPr>
        <p:txBody>
          <a:bodyPr>
            <a:normAutofit fontScale="72500"/>
          </a:bodyPr>
          <a:lstStyle/>
          <a:p>
            <a:pPr algn="ctr"/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韦</a:t>
            </a:r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伟</a:t>
            </a:r>
            <a:endParaRPr lang="zh-CN" altLang="en-US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736" y="-107827"/>
            <a:ext cx="115131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4000" b="1" dirty="0">
                <a:solidFill>
                  <a:srgbClr val="008094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刊物举例</a:t>
            </a:r>
            <a:endParaRPr lang="en-US" altLang="zh-CN" sz="4000" b="1" dirty="0">
              <a:solidFill>
                <a:srgbClr val="008094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" name="Picture 4" descr="A close up of text on a white background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5732" y="575010"/>
            <a:ext cx="1869752" cy="256369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19" descr="A close up of a blue background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5392" y="600059"/>
            <a:ext cx="1982928" cy="245745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9086" y="600060"/>
            <a:ext cx="1943934" cy="245745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15" descr="A close up of text on a black background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9965" y="3374571"/>
            <a:ext cx="1938806" cy="255811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4659" y="615605"/>
            <a:ext cx="1929968" cy="248250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4" descr="The World's most important Scientific Journal - Nature - SciHi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554" y="3429000"/>
            <a:ext cx="2003722" cy="248203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Journal of Knowledge Management 的图像结果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468" y="3391153"/>
            <a:ext cx="1924512" cy="251817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American Political Science Review 的图像结果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88" y="3403951"/>
            <a:ext cx="1842396" cy="253043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Language Teaching journal 的图像结果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088" y="575010"/>
            <a:ext cx="1929967" cy="245745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Behavioral and Brain Science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949" y="3391153"/>
            <a:ext cx="1909071" cy="2495303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736" y="-107827"/>
            <a:ext cx="115131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4000" b="1" dirty="0">
                <a:solidFill>
                  <a:srgbClr val="008094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还提供全球博硕论文（来自</a:t>
            </a:r>
            <a:r>
              <a:rPr lang="en-US" altLang="zh-CN" sz="4000" b="1" dirty="0">
                <a:solidFill>
                  <a:srgbClr val="008094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PQDT)</a:t>
            </a:r>
            <a:endParaRPr lang="en-US" altLang="zh-CN" sz="4000" b="1" dirty="0">
              <a:solidFill>
                <a:srgbClr val="008094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3913" y="600059"/>
            <a:ext cx="11408229" cy="5031790"/>
          </a:xfrm>
          <a:prstGeom prst="rect">
            <a:avLst/>
          </a:prstGeom>
        </p:spPr>
      </p:pic>
      <p:sp>
        <p:nvSpPr>
          <p:cNvPr id="7" name="Rectangle 11"/>
          <p:cNvSpPr/>
          <p:nvPr/>
        </p:nvSpPr>
        <p:spPr>
          <a:xfrm>
            <a:off x="159656" y="1596571"/>
            <a:ext cx="2025071" cy="3930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121" y="3191124"/>
            <a:ext cx="3817020" cy="2182950"/>
          </a:xfrm>
          <a:prstGeom prst="rect">
            <a:avLst/>
          </a:prstGeom>
        </p:spPr>
      </p:pic>
      <p:sp>
        <p:nvSpPr>
          <p:cNvPr id="13" name="TextBox 8"/>
          <p:cNvSpPr txBox="1"/>
          <p:nvPr/>
        </p:nvSpPr>
        <p:spPr>
          <a:xfrm>
            <a:off x="4342121" y="1542563"/>
            <a:ext cx="39277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1939</a:t>
            </a:r>
            <a:r>
              <a:rPr lang="zh-CN" altLang="en-US" sz="1800" dirty="0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年开展学位论文出版，收录了</a:t>
            </a:r>
            <a:r>
              <a:rPr lang="en-US" altLang="zh-CN" sz="1800" dirty="0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1637</a:t>
            </a:r>
            <a:r>
              <a:rPr lang="zh-CN" altLang="en-US" sz="1800" dirty="0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年（</a:t>
            </a:r>
            <a:r>
              <a:rPr lang="zh-CN" altLang="en-US" dirty="0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荷兰）至今的博硕论文，其中最早美国的论文记录</a:t>
            </a:r>
            <a:r>
              <a:rPr lang="en-US" dirty="0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1861</a:t>
            </a:r>
            <a:r>
              <a:rPr lang="zh-CN" altLang="en-US" dirty="0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年（耶鲁大学），最早论文全文</a:t>
            </a:r>
            <a:r>
              <a:rPr lang="en-US" dirty="0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1743</a:t>
            </a:r>
            <a:r>
              <a:rPr lang="zh-CN" altLang="en-US" dirty="0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年（德国）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4" name="TextBox 9"/>
          <p:cNvSpPr txBox="1"/>
          <p:nvPr/>
        </p:nvSpPr>
        <p:spPr>
          <a:xfrm>
            <a:off x="4342121" y="5677977"/>
            <a:ext cx="39277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美国国会图书馆指定的收藏全美博硕士论文的机构，加拿大国家图书档案馆授权全国学位论文出版、存储单位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8" name="TextBox 11"/>
          <p:cNvSpPr txBox="1"/>
          <p:nvPr/>
        </p:nvSpPr>
        <p:spPr>
          <a:xfrm>
            <a:off x="8159141" y="3586725"/>
            <a:ext cx="41824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博硕论文来自全球</a:t>
            </a:r>
            <a:r>
              <a:rPr lang="en-US" altLang="zh-CN" sz="1800" dirty="0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4100</a:t>
            </a:r>
            <a:r>
              <a:rPr lang="zh-CN" altLang="en-US" sz="1800" dirty="0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多所高校，例如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9" name="TextBox 13"/>
          <p:cNvSpPr txBox="1"/>
          <p:nvPr/>
        </p:nvSpPr>
        <p:spPr>
          <a:xfrm>
            <a:off x="808854" y="3672013"/>
            <a:ext cx="3927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560</a:t>
            </a:r>
            <a:r>
              <a:rPr lang="zh-CN" altLang="en-US" sz="1800" dirty="0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多万条记录，</a:t>
            </a:r>
            <a:r>
              <a:rPr lang="en-US" altLang="zh-CN" sz="1800" dirty="0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310</a:t>
            </a:r>
            <a:r>
              <a:rPr lang="zh-CN" altLang="en-US" sz="1800" dirty="0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多万篇全文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21" name="TextBox 14"/>
          <p:cNvSpPr txBox="1"/>
          <p:nvPr/>
        </p:nvSpPr>
        <p:spPr>
          <a:xfrm>
            <a:off x="808854" y="4282599"/>
            <a:ext cx="3927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每年新增</a:t>
            </a:r>
            <a:r>
              <a:rPr lang="en-US" altLang="zh-CN" sz="1800" dirty="0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25</a:t>
            </a:r>
            <a:r>
              <a:rPr lang="zh-CN" altLang="en-US" sz="1800" dirty="0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万多博硕论文</a:t>
            </a:r>
            <a:r>
              <a:rPr lang="zh-CN" altLang="en-US" dirty="0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记录</a:t>
            </a:r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22" name="Picture 15"/>
          <p:cNvPicPr/>
          <p:nvPr/>
        </p:nvPicPr>
        <p:blipFill>
          <a:blip r:embed="rId3"/>
          <a:stretch>
            <a:fillRect/>
          </a:stretch>
        </p:blipFill>
        <p:spPr>
          <a:xfrm>
            <a:off x="8484690" y="4041345"/>
            <a:ext cx="3217452" cy="1871074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4" grpId="0"/>
      <p:bldP spid="18" grpId="0"/>
      <p:bldP spid="19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0" y="0"/>
            <a:ext cx="5943600" cy="6858000"/>
          </a:xfrm>
        </p:spPr>
        <p:txBody>
          <a:bodyPr/>
          <a:lstStyle/>
          <a:p>
            <a:pPr marL="514350" indent="-514350">
              <a:buNone/>
            </a:pPr>
            <a:endParaRPr lang="en-US" altLang="zh-CN" sz="6000" dirty="0">
              <a:latin typeface="微软雅黑" panose="020B0503020204020204" charset="-122"/>
              <a:ea typeface="微软雅黑" panose="020B0503020204020204" charset="-122"/>
              <a:cs typeface="Arial Unicode MS" pitchFamily="34" charset="-128"/>
            </a:endParaRPr>
          </a:p>
          <a:p>
            <a:pPr marL="514350" indent="-514350" algn="ctr">
              <a:buNone/>
            </a:pPr>
            <a:r>
              <a:rPr lang="zh-CN" altLang="en-US" sz="6000" dirty="0"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8"/>
              </a:rPr>
              <a:t>讲座内容</a:t>
            </a:r>
            <a:endParaRPr lang="en-US" altLang="zh-CN" sz="6000" dirty="0">
              <a:latin typeface="华文楷体" panose="02010600040101010101" pitchFamily="2" charset="-122"/>
              <a:ea typeface="华文楷体" panose="02010600040101010101" pitchFamily="2" charset="-122"/>
              <a:cs typeface="Arial Unicode MS" pitchFamily="34" charset="-128"/>
            </a:endParaRPr>
          </a:p>
          <a:p>
            <a:pPr marL="514350" indent="-514350" algn="ctr">
              <a:buNone/>
            </a:pPr>
            <a:endParaRPr lang="en-US" altLang="zh-CN" sz="6000" dirty="0">
              <a:latin typeface="微软雅黑" panose="020B0503020204020204" charset="-122"/>
              <a:ea typeface="微软雅黑" panose="020B0503020204020204" charset="-122"/>
              <a:cs typeface="Arial Unicode MS" pitchFamily="34" charset="-128"/>
            </a:endParaRP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zh-CN" altLang="en-US" sz="3200" dirty="0">
                <a:latin typeface="STKaiti" panose="02010600040101010101" pitchFamily="2" charset="-122"/>
                <a:ea typeface="STKaiti" panose="02010600040101010101" pitchFamily="2" charset="-122"/>
              </a:rPr>
              <a:t>资源介绍</a:t>
            </a:r>
            <a:endParaRPr lang="en-US" altLang="zh-CN" sz="3200" dirty="0"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zh-CN" altLang="en-US" sz="3200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检索功能</a:t>
            </a:r>
            <a:endParaRPr lang="en-US" altLang="zh-CN" sz="3200" dirty="0">
              <a:solidFill>
                <a:srgbClr val="FF0000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zh-CN" altLang="en-US" sz="3200" dirty="0">
                <a:latin typeface="STKaiti" panose="02010600040101010101" pitchFamily="2" charset="-122"/>
                <a:ea typeface="STKaiti" panose="02010600040101010101" pitchFamily="2" charset="-122"/>
              </a:rPr>
              <a:t>检索结果</a:t>
            </a:r>
            <a:endParaRPr lang="en-US" altLang="zh-CN" sz="3200" dirty="0"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pPr marL="514350" indent="-514350">
              <a:buNone/>
            </a:pPr>
            <a:endParaRPr lang="en-US" altLang="zh-CN" sz="3200" dirty="0">
              <a:latin typeface="微软雅黑" panose="020B0503020204020204" charset="-122"/>
              <a:ea typeface="微软雅黑" panose="020B0503020204020204" charset="-122"/>
              <a:cs typeface="Arial Unicode MS" pitchFamily="34" charset="-128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/>
          <p:cNvSpPr>
            <a:spLocks noGrp="1"/>
          </p:cNvSpPr>
          <p:nvPr>
            <p:ph type="title"/>
          </p:nvPr>
        </p:nvSpPr>
        <p:spPr>
          <a:xfrm>
            <a:off x="0" y="1867711"/>
            <a:ext cx="12190268" cy="853759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>
              <a:lnSpc>
                <a:spcPct val="170000"/>
              </a:lnSpc>
            </a:pPr>
            <a:r>
              <a:rPr 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ProQuest 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平台</a:t>
            </a: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-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选库检索</a:t>
            </a: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en-US" altLang="zh-CN" sz="2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9135232" y="2804830"/>
            <a:ext cx="2056997" cy="3100016"/>
            <a:chOff x="6012730" y="581827"/>
            <a:chExt cx="3605378" cy="537480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012730" y="581827"/>
              <a:ext cx="3605378" cy="5374808"/>
            </a:xfrm>
            <a:prstGeom prst="rect">
              <a:avLst/>
            </a:prstGeom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9535" y="1326893"/>
              <a:ext cx="3111770" cy="4037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40678" y="41051"/>
            <a:ext cx="11872622" cy="170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400" dirty="0">
                <a:latin typeface="华文楷体" panose="02010600040101010101" pitchFamily="2" charset="-122"/>
                <a:ea typeface="华文楷体" panose="02010600040101010101" pitchFamily="2" charset="-122"/>
                <a:hlinkClick r:id="rId3"/>
              </a:rPr>
              <a:t>https://www.proquest.com/</a:t>
            </a:r>
            <a:r>
              <a:rPr lang="en-US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支持计算机和移动设备访问，无需安装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APP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；访问采用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IP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控制，远程访问支持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VPN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、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 Shibboleth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等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多库平台，可单库或跨库检索</a:t>
            </a:r>
            <a:endParaRPr lang="en-US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771" y="2986046"/>
            <a:ext cx="7433029" cy="2918800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8067" y="2407"/>
            <a:ext cx="10972800" cy="68072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zh-CN" altLang="en-US" sz="4800" dirty="0">
                <a:latin typeface="STKaiti" panose="02010600040101010101" pitchFamily="2" charset="-122"/>
                <a:ea typeface="STKaiti" panose="02010600040101010101" pitchFamily="2" charset="-122"/>
              </a:rPr>
              <a:t>词库、标引字段、检索算符（高级检索页）</a:t>
            </a:r>
            <a:endParaRPr lang="en-US" sz="4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0033" y="752046"/>
            <a:ext cx="10388867" cy="469970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423885" y="1596571"/>
            <a:ext cx="2025071" cy="3930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228" y="2050767"/>
            <a:ext cx="4098277" cy="3524251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sp>
        <p:nvSpPr>
          <p:cNvPr id="15" name="Title 3"/>
          <p:cNvSpPr txBox="1"/>
          <p:nvPr/>
        </p:nvSpPr>
        <p:spPr>
          <a:xfrm>
            <a:off x="8553450" y="3812892"/>
            <a:ext cx="2989118" cy="4495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zh-CN" altLang="en-US" sz="2000" dirty="0">
                <a:latin typeface="STKaiti" panose="02010600040101010101" pitchFamily="2" charset="-122"/>
                <a:ea typeface="STKaiti" panose="02010600040101010101" pitchFamily="2" charset="-122"/>
              </a:rPr>
              <a:t>提供在线主题词</a:t>
            </a:r>
            <a:endParaRPr lang="zh-CN" altLang="en-US" sz="2000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15" y="2150911"/>
            <a:ext cx="6505574" cy="3323964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sp>
        <p:nvSpPr>
          <p:cNvPr id="18" name="Title 3"/>
          <p:cNvSpPr txBox="1"/>
          <p:nvPr/>
        </p:nvSpPr>
        <p:spPr>
          <a:xfrm>
            <a:off x="3647402" y="4788945"/>
            <a:ext cx="2989118" cy="4495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zh-CN" altLang="en-US" sz="2000" dirty="0">
                <a:latin typeface="STKaiti" panose="02010600040101010101" pitchFamily="2" charset="-122"/>
                <a:ea typeface="STKaiti" panose="02010600040101010101" pitchFamily="2" charset="-122"/>
              </a:rPr>
              <a:t>提供在线检索帮助</a:t>
            </a:r>
            <a:endParaRPr lang="zh-CN" altLang="en-US" sz="2000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6454" y="-6637"/>
            <a:ext cx="11670370" cy="762000"/>
          </a:xfrm>
        </p:spPr>
        <p:txBody>
          <a:bodyPr/>
          <a:lstStyle/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检索举例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159E-D75D-1D4C-AB47-8DAEB39BDE1C}" type="slidenum">
              <a:rPr lang="en-US" smtClean="0"/>
            </a:fld>
            <a:endParaRPr 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2576" y="822070"/>
            <a:ext cx="7682564" cy="564076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10529" y="4900085"/>
            <a:ext cx="1674413" cy="4485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8"/>
          <p:cNvSpPr/>
          <p:nvPr/>
        </p:nvSpPr>
        <p:spPr>
          <a:xfrm>
            <a:off x="6588690" y="5473873"/>
            <a:ext cx="939452" cy="3528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6454" y="-6637"/>
            <a:ext cx="11670370" cy="762000"/>
          </a:xfrm>
        </p:spPr>
        <p:txBody>
          <a:bodyPr/>
          <a:lstStyle/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检索举例   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Teach* Self Efficacy 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159E-D75D-1D4C-AB47-8DAEB39BDE1C}" type="slidenum">
              <a:rPr lang="en-US" smtClean="0"/>
            </a:fld>
            <a:endParaRPr 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1976" y="788020"/>
            <a:ext cx="10428937" cy="480723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06" y="1907160"/>
            <a:ext cx="5051310" cy="2621297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123" y="2971800"/>
            <a:ext cx="6454745" cy="3757038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8067" y="2407"/>
            <a:ext cx="10972800" cy="680720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latin typeface="STKaiti" panose="02010600040101010101" pitchFamily="2" charset="-122"/>
                <a:ea typeface="STKaiti" panose="02010600040101010101" pitchFamily="2" charset="-122"/>
              </a:rPr>
              <a:t>基本检索</a:t>
            </a:r>
            <a:endParaRPr lang="en-US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70562" y="5655264"/>
            <a:ext cx="102295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检索</a:t>
            </a:r>
            <a:r>
              <a:rPr 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Teacher Self Efficacy</a:t>
            </a:r>
            <a:r>
              <a:rPr lang="zh-CN" altLang="en-US" sz="2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默认为检索</a:t>
            </a:r>
            <a:r>
              <a:rPr lang="en-US" altLang="zh-CN" sz="2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Teacher and Self and Efficacy</a:t>
            </a:r>
            <a:r>
              <a:rPr lang="zh-CN" altLang="en-US" sz="2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，检索结果多，但部分检索结果相关性欠缺</a:t>
            </a:r>
            <a:endParaRPr lang="en-US" altLang="zh-CN" sz="22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lvl="1"/>
            <a:endParaRPr lang="en-US" altLang="zh-CN" sz="24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159E-D75D-1D4C-AB47-8DAEB39BDE1C}" type="slidenum">
              <a:rPr lang="en-US" smtClean="0"/>
            </a:fld>
            <a:endParaRPr 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3914" y="732095"/>
            <a:ext cx="11636829" cy="4874200"/>
          </a:xfrm>
          <a:prstGeom prst="rect">
            <a:avLst/>
          </a:prstGeom>
        </p:spPr>
      </p:pic>
      <p:sp>
        <p:nvSpPr>
          <p:cNvPr id="7" name="Rectangle 8"/>
          <p:cNvSpPr/>
          <p:nvPr/>
        </p:nvSpPr>
        <p:spPr>
          <a:xfrm>
            <a:off x="293914" y="1237435"/>
            <a:ext cx="3287486" cy="9397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8067" y="2407"/>
            <a:ext cx="10972800" cy="680720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latin typeface="STKaiti" panose="02010600040101010101" pitchFamily="2" charset="-122"/>
                <a:ea typeface="STKaiti" panose="02010600040101010101" pitchFamily="2" charset="-122"/>
              </a:rPr>
              <a:t>基本检索</a:t>
            </a:r>
            <a:endParaRPr lang="en-US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70562" y="5655264"/>
            <a:ext cx="100917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检索</a:t>
            </a:r>
            <a:r>
              <a:rPr lang="en-US" altLang="zh-CN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“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Teacher Self Efficacy</a:t>
            </a:r>
            <a:r>
              <a:rPr lang="en-US" altLang="zh-CN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”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，</a:t>
            </a:r>
            <a:r>
              <a:rPr lang="zh-CN" altLang="en-US" sz="2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加</a:t>
            </a:r>
            <a:r>
              <a:rPr lang="en-US" altLang="zh-CN" sz="2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””</a:t>
            </a:r>
            <a:r>
              <a:rPr lang="zh-CN" altLang="en-US" sz="2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为词组检索，可以提高检索结果的相关性，但会排除部分相关结果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lvl="1"/>
            <a:endParaRPr lang="en-US" altLang="zh-CN" sz="24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159E-D75D-1D4C-AB47-8DAEB39BDE1C}" type="slidenum">
              <a:rPr lang="en-US" smtClean="0"/>
            </a:fld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1258" y="734851"/>
            <a:ext cx="11701098" cy="4793658"/>
          </a:xfrm>
          <a:prstGeom prst="rect">
            <a:avLst/>
          </a:prstGeom>
        </p:spPr>
      </p:pic>
      <p:sp>
        <p:nvSpPr>
          <p:cNvPr id="7" name="Rectangle 8"/>
          <p:cNvSpPr/>
          <p:nvPr/>
        </p:nvSpPr>
        <p:spPr>
          <a:xfrm>
            <a:off x="261258" y="1180504"/>
            <a:ext cx="3374571" cy="9748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8067" y="2407"/>
            <a:ext cx="10972800" cy="680720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latin typeface="STKaiti" panose="02010600040101010101" pitchFamily="2" charset="-122"/>
                <a:ea typeface="STKaiti" panose="02010600040101010101" pitchFamily="2" charset="-122"/>
              </a:rPr>
              <a:t>基本检索</a:t>
            </a:r>
            <a:endParaRPr lang="en-US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70562" y="5655264"/>
            <a:ext cx="1022958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检索</a:t>
            </a:r>
            <a:r>
              <a:rPr 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Teacher </a:t>
            </a:r>
            <a:r>
              <a:rPr 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near/5 </a:t>
            </a:r>
            <a:r>
              <a:rPr 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“Self Efficacy” 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，</a:t>
            </a:r>
            <a:r>
              <a:rPr lang="zh-CN" altLang="en-US" sz="2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加位置算符</a:t>
            </a:r>
            <a:r>
              <a:rPr lang="en-US" altLang="zh-CN" sz="2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near/</a:t>
            </a:r>
            <a:r>
              <a:rPr lang="zh-CN" altLang="en-US" sz="2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可检出含</a:t>
            </a:r>
            <a:r>
              <a:rPr lang="en-US" altLang="zh-CN" sz="2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5</a:t>
            </a:r>
            <a:r>
              <a:rPr lang="zh-CN" altLang="en-US" sz="2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个词间距且排序可能颠倒，例如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self‐efficacy </a:t>
            </a:r>
            <a:r>
              <a:rPr lang="en-US" altLang="zh-CN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in both 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teachers and student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，</a:t>
            </a:r>
            <a:r>
              <a:rPr lang="zh-CN" altLang="en-US" sz="2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在保证检索结果相关性上可以提高全面性。 位置算符</a:t>
            </a:r>
            <a:r>
              <a:rPr lang="en-US" altLang="zh-CN" sz="2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pre/ </a:t>
            </a:r>
            <a:r>
              <a:rPr lang="zh-CN" altLang="en-US" sz="2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则限定了词的先后顺序</a:t>
            </a:r>
            <a:endParaRPr lang="en-US" altLang="zh-CN" sz="22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endParaRPr lang="en-US" altLang="zh-CN" sz="22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lvl="1"/>
            <a:endParaRPr lang="en-US" altLang="zh-CN" sz="24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159E-D75D-1D4C-AB47-8DAEB39BDE1C}" type="slidenum">
              <a:rPr lang="en-US" smtClean="0"/>
            </a:fld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400" y="758770"/>
            <a:ext cx="11582400" cy="4820850"/>
          </a:xfrm>
          <a:prstGeom prst="rect">
            <a:avLst/>
          </a:prstGeom>
        </p:spPr>
      </p:pic>
      <p:sp>
        <p:nvSpPr>
          <p:cNvPr id="7" name="Rectangle 8"/>
          <p:cNvSpPr/>
          <p:nvPr/>
        </p:nvSpPr>
        <p:spPr>
          <a:xfrm>
            <a:off x="289200" y="1181194"/>
            <a:ext cx="3814714" cy="9582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000" dirty="0"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讲座目标</a:t>
            </a:r>
            <a:endParaRPr lang="en-US" sz="4000" dirty="0"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48640" y="1467016"/>
            <a:ext cx="11274552" cy="302547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zh-CN" altLang="en-US" sz="3600" b="1" dirty="0">
                <a:latin typeface="STKaiti" panose="02010600040101010101" pitchFamily="2" charset="-122"/>
                <a:ea typeface="STKaiti" panose="02010600040101010101" pitchFamily="2" charset="-122"/>
              </a:rPr>
              <a:t>通过本次培训，你将：</a:t>
            </a:r>
            <a:endParaRPr lang="en-US" altLang="zh-CN" sz="3600" b="1" dirty="0"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endParaRPr lang="en-US" altLang="zh-CN" sz="4600" b="1" dirty="0">
              <a:solidFill>
                <a:srgbClr val="C00000"/>
              </a:solidFill>
              <a:latin typeface="+mn-lt"/>
              <a:ea typeface="+mn-ea"/>
              <a:cs typeface="Open Sans Semibold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 dirty="0">
                <a:latin typeface="STKaiti" panose="02010600040101010101" pitchFamily="2" charset="-122"/>
                <a:ea typeface="STKaiti" panose="02010600040101010101" pitchFamily="2" charset="-122"/>
              </a:rPr>
              <a:t>了解</a:t>
            </a:r>
            <a:r>
              <a:rPr lang="en-US" altLang="zh-CN" sz="3600" dirty="0">
                <a:latin typeface="STKaiti" panose="02010600040101010101" pitchFamily="2" charset="-122"/>
                <a:ea typeface="STKaiti" panose="02010600040101010101" pitchFamily="2" charset="-122"/>
              </a:rPr>
              <a:t>ProQuest Central China</a:t>
            </a:r>
            <a:r>
              <a:rPr lang="zh-CN" altLang="en-US" sz="3600" dirty="0">
                <a:latin typeface="STKaiti" panose="02010600040101010101" pitchFamily="2" charset="-122"/>
                <a:ea typeface="STKaiti" panose="02010600040101010101" pitchFamily="2" charset="-122"/>
              </a:rPr>
              <a:t>资源优势</a:t>
            </a:r>
            <a:endParaRPr lang="en-US" altLang="zh-CN" sz="3600" dirty="0"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dirty="0">
                <a:latin typeface="STKaiti" panose="02010600040101010101" pitchFamily="2" charset="-122"/>
                <a:ea typeface="STKaiti" panose="02010600040101010101" pitchFamily="2" charset="-122"/>
              </a:rPr>
              <a:t>掌握</a:t>
            </a:r>
            <a:r>
              <a:rPr lang="en-US" altLang="zh-CN" sz="3600" dirty="0">
                <a:latin typeface="STKaiti" panose="02010600040101010101" pitchFamily="2" charset="-122"/>
                <a:ea typeface="STKaiti" panose="02010600040101010101" pitchFamily="2" charset="-122"/>
              </a:rPr>
              <a:t>ProQuest Central China</a:t>
            </a:r>
            <a:r>
              <a:rPr lang="zh-CN" altLang="zh-CN" sz="3600" dirty="0">
                <a:latin typeface="STKaiti" panose="02010600040101010101" pitchFamily="2" charset="-122"/>
                <a:ea typeface="STKaiti" panose="02010600040101010101" pitchFamily="2" charset="-122"/>
              </a:rPr>
              <a:t>的检索方法及策略</a:t>
            </a:r>
            <a:endParaRPr lang="en-US" altLang="zh-CN" sz="3600" dirty="0"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dirty="0">
                <a:latin typeface="STKaiti" panose="02010600040101010101" pitchFamily="2" charset="-122"/>
                <a:ea typeface="STKaiti" panose="02010600040101010101" pitchFamily="2" charset="-122"/>
              </a:rPr>
              <a:t>熟悉</a:t>
            </a:r>
            <a:r>
              <a:rPr lang="en-US" altLang="zh-CN" sz="3600" dirty="0">
                <a:latin typeface="STKaiti" panose="02010600040101010101" pitchFamily="2" charset="-122"/>
                <a:ea typeface="STKaiti" panose="02010600040101010101" pitchFamily="2" charset="-122"/>
              </a:rPr>
              <a:t>ProQuest Central China</a:t>
            </a:r>
            <a:r>
              <a:rPr lang="zh-CN" altLang="en-US" sz="3600" dirty="0">
                <a:latin typeface="STKaiti" panose="02010600040101010101" pitchFamily="2" charset="-122"/>
                <a:ea typeface="STKaiti" panose="02010600040101010101" pitchFamily="2" charset="-122"/>
              </a:rPr>
              <a:t>文献信息的利用与管理</a:t>
            </a:r>
            <a:endParaRPr lang="en-US" altLang="zh-CN" sz="3600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8067" y="2407"/>
            <a:ext cx="10972800" cy="680720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latin typeface="STKaiti" panose="02010600040101010101" pitchFamily="2" charset="-122"/>
                <a:ea typeface="STKaiti" panose="02010600040101010101" pitchFamily="2" charset="-122"/>
              </a:rPr>
              <a:t>基本检索</a:t>
            </a:r>
            <a:endParaRPr lang="en-US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70562" y="5655264"/>
            <a:ext cx="105427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检索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Teach</a:t>
            </a:r>
            <a:r>
              <a:rPr lang="en-US" altLang="zh-CN" sz="2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*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near/5 “Self Efficacy”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，加截词符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*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可检出词根相同词尾不同的词，例如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self-efficacy for teach</a:t>
            </a:r>
            <a:r>
              <a:rPr lang="en-US" altLang="zh-CN" sz="2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ing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mathematics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，可以提高检索全面性，获得更多相关结果。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1"/>
            <a:endParaRPr lang="en-US" altLang="zh-CN" sz="24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159E-D75D-1D4C-AB47-8DAEB39BDE1C}" type="slidenum">
              <a:rPr lang="en-US" smtClean="0"/>
            </a:fld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7457" y="683127"/>
            <a:ext cx="11582400" cy="4787401"/>
          </a:xfrm>
          <a:prstGeom prst="rect">
            <a:avLst/>
          </a:prstGeom>
        </p:spPr>
      </p:pic>
      <p:sp>
        <p:nvSpPr>
          <p:cNvPr id="7" name="Rectangle 8"/>
          <p:cNvSpPr/>
          <p:nvPr/>
        </p:nvSpPr>
        <p:spPr>
          <a:xfrm>
            <a:off x="337457" y="1167179"/>
            <a:ext cx="3646714" cy="9251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8067" y="2407"/>
            <a:ext cx="10972800" cy="680720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latin typeface="STKaiti" panose="02010600040101010101" pitchFamily="2" charset="-122"/>
                <a:ea typeface="STKaiti" panose="02010600040101010101" pitchFamily="2" charset="-122"/>
              </a:rPr>
              <a:t>概念解析</a:t>
            </a:r>
            <a:endParaRPr lang="en-US" sz="2000" dirty="0">
              <a:solidFill>
                <a:schemeClr val="tx1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159E-D75D-1D4C-AB47-8DAEB39BDE1C}" type="slidenum">
              <a:rPr lang="en-US" smtClean="0"/>
            </a:fld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066" y="557867"/>
            <a:ext cx="7129427" cy="2730533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67" y="3319081"/>
            <a:ext cx="7129426" cy="2631235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916" y="1519056"/>
            <a:ext cx="4502017" cy="4303416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7511916" y="5923534"/>
            <a:ext cx="44003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(Teach* or Educator* or faculty) 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near/5 </a:t>
            </a:r>
            <a:r>
              <a:rPr lang="en-US" altLang="zh-CN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“Self </a:t>
            </a:r>
            <a:r>
              <a:rPr lang="en-US" altLang="zh-CN" sz="2400" dirty="0" err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Efficac</a:t>
            </a:r>
            <a:r>
              <a:rPr lang="en-US" altLang="zh-CN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*”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7" name="Rectangle 8"/>
          <p:cNvSpPr/>
          <p:nvPr/>
        </p:nvSpPr>
        <p:spPr>
          <a:xfrm>
            <a:off x="2506289" y="2141951"/>
            <a:ext cx="4345447" cy="8141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8"/>
          <p:cNvSpPr/>
          <p:nvPr/>
        </p:nvSpPr>
        <p:spPr>
          <a:xfrm>
            <a:off x="1750553" y="4874713"/>
            <a:ext cx="5351705" cy="10756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/>
          <p:cNvSpPr txBox="1"/>
          <p:nvPr/>
        </p:nvSpPr>
        <p:spPr>
          <a:xfrm>
            <a:off x="7511916" y="103469"/>
            <a:ext cx="4560817" cy="680720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8094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zh-CN" altLang="en-US" sz="2000" b="0" kern="1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为提高检索结果的相关性和全面性，还需要考虑进行概念的解析，相关词的运用等，</a:t>
            </a:r>
            <a:r>
              <a:rPr lang="zh-CN" altLang="en-US" sz="2000" b="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词汇拓展可借助主题词表、文献阅读、特别是综述文献等</a:t>
            </a:r>
            <a:endParaRPr lang="en-US" sz="2000" b="0" dirty="0">
              <a:solidFill>
                <a:schemeClr val="tx1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8067" y="2407"/>
            <a:ext cx="10972800" cy="680720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latin typeface="STKaiti" panose="02010600040101010101" pitchFamily="2" charset="-122"/>
                <a:ea typeface="STKaiti" panose="02010600040101010101" pitchFamily="2" charset="-122"/>
              </a:rPr>
              <a:t>基本检索 </a:t>
            </a:r>
            <a:r>
              <a:rPr lang="en-US" altLang="zh-CN" dirty="0">
                <a:latin typeface="STKaiti" panose="02010600040101010101" pitchFamily="2" charset="-122"/>
                <a:ea typeface="STKaiti" panose="02010600040101010101" pitchFamily="2" charset="-122"/>
              </a:rPr>
              <a:t>(</a:t>
            </a:r>
            <a:r>
              <a:rPr lang="zh-CN" altLang="en-US" dirty="0">
                <a:latin typeface="STKaiti" panose="02010600040101010101" pitchFamily="2" charset="-122"/>
                <a:ea typeface="STKaiti" panose="02010600040101010101" pitchFamily="2" charset="-122"/>
              </a:rPr>
              <a:t>概念解析后检索策略）</a:t>
            </a:r>
            <a:endParaRPr lang="en-US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159E-D75D-1D4C-AB47-8DAEB39BDE1C}" type="slidenum">
              <a:rPr lang="en-US" smtClean="0"/>
            </a:fld>
            <a:endParaRPr 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3029" y="902112"/>
            <a:ext cx="11636828" cy="4823565"/>
          </a:xfrm>
          <a:prstGeom prst="rect">
            <a:avLst/>
          </a:prstGeom>
        </p:spPr>
      </p:pic>
      <p:sp>
        <p:nvSpPr>
          <p:cNvPr id="12" name="Rectangle 8"/>
          <p:cNvSpPr/>
          <p:nvPr/>
        </p:nvSpPr>
        <p:spPr>
          <a:xfrm>
            <a:off x="272143" y="1330618"/>
            <a:ext cx="5551714" cy="9251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8067" y="2407"/>
            <a:ext cx="10972800" cy="680720"/>
          </a:xfrm>
        </p:spPr>
        <p:txBody>
          <a:bodyPr/>
          <a:lstStyle/>
          <a:p>
            <a:r>
              <a:rPr lang="zh-CN" altLang="en-US" sz="4000" dirty="0">
                <a:latin typeface="华文楷体" panose="02010600040101010101" pitchFamily="2" charset="-122"/>
                <a:ea typeface="华文楷体" panose="02010600040101010101" pitchFamily="2" charset="-122"/>
              </a:rPr>
              <a:t>高级检索 </a:t>
            </a:r>
            <a:r>
              <a:rPr lang="en-US" altLang="zh-CN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– 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定位字段提高相关性</a:t>
            </a:r>
            <a:endParaRPr lang="en-US" sz="32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8067" y="723518"/>
            <a:ext cx="113350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2200" kern="1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选择检索字段可提供检索准确性。例如定位到标题、摘要、</a:t>
            </a:r>
            <a:r>
              <a:rPr lang="en-US" altLang="zh-CN" sz="2200" kern="1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Subject</a:t>
            </a:r>
            <a:r>
              <a:rPr lang="zh-CN" altLang="en-US" sz="2200" kern="1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主题词和索引检索。</a:t>
            </a:r>
            <a:endParaRPr lang="en-US" sz="2200" kern="1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159E-D75D-1D4C-AB47-8DAEB39BDE1C}" type="slidenum">
              <a:rPr lang="en-US" smtClean="0"/>
            </a:fld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9673" y="1273629"/>
            <a:ext cx="11343195" cy="4572000"/>
          </a:xfrm>
          <a:prstGeom prst="rect">
            <a:avLst/>
          </a:prstGeom>
        </p:spPr>
      </p:pic>
      <p:sp>
        <p:nvSpPr>
          <p:cNvPr id="9" name="Rectangle 9"/>
          <p:cNvSpPr/>
          <p:nvPr/>
        </p:nvSpPr>
        <p:spPr>
          <a:xfrm>
            <a:off x="1259091" y="2076450"/>
            <a:ext cx="9673817" cy="14486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59091" y="3525138"/>
            <a:ext cx="9673817" cy="23304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8067" y="2407"/>
            <a:ext cx="10972800" cy="680720"/>
          </a:xfrm>
        </p:spPr>
        <p:txBody>
          <a:bodyPr/>
          <a:lstStyle/>
          <a:p>
            <a:r>
              <a:rPr lang="zh-CN" altLang="en-US" sz="4000" dirty="0">
                <a:latin typeface="华文楷体" panose="02010600040101010101" pitchFamily="2" charset="-122"/>
                <a:ea typeface="华文楷体" panose="02010600040101010101" pitchFamily="2" charset="-122"/>
              </a:rPr>
              <a:t>高级检索结果 </a:t>
            </a:r>
            <a:r>
              <a:rPr lang="en-US" altLang="zh-CN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– 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定位字段提高相关性</a:t>
            </a:r>
            <a:endParaRPr lang="en-US" sz="32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159E-D75D-1D4C-AB47-8DAEB39BDE1C}" type="slidenum">
              <a:rPr lang="en-US" smtClean="0"/>
            </a:fld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" y="783773"/>
            <a:ext cx="11571514" cy="4924294"/>
          </a:xfrm>
          <a:prstGeom prst="rect">
            <a:avLst/>
          </a:prstGeom>
        </p:spPr>
      </p:pic>
      <p:sp>
        <p:nvSpPr>
          <p:cNvPr id="6" name="Rectangle 8"/>
          <p:cNvSpPr/>
          <p:nvPr/>
        </p:nvSpPr>
        <p:spPr>
          <a:xfrm>
            <a:off x="272143" y="1149934"/>
            <a:ext cx="9916886" cy="10078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8067" y="2407"/>
            <a:ext cx="10972800" cy="680720"/>
          </a:xfrm>
        </p:spPr>
        <p:txBody>
          <a:bodyPr/>
          <a:lstStyle/>
          <a:p>
            <a:r>
              <a:rPr lang="zh-CN" altLang="en-US" sz="4000" dirty="0">
                <a:latin typeface="华文楷体" panose="02010600040101010101" pitchFamily="2" charset="-122"/>
                <a:ea typeface="华文楷体" panose="02010600040101010101" pitchFamily="2" charset="-122"/>
              </a:rPr>
              <a:t>高级检索结果 </a:t>
            </a:r>
            <a:r>
              <a:rPr lang="en-US" altLang="zh-CN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– 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主题分布</a:t>
            </a:r>
            <a:endParaRPr lang="en-US" sz="32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159E-D75D-1D4C-AB47-8DAEB39BDE1C}" type="slidenum">
              <a:rPr lang="en-US" smtClean="0"/>
            </a:fld>
            <a:endParaRPr 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1628" y="683127"/>
            <a:ext cx="11221240" cy="5211257"/>
          </a:xfrm>
          <a:prstGeom prst="rect">
            <a:avLst/>
          </a:prstGeom>
        </p:spPr>
      </p:pic>
      <p:sp>
        <p:nvSpPr>
          <p:cNvPr id="12" name="Rectangle 8"/>
          <p:cNvSpPr/>
          <p:nvPr/>
        </p:nvSpPr>
        <p:spPr>
          <a:xfrm>
            <a:off x="511628" y="1711002"/>
            <a:ext cx="1663261" cy="10879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8"/>
          <p:cNvSpPr/>
          <p:nvPr/>
        </p:nvSpPr>
        <p:spPr>
          <a:xfrm>
            <a:off x="511628" y="5509814"/>
            <a:ext cx="949278" cy="2630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图表 13"/>
          <p:cNvPicPr>
            <a:picLocks noGrp="1" noRot="1" noChangeAspect="1" noMove="1" noResize="1" noEditPoints="1" noAdjustHandles="1" noChangeArrowheads="1" noChangeShapeType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889" y="576943"/>
            <a:ext cx="10017110" cy="6278650"/>
          </a:xfrm>
          <a:prstGeom prst="rect">
            <a:avLst/>
          </a:prstGeom>
        </p:spPr>
      </p:pic>
      <p:sp>
        <p:nvSpPr>
          <p:cNvPr id="15" name="Rectangle 8"/>
          <p:cNvSpPr/>
          <p:nvPr/>
        </p:nvSpPr>
        <p:spPr>
          <a:xfrm>
            <a:off x="7194486" y="3904295"/>
            <a:ext cx="665970" cy="72651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8"/>
          <p:cNvSpPr/>
          <p:nvPr/>
        </p:nvSpPr>
        <p:spPr>
          <a:xfrm>
            <a:off x="7151914" y="5334000"/>
            <a:ext cx="751115" cy="84087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8"/>
          <p:cNvSpPr/>
          <p:nvPr/>
        </p:nvSpPr>
        <p:spPr>
          <a:xfrm>
            <a:off x="8893628" y="1715887"/>
            <a:ext cx="707572" cy="61694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8067" y="2407"/>
            <a:ext cx="10972800" cy="680720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latin typeface="STKaiti" panose="02010600040101010101" pitchFamily="2" charset="-122"/>
                <a:ea typeface="STKaiti" panose="02010600040101010101" pitchFamily="2" charset="-122"/>
              </a:rPr>
              <a:t>命令行检索 </a:t>
            </a:r>
            <a:r>
              <a:rPr lang="en-US" altLang="zh-CN" dirty="0">
                <a:latin typeface="STKaiti" panose="02010600040101010101" pitchFamily="2" charset="-122"/>
                <a:ea typeface="STKaiti" panose="02010600040101010101" pitchFamily="2" charset="-122"/>
              </a:rPr>
              <a:t>-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关注其中某个领域</a:t>
            </a:r>
            <a:endParaRPr lang="en-US" sz="3600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11" name="Rectangle 1"/>
          <p:cNvSpPr/>
          <p:nvPr/>
        </p:nvSpPr>
        <p:spPr>
          <a:xfrm>
            <a:off x="1476789" y="5551973"/>
            <a:ext cx="102560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600" kern="10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(title((Teach* OR Educator* OR faculty) NEAR/5 “Self </a:t>
            </a:r>
            <a:r>
              <a:rPr lang="en-US" altLang="zh-CN" sz="1600" kern="100" dirty="0" err="1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Efficac</a:t>
            </a:r>
            <a:r>
              <a:rPr lang="en-US" altLang="zh-CN" sz="1600" kern="10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*”) OR abstract((Teach* or Educator* or faculty) near/5 </a:t>
            </a:r>
            <a:r>
              <a:rPr lang="zh-CN" altLang="zh-CN" sz="1600" kern="10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1600" kern="10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Self </a:t>
            </a:r>
            <a:r>
              <a:rPr lang="en-US" altLang="zh-CN" sz="1600" kern="100" dirty="0" err="1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Efficac</a:t>
            </a:r>
            <a:r>
              <a:rPr lang="en-US" altLang="zh-CN" sz="1600" kern="10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*</a:t>
            </a:r>
            <a:r>
              <a:rPr lang="zh-CN" altLang="zh-CN" sz="1600" kern="10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”</a:t>
            </a:r>
            <a:r>
              <a:rPr lang="en-US" altLang="zh-CN" sz="1600" kern="10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) OR subject((Teach* or Educator* or faculty) near/5 </a:t>
            </a:r>
            <a:r>
              <a:rPr lang="zh-CN" altLang="zh-CN" sz="1600" kern="10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1600" kern="10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Self </a:t>
            </a:r>
            <a:r>
              <a:rPr lang="en-US" altLang="zh-CN" sz="1600" kern="100" dirty="0" err="1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Efficac</a:t>
            </a:r>
            <a:r>
              <a:rPr lang="en-US" altLang="zh-CN" sz="1600" kern="10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*</a:t>
            </a:r>
            <a:r>
              <a:rPr lang="zh-CN" altLang="zh-CN" sz="1600" kern="10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”</a:t>
            </a:r>
            <a:r>
              <a:rPr lang="en-US" altLang="zh-CN" sz="1600" kern="10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)) and </a:t>
            </a:r>
            <a:r>
              <a:rPr lang="en-US" altLang="zh-CN" sz="1600" kern="100" dirty="0">
                <a:effectLst/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title,abstract,subject (((online or distance or remote or on-line)  near/1 (teach* or education or instruction or learning))) </a:t>
            </a:r>
            <a:r>
              <a:rPr lang="zh-CN" altLang="en-US" sz="1600" kern="1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，该检索策略增加了在标题、文摘和主题与索引词中检索与在线教学相关的词</a:t>
            </a:r>
            <a:endParaRPr lang="en-US" sz="1600" kern="1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159E-D75D-1D4C-AB47-8DAEB39BDE1C}" type="slidenum">
              <a:rPr lang="en-US" smtClean="0"/>
            </a:fld>
            <a:endParaRPr 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823" y="683127"/>
            <a:ext cx="11210353" cy="475831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41714" y="2162485"/>
            <a:ext cx="855617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kern="10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(title((Teach* OR Educator* OR faculty) NEAR/5 "Self </a:t>
            </a:r>
            <a:r>
              <a:rPr lang="en-US" altLang="zh-CN" sz="2000" kern="100" dirty="0" err="1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Efficac</a:t>
            </a:r>
            <a:r>
              <a:rPr lang="en-US" altLang="zh-CN" sz="2000" kern="10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*") OR abstract((Teach* or Educator* or faculty) near/5 </a:t>
            </a:r>
            <a:r>
              <a:rPr lang="zh-CN" altLang="zh-CN" sz="2000" kern="10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000" kern="10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Self </a:t>
            </a:r>
            <a:r>
              <a:rPr lang="en-US" altLang="zh-CN" sz="2000" kern="100" dirty="0" err="1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Efficac</a:t>
            </a:r>
            <a:r>
              <a:rPr lang="en-US" altLang="zh-CN" sz="2000" kern="10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*</a:t>
            </a:r>
            <a:r>
              <a:rPr lang="zh-CN" altLang="zh-CN" sz="2000" kern="10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”</a:t>
            </a:r>
            <a:r>
              <a:rPr lang="en-US" altLang="zh-CN" sz="2000" kern="10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) OR subject((Teach* or Educator* or faculty) near/5 </a:t>
            </a:r>
            <a:r>
              <a:rPr lang="zh-CN" altLang="zh-CN" sz="2000" kern="10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000" kern="10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Self </a:t>
            </a:r>
            <a:r>
              <a:rPr lang="en-US" altLang="zh-CN" sz="2000" kern="100" dirty="0" err="1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Efficac</a:t>
            </a:r>
            <a:r>
              <a:rPr lang="en-US" altLang="zh-CN" sz="2000" kern="10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*</a:t>
            </a:r>
            <a:r>
              <a:rPr lang="zh-CN" altLang="zh-CN" sz="2000" kern="10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”</a:t>
            </a:r>
            <a:r>
              <a:rPr lang="en-US" altLang="zh-CN" sz="2000" kern="10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)) and </a:t>
            </a:r>
            <a:r>
              <a:rPr lang="en-US" altLang="zh-CN" sz="2000" kern="100" dirty="0">
                <a:effectLst/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title,abstract,</a:t>
            </a:r>
            <a:r>
              <a:rPr lang="en-US" altLang="zh-CN" sz="2000" kern="100" dirty="0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subject (((online or distance or remote or on-line)  near/1 (teach* or education or instruction or learning)))</a:t>
            </a:r>
            <a:endParaRPr lang="zh-CN" altLang="en-US" sz="2000" dirty="0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8067" y="2407"/>
            <a:ext cx="10972800" cy="680720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latin typeface="STKaiti" panose="02010600040101010101" pitchFamily="2" charset="-122"/>
                <a:ea typeface="STKaiti" panose="02010600040101010101" pitchFamily="2" charset="-122"/>
              </a:rPr>
              <a:t>命令行检索结果 </a:t>
            </a:r>
            <a:r>
              <a:rPr lang="en-US" altLang="zh-CN" dirty="0">
                <a:latin typeface="STKaiti" panose="02010600040101010101" pitchFamily="2" charset="-122"/>
                <a:ea typeface="STKaiti" panose="02010600040101010101" pitchFamily="2" charset="-122"/>
              </a:rPr>
              <a:t>– </a:t>
            </a:r>
            <a:r>
              <a:rPr lang="zh-CN" altLang="en-US" dirty="0">
                <a:latin typeface="STKaiti" panose="02010600040101010101" pitchFamily="2" charset="-122"/>
                <a:ea typeface="STKaiti" panose="02010600040101010101" pitchFamily="2" charset="-122"/>
              </a:rPr>
              <a:t>筛选</a:t>
            </a:r>
            <a:endParaRPr lang="en-US" sz="3600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159E-D75D-1D4C-AB47-8DAEB39BDE1C}" type="slidenum">
              <a:rPr lang="en-US" smtClean="0"/>
            </a:fld>
            <a:endParaRPr 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4704" y="683127"/>
            <a:ext cx="11789229" cy="5216930"/>
          </a:xfrm>
          <a:prstGeom prst="rect">
            <a:avLst/>
          </a:prstGeom>
        </p:spPr>
      </p:pic>
      <p:sp>
        <p:nvSpPr>
          <p:cNvPr id="5" name="Rectangle 9"/>
          <p:cNvSpPr/>
          <p:nvPr/>
        </p:nvSpPr>
        <p:spPr>
          <a:xfrm>
            <a:off x="224704" y="2699658"/>
            <a:ext cx="1543839" cy="32874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3880" y="2064934"/>
            <a:ext cx="2256930" cy="4663903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8714" y="2064933"/>
            <a:ext cx="2256930" cy="4663903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8067" y="2407"/>
            <a:ext cx="10972800" cy="680720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latin typeface="STKaiti" panose="02010600040101010101" pitchFamily="2" charset="-122"/>
                <a:ea typeface="STKaiti" panose="02010600040101010101" pitchFamily="2" charset="-122"/>
              </a:rPr>
              <a:t>命令行检索结果 </a:t>
            </a:r>
            <a:r>
              <a:rPr lang="en-US" altLang="zh-CN" dirty="0">
                <a:latin typeface="STKaiti" panose="02010600040101010101" pitchFamily="2" charset="-122"/>
                <a:ea typeface="STKaiti" panose="02010600040101010101" pitchFamily="2" charset="-122"/>
              </a:rPr>
              <a:t>– </a:t>
            </a:r>
            <a:r>
              <a:rPr lang="zh-CN" altLang="en-US" dirty="0">
                <a:latin typeface="STKaiti" panose="02010600040101010101" pitchFamily="2" charset="-122"/>
                <a:ea typeface="STKaiti" panose="02010600040101010101" pitchFamily="2" charset="-122"/>
              </a:rPr>
              <a:t>批处理</a:t>
            </a:r>
            <a:endParaRPr lang="en-US" sz="3600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159E-D75D-1D4C-AB47-8DAEB39BDE1C}" type="slidenum">
              <a:rPr lang="en-US" smtClean="0"/>
            </a:fld>
            <a:endParaRPr 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6374" y="683127"/>
            <a:ext cx="11479252" cy="5083582"/>
          </a:xfrm>
          <a:prstGeom prst="rect">
            <a:avLst/>
          </a:prstGeom>
        </p:spPr>
      </p:pic>
      <p:sp>
        <p:nvSpPr>
          <p:cNvPr id="11" name="Rectangle 11"/>
          <p:cNvSpPr/>
          <p:nvPr/>
        </p:nvSpPr>
        <p:spPr>
          <a:xfrm>
            <a:off x="270716" y="1644675"/>
            <a:ext cx="1866899" cy="42227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2"/>
          <p:cNvSpPr/>
          <p:nvPr/>
        </p:nvSpPr>
        <p:spPr>
          <a:xfrm>
            <a:off x="2453481" y="2014548"/>
            <a:ext cx="2434205" cy="412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4542" y="2536754"/>
            <a:ext cx="3271157" cy="3425233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sp>
        <p:nvSpPr>
          <p:cNvPr id="16" name="Rectangle 12"/>
          <p:cNvSpPr/>
          <p:nvPr/>
        </p:nvSpPr>
        <p:spPr>
          <a:xfrm>
            <a:off x="3918857" y="2010432"/>
            <a:ext cx="315685" cy="4169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8226" y="1909"/>
            <a:ext cx="8434785" cy="762000"/>
          </a:xfrm>
        </p:spPr>
        <p:txBody>
          <a:bodyPr/>
          <a:lstStyle/>
          <a:p>
            <a:r>
              <a:rPr lang="zh-CN" altLang="en-US" sz="4000" dirty="0">
                <a:latin typeface="STKaiti" panose="02010600040101010101" pitchFamily="2" charset="-122"/>
                <a:ea typeface="STKaiti" panose="02010600040101010101" pitchFamily="2" charset="-122"/>
              </a:rPr>
              <a:t>文献筛选报告</a:t>
            </a:r>
            <a:endParaRPr lang="en-US" altLang="zh-CN" sz="4000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159E-D75D-1D4C-AB47-8DAEB39BDE1C}" type="slidenum">
              <a:rPr lang="en-US" smtClean="0"/>
            </a:fld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0148" y="763909"/>
            <a:ext cx="11302652" cy="513251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0" y="0"/>
            <a:ext cx="5943600" cy="6858000"/>
          </a:xfrm>
        </p:spPr>
        <p:txBody>
          <a:bodyPr/>
          <a:lstStyle/>
          <a:p>
            <a:pPr marL="514350" indent="-514350">
              <a:buNone/>
            </a:pPr>
            <a:endParaRPr lang="en-US" altLang="zh-CN" sz="6000" dirty="0">
              <a:latin typeface="微软雅黑" panose="020B0503020204020204" charset="-122"/>
              <a:ea typeface="微软雅黑" panose="020B0503020204020204" charset="-122"/>
              <a:cs typeface="Arial Unicode MS" pitchFamily="34" charset="-128"/>
            </a:endParaRPr>
          </a:p>
          <a:p>
            <a:pPr marL="514350" indent="-514350" algn="ctr">
              <a:buNone/>
            </a:pPr>
            <a:r>
              <a:rPr lang="zh-CN" altLang="en-US" sz="6000" dirty="0"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8"/>
              </a:rPr>
              <a:t>讲座内容</a:t>
            </a:r>
            <a:endParaRPr lang="en-US" altLang="zh-CN" sz="6000" dirty="0">
              <a:latin typeface="华文楷体" panose="02010600040101010101" pitchFamily="2" charset="-122"/>
              <a:ea typeface="华文楷体" panose="02010600040101010101" pitchFamily="2" charset="-122"/>
              <a:cs typeface="Arial Unicode MS" pitchFamily="34" charset="-128"/>
            </a:endParaRPr>
          </a:p>
          <a:p>
            <a:pPr marL="514350" indent="-514350" algn="ctr">
              <a:buNone/>
            </a:pPr>
            <a:endParaRPr lang="en-US" altLang="zh-CN" sz="6000" dirty="0">
              <a:latin typeface="微软雅黑" panose="020B0503020204020204" charset="-122"/>
              <a:ea typeface="微软雅黑" panose="020B0503020204020204" charset="-122"/>
              <a:cs typeface="Arial Unicode MS" pitchFamily="34" charset="-128"/>
            </a:endParaRP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zh-CN" altLang="en-US" sz="3200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资源介绍</a:t>
            </a:r>
            <a:endParaRPr lang="en-US" altLang="zh-CN" sz="3200" dirty="0">
              <a:solidFill>
                <a:srgbClr val="FF0000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zh-CN" altLang="en-US" sz="3200" dirty="0">
                <a:latin typeface="STKaiti" panose="02010600040101010101" pitchFamily="2" charset="-122"/>
                <a:ea typeface="STKaiti" panose="02010600040101010101" pitchFamily="2" charset="-122"/>
              </a:rPr>
              <a:t>检索功能</a:t>
            </a:r>
            <a:endParaRPr lang="en-US" altLang="zh-CN" sz="3200" dirty="0"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zh-CN" altLang="en-US" sz="3200" dirty="0">
                <a:latin typeface="STKaiti" panose="02010600040101010101" pitchFamily="2" charset="-122"/>
                <a:ea typeface="STKaiti" panose="02010600040101010101" pitchFamily="2" charset="-122"/>
              </a:rPr>
              <a:t>检索结果</a:t>
            </a:r>
            <a:endParaRPr lang="en-US" altLang="zh-CN" sz="3200" dirty="0"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pPr marL="514350" indent="-514350">
              <a:buNone/>
            </a:pPr>
            <a:endParaRPr lang="en-US" altLang="zh-CN" sz="3200" dirty="0">
              <a:latin typeface="微软雅黑" panose="020B0503020204020204" charset="-122"/>
              <a:ea typeface="微软雅黑" panose="020B0503020204020204" charset="-122"/>
              <a:cs typeface="Arial Unicode MS" pitchFamily="34" charset="-128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8067" y="2407"/>
            <a:ext cx="10972800" cy="680720"/>
          </a:xfrm>
        </p:spPr>
        <p:txBody>
          <a:bodyPr>
            <a:normAutofit fontScale="90000"/>
          </a:bodyPr>
          <a:lstStyle/>
          <a:p>
            <a:r>
              <a:rPr lang="zh-CN" altLang="en-US" sz="4800" dirty="0">
                <a:latin typeface="华文楷体" panose="02010600040101010101" pitchFamily="2" charset="-122"/>
                <a:ea typeface="华文楷体" panose="02010600040101010101" pitchFamily="2" charset="-122"/>
              </a:rPr>
              <a:t>检索举例：检索综述</a:t>
            </a:r>
            <a:endParaRPr lang="en-US" sz="4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5391" y="597794"/>
            <a:ext cx="119273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kern="10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title,abstract,subject((Teach* OR Educator* OR faculty) NEAR/5 "Self Efficacy") and ((title (review*) or </a:t>
            </a:r>
            <a:r>
              <a:rPr lang="en-US" altLang="zh-CN" kern="100" dirty="0" err="1">
                <a:effectLst/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abstract,subject</a:t>
            </a:r>
            <a:r>
              <a:rPr lang="en-US" altLang="zh-CN" kern="100" dirty="0">
                <a:effectLst/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((literature or article* or systematic*)  near/1 review*)) NOT </a:t>
            </a:r>
            <a:r>
              <a:rPr lang="en-US" altLang="zh-CN" kern="100" dirty="0" err="1">
                <a:effectLst/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title,abstract</a:t>
            </a:r>
            <a:r>
              <a:rPr lang="en-US" altLang="zh-CN" kern="100" dirty="0">
                <a:effectLst/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(book near/2 review)) </a:t>
            </a:r>
            <a:r>
              <a:rPr lang="zh-CN" altLang="en-US" kern="1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，该检索策略增加了在标题、文摘和主题中检索综述相关信息，同时排除掉</a:t>
            </a:r>
            <a:r>
              <a:rPr lang="en-US" kern="1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book review</a:t>
            </a:r>
            <a:r>
              <a:rPr lang="zh-CN" altLang="en-US" kern="1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这类型文献</a:t>
            </a:r>
            <a:endParaRPr lang="en-US" kern="1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159E-D75D-1D4C-AB47-8DAEB39BDE1C}" type="slidenum">
              <a:rPr lang="en-US" smtClean="0"/>
            </a:fld>
            <a:endParaRPr 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8633" y="1514457"/>
            <a:ext cx="10362234" cy="4398323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899557" y="2825004"/>
            <a:ext cx="78866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kern="100" dirty="0" err="1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title,abstract,subject</a:t>
            </a:r>
            <a:r>
              <a:rPr lang="en-US" altLang="zh-CN" sz="2400" kern="10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((Teach* OR Educator* OR faculty) NEAR/5 "Self Efficacy") and ((title (review*) or </a:t>
            </a:r>
            <a:r>
              <a:rPr lang="en-US" altLang="zh-CN" sz="2400" kern="100" dirty="0" err="1">
                <a:effectLst/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abstract,subject</a:t>
            </a:r>
            <a:r>
              <a:rPr lang="en-US" altLang="zh-CN" sz="2400" kern="100" dirty="0">
                <a:effectLst/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((literature or article* or systematic*)  near/1 review*)) NOT </a:t>
            </a:r>
            <a:r>
              <a:rPr lang="en-US" altLang="zh-CN" sz="2400" kern="100" dirty="0" err="1">
                <a:effectLst/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title,abstract</a:t>
            </a:r>
            <a:r>
              <a:rPr lang="en-US" altLang="zh-CN" sz="2400" kern="100" dirty="0">
                <a:effectLst/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(book near/2 review))</a:t>
            </a:r>
            <a:endParaRPr lang="zh-CN" altLang="en-US" sz="2400" dirty="0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8067" y="2407"/>
            <a:ext cx="10972800" cy="680720"/>
          </a:xfrm>
        </p:spPr>
        <p:txBody>
          <a:bodyPr>
            <a:normAutofit fontScale="90000"/>
          </a:bodyPr>
          <a:lstStyle/>
          <a:p>
            <a:r>
              <a:rPr lang="zh-CN" altLang="en-US" sz="4800" dirty="0">
                <a:latin typeface="华文楷体" panose="02010600040101010101" pitchFamily="2" charset="-122"/>
                <a:ea typeface="华文楷体" panose="02010600040101010101" pitchFamily="2" charset="-122"/>
              </a:rPr>
              <a:t>检索综述</a:t>
            </a:r>
            <a:endParaRPr lang="en-US" sz="4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159E-D75D-1D4C-AB47-8DAEB39BDE1C}" type="slidenum">
              <a:rPr lang="en-US" smtClean="0"/>
            </a:fld>
            <a:endParaRPr 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83127"/>
            <a:ext cx="12192000" cy="5262137"/>
          </a:xfrm>
          <a:prstGeom prst="rect">
            <a:avLst/>
          </a:prstGeom>
        </p:spPr>
      </p:pic>
      <p:sp>
        <p:nvSpPr>
          <p:cNvPr id="7" name="Rectangle 12"/>
          <p:cNvSpPr/>
          <p:nvPr/>
        </p:nvSpPr>
        <p:spPr>
          <a:xfrm>
            <a:off x="5338196" y="2880314"/>
            <a:ext cx="1552462" cy="2656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2"/>
          <p:cNvSpPr/>
          <p:nvPr/>
        </p:nvSpPr>
        <p:spPr>
          <a:xfrm>
            <a:off x="3785734" y="4643800"/>
            <a:ext cx="1352323" cy="2656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2"/>
          <p:cNvSpPr/>
          <p:nvPr/>
        </p:nvSpPr>
        <p:spPr>
          <a:xfrm>
            <a:off x="3023735" y="5812435"/>
            <a:ext cx="1091066" cy="2656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89" y="9145"/>
            <a:ext cx="10972800" cy="680720"/>
          </a:xfrm>
        </p:spPr>
        <p:txBody>
          <a:bodyPr/>
          <a:lstStyle/>
          <a:p>
            <a:r>
              <a:rPr lang="zh-CN" altLang="en-US" sz="4000" dirty="0">
                <a:latin typeface="STKaiti" panose="02010600040101010101" pitchFamily="2" charset="-122"/>
                <a:ea typeface="STKaiti" panose="02010600040101010101" pitchFamily="2" charset="-122"/>
              </a:rPr>
              <a:t>命中综述类文献举例</a:t>
            </a:r>
            <a:endParaRPr lang="en-US" sz="4000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159E-D75D-1D4C-AB47-8DAEB39BDE1C}" type="slidenum">
              <a:rPr lang="en-US" smtClean="0"/>
            </a:fld>
            <a:endParaRPr lang="en-US" dirty="0"/>
          </a:p>
        </p:txBody>
      </p:sp>
      <p:pic>
        <p:nvPicPr>
          <p:cNvPr id="6" name="图片 5">
            <a:hlinkClick r:id="rId1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89" y="1030734"/>
            <a:ext cx="3502642" cy="4042308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0864" y="689865"/>
            <a:ext cx="3650311" cy="6038973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sp>
        <p:nvSpPr>
          <p:cNvPr id="9" name="Rectangle 7"/>
          <p:cNvSpPr/>
          <p:nvPr/>
        </p:nvSpPr>
        <p:spPr>
          <a:xfrm>
            <a:off x="3845999" y="3309257"/>
            <a:ext cx="3585777" cy="14300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0129" y="1740261"/>
            <a:ext cx="4502604" cy="3132363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sp>
        <p:nvSpPr>
          <p:cNvPr id="18" name="Rectangle 7"/>
          <p:cNvSpPr/>
          <p:nvPr/>
        </p:nvSpPr>
        <p:spPr>
          <a:xfrm>
            <a:off x="7536908" y="1740261"/>
            <a:ext cx="4502603" cy="23056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8067" y="2407"/>
            <a:ext cx="10972800" cy="680720"/>
          </a:xfrm>
        </p:spPr>
        <p:txBody>
          <a:bodyPr>
            <a:normAutofit fontScale="90000"/>
          </a:bodyPr>
          <a:lstStyle/>
          <a:p>
            <a:r>
              <a:rPr lang="zh-CN" altLang="en-US" sz="4800" dirty="0">
                <a:latin typeface="华文楷体" panose="02010600040101010101" pitchFamily="2" charset="-122"/>
                <a:ea typeface="华文楷体" panose="02010600040101010101" pitchFamily="2" charset="-122"/>
              </a:rPr>
              <a:t>检索举例：检索研究建议</a:t>
            </a:r>
            <a:endParaRPr lang="en-US" sz="4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2329" y="765830"/>
            <a:ext cx="119273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800" kern="10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title,abstract,subject((Teach* OR Educator* OR faculty) NEAR/5 "Self Efficacy") and </a:t>
            </a:r>
            <a:r>
              <a:rPr lang="en-US" sz="1600" kern="100" dirty="0" err="1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fulltext</a:t>
            </a:r>
            <a:r>
              <a:rPr lang="en-US" sz="1600" kern="100" dirty="0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((future near/3 (direction or work* or </a:t>
            </a:r>
            <a:r>
              <a:rPr lang="en-US" kern="100" dirty="0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research*)) or recommendation)</a:t>
            </a:r>
            <a:r>
              <a:rPr lang="zh-CN" altLang="en-US" kern="1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，该检索策略增加了在全文中检索研究建议</a:t>
            </a:r>
            <a:endParaRPr lang="en-US" kern="1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159E-D75D-1D4C-AB47-8DAEB39BDE1C}" type="slidenum">
              <a:rPr lang="en-US" smtClean="0"/>
            </a:fld>
            <a:endParaRPr 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8633" y="1514457"/>
            <a:ext cx="10362234" cy="439832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899557" y="2825004"/>
            <a:ext cx="78866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kern="100" dirty="0" err="1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title,abstract,subject</a:t>
            </a:r>
            <a:r>
              <a:rPr lang="en-US" altLang="zh-CN" sz="2400" kern="10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((Teach* OR Educator* OR faculty) NEAR/5 "Self Efficacy") and </a:t>
            </a:r>
            <a:r>
              <a:rPr lang="en-US" altLang="zh-CN" sz="2000" kern="100" dirty="0" err="1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fulltext</a:t>
            </a:r>
            <a:r>
              <a:rPr lang="en-US" altLang="zh-CN" sz="2000" kern="100" dirty="0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((future near/3 (direction or work* or </a:t>
            </a:r>
            <a:r>
              <a:rPr lang="en-US" altLang="zh-CN" sz="2400" kern="100" dirty="0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research*)) or recommendation)</a:t>
            </a:r>
            <a:endParaRPr lang="zh-CN" altLang="en-US" sz="2400" dirty="0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8067" y="2407"/>
            <a:ext cx="10972800" cy="680720"/>
          </a:xfrm>
        </p:spPr>
        <p:txBody>
          <a:bodyPr>
            <a:normAutofit fontScale="90000"/>
          </a:bodyPr>
          <a:lstStyle/>
          <a:p>
            <a:r>
              <a:rPr lang="zh-CN" altLang="en-US" sz="4800" dirty="0">
                <a:latin typeface="华文楷体" panose="02010600040101010101" pitchFamily="2" charset="-122"/>
                <a:ea typeface="华文楷体" panose="02010600040101010101" pitchFamily="2" charset="-122"/>
              </a:rPr>
              <a:t>文中研究建议</a:t>
            </a:r>
            <a:endParaRPr lang="en-US" sz="4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159E-D75D-1D4C-AB47-8DAEB39BDE1C}" type="slidenum">
              <a:rPr lang="en-US" smtClean="0"/>
            </a:fld>
            <a:endParaRPr 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48669"/>
            <a:ext cx="12192000" cy="4834089"/>
          </a:xfrm>
          <a:prstGeom prst="rect">
            <a:avLst/>
          </a:prstGeom>
        </p:spPr>
      </p:pic>
      <p:sp>
        <p:nvSpPr>
          <p:cNvPr id="10" name="Rectangle 16"/>
          <p:cNvSpPr/>
          <p:nvPr/>
        </p:nvSpPr>
        <p:spPr>
          <a:xfrm>
            <a:off x="3133375" y="3671095"/>
            <a:ext cx="5062184" cy="2913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416628" y="3341914"/>
            <a:ext cx="6226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幼儿教师的自我效能感和专业支持预测工作投入</a:t>
            </a:r>
            <a:endParaRPr lang="en-US" altLang="zh-CN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965753"/>
            <a:ext cx="5209790" cy="2844787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89" y="9145"/>
            <a:ext cx="10972800" cy="680720"/>
          </a:xfrm>
        </p:spPr>
        <p:txBody>
          <a:bodyPr/>
          <a:lstStyle/>
          <a:p>
            <a:r>
              <a:rPr lang="zh-CN" altLang="en-US" sz="4000" dirty="0">
                <a:latin typeface="华文楷体" panose="02010600040101010101" pitchFamily="2" charset="-122"/>
                <a:ea typeface="华文楷体" panose="02010600040101010101" pitchFamily="2" charset="-122"/>
              </a:rPr>
              <a:t>获取新增匹配记录 </a:t>
            </a:r>
            <a:r>
              <a:rPr lang="en-US" altLang="zh-CN" sz="40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– </a:t>
            </a:r>
            <a:r>
              <a:rPr lang="zh-CN" altLang="en-US" sz="4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定题</a:t>
            </a:r>
            <a:endParaRPr lang="en-US" sz="4000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159E-D75D-1D4C-AB47-8DAEB39BDE1C}" type="slidenum">
              <a:rPr lang="en-US" smtClean="0"/>
            </a:fld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89" y="861592"/>
            <a:ext cx="11821797" cy="5049351"/>
          </a:xfrm>
          <a:prstGeom prst="rect">
            <a:avLst/>
          </a:prstGeom>
        </p:spPr>
      </p:pic>
      <p:sp>
        <p:nvSpPr>
          <p:cNvPr id="6" name="Rectangle 3"/>
          <p:cNvSpPr/>
          <p:nvPr/>
        </p:nvSpPr>
        <p:spPr>
          <a:xfrm>
            <a:off x="11089734" y="1915886"/>
            <a:ext cx="813066" cy="4802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2625" y="2567864"/>
            <a:ext cx="1400175" cy="1323975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904" y="2949505"/>
            <a:ext cx="3763044" cy="3580039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2272" y="2949504"/>
            <a:ext cx="3763044" cy="3580039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0" y="0"/>
            <a:ext cx="5943600" cy="6858000"/>
          </a:xfrm>
        </p:spPr>
        <p:txBody>
          <a:bodyPr/>
          <a:lstStyle/>
          <a:p>
            <a:pPr marL="514350" indent="-514350">
              <a:buNone/>
            </a:pPr>
            <a:endParaRPr lang="en-US" altLang="zh-CN" sz="6000" dirty="0">
              <a:latin typeface="微软雅黑" panose="020B0503020204020204" charset="-122"/>
              <a:ea typeface="微软雅黑" panose="020B0503020204020204" charset="-122"/>
              <a:cs typeface="Arial Unicode MS" pitchFamily="34" charset="-128"/>
            </a:endParaRPr>
          </a:p>
          <a:p>
            <a:pPr marL="514350" indent="-514350" algn="ctr">
              <a:buNone/>
            </a:pPr>
            <a:r>
              <a:rPr lang="zh-CN" altLang="en-US" sz="6000" dirty="0"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8"/>
              </a:rPr>
              <a:t>讲座内容</a:t>
            </a:r>
            <a:endParaRPr lang="en-US" altLang="zh-CN" sz="6000" dirty="0">
              <a:latin typeface="华文楷体" panose="02010600040101010101" pitchFamily="2" charset="-122"/>
              <a:ea typeface="华文楷体" panose="02010600040101010101" pitchFamily="2" charset="-122"/>
              <a:cs typeface="Arial Unicode MS" pitchFamily="34" charset="-128"/>
            </a:endParaRPr>
          </a:p>
          <a:p>
            <a:pPr marL="514350" indent="-514350" algn="ctr">
              <a:buNone/>
            </a:pPr>
            <a:endParaRPr lang="en-US" altLang="zh-CN" sz="6000" dirty="0">
              <a:latin typeface="微软雅黑" panose="020B0503020204020204" charset="-122"/>
              <a:ea typeface="微软雅黑" panose="020B0503020204020204" charset="-122"/>
              <a:cs typeface="Arial Unicode MS" pitchFamily="34" charset="-128"/>
            </a:endParaRP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zh-CN" altLang="en-US" sz="3200" dirty="0">
                <a:latin typeface="STKaiti" panose="02010600040101010101" pitchFamily="2" charset="-122"/>
                <a:ea typeface="STKaiti" panose="02010600040101010101" pitchFamily="2" charset="-122"/>
              </a:rPr>
              <a:t>资源介绍</a:t>
            </a:r>
            <a:endParaRPr lang="en-US" altLang="zh-CN" sz="3200" dirty="0"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zh-CN" altLang="en-US" sz="3200" dirty="0">
                <a:latin typeface="STKaiti" panose="02010600040101010101" pitchFamily="2" charset="-122"/>
                <a:ea typeface="STKaiti" panose="02010600040101010101" pitchFamily="2" charset="-122"/>
              </a:rPr>
              <a:t>检索功能</a:t>
            </a:r>
            <a:endParaRPr lang="en-US" altLang="zh-CN" sz="3200" dirty="0"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zh-CN" altLang="en-US" sz="3200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检索结果</a:t>
            </a:r>
            <a:endParaRPr lang="en-US" altLang="zh-CN" sz="3200" dirty="0">
              <a:solidFill>
                <a:srgbClr val="FF0000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pPr marL="514350" indent="-514350">
              <a:buNone/>
            </a:pPr>
            <a:endParaRPr lang="en-US" altLang="zh-CN" sz="3200" dirty="0">
              <a:latin typeface="微软雅黑" panose="020B0503020204020204" charset="-122"/>
              <a:ea typeface="微软雅黑" panose="020B0503020204020204" charset="-122"/>
              <a:cs typeface="Arial Unicode MS" pitchFamily="34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159E-D75D-1D4C-AB47-8DAEB39BDE1C}" type="slidenum">
              <a:rPr lang="en-US" smtClean="0"/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8067" y="2407"/>
            <a:ext cx="10972800" cy="680720"/>
          </a:xfrm>
        </p:spPr>
        <p:txBody>
          <a:bodyPr/>
          <a:lstStyle/>
          <a:p>
            <a:r>
              <a:rPr lang="zh-CN" altLang="en-US" sz="4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检索结果 </a:t>
            </a:r>
            <a:r>
              <a:rPr lang="en-US" altLang="zh-CN" sz="40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– </a:t>
            </a:r>
            <a:r>
              <a:rPr lang="zh-CN" altLang="en-US" sz="4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文献记录</a:t>
            </a:r>
            <a:endParaRPr lang="en-US" sz="4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457200" y="15676245"/>
            <a:ext cx="4076700" cy="365760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en-US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637730" y="5979100"/>
            <a:ext cx="100195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zh-CN" altLang="en-US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文献记录显示内容包括文摘</a:t>
            </a:r>
            <a:r>
              <a:rPr kumimoji="0" lang="en-US" altLang="zh-CN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/</a:t>
            </a:r>
            <a:r>
              <a:rPr kumimoji="0" lang="zh-CN" altLang="en-US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索引，全文文献（</a:t>
            </a:r>
            <a:r>
              <a:rPr kumimoji="0" lang="en-US" altLang="zh-CN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HTML),</a:t>
            </a:r>
            <a:r>
              <a:rPr lang="en-US" altLang="zh-CN" sz="16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PDF</a:t>
            </a:r>
            <a:r>
              <a:rPr lang="zh-CN" altLang="en-US" sz="16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全文，引用人，参考文献，</a:t>
            </a:r>
            <a:r>
              <a:rPr kumimoji="0" lang="zh-CN" altLang="en-US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部分文献仅收录了文摘</a:t>
            </a:r>
            <a:r>
              <a:rPr kumimoji="0" lang="en-US" altLang="zh-CN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/</a:t>
            </a:r>
            <a:r>
              <a:rPr kumimoji="0" lang="zh-CN" altLang="en-US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索引，</a:t>
            </a:r>
            <a:r>
              <a:rPr lang="zh-CN" altLang="en-US" sz="16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注：各记录显示的内容会有差异。 </a:t>
            </a:r>
            <a:endParaRPr kumimoji="0" lang="zh-CN" altLang="en-US" sz="1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42530" y="775804"/>
            <a:ext cx="8039125" cy="4994195"/>
          </a:xfrm>
          <a:prstGeom prst="rect">
            <a:avLst/>
          </a:prstGeom>
        </p:spPr>
      </p:pic>
      <p:sp>
        <p:nvSpPr>
          <p:cNvPr id="14" name="Rectangle 11"/>
          <p:cNvSpPr/>
          <p:nvPr/>
        </p:nvSpPr>
        <p:spPr>
          <a:xfrm>
            <a:off x="2794107" y="1706055"/>
            <a:ext cx="4510474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7"/>
          <p:cNvSpPr/>
          <p:nvPr/>
        </p:nvSpPr>
        <p:spPr>
          <a:xfrm>
            <a:off x="2794107" y="3943416"/>
            <a:ext cx="4510474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8"/>
          <p:cNvSpPr/>
          <p:nvPr/>
        </p:nvSpPr>
        <p:spPr>
          <a:xfrm>
            <a:off x="2798003" y="5086912"/>
            <a:ext cx="4510474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8067" y="2407"/>
            <a:ext cx="10972800" cy="680720"/>
          </a:xfrm>
        </p:spPr>
        <p:txBody>
          <a:bodyPr/>
          <a:lstStyle/>
          <a:p>
            <a:r>
              <a:rPr lang="zh-CN" altLang="en-US" sz="4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检索结果 </a:t>
            </a:r>
            <a:r>
              <a:rPr lang="en-US" altLang="zh-CN" sz="40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– </a:t>
            </a:r>
            <a:r>
              <a:rPr lang="zh-CN" altLang="en-US" sz="4000" dirty="0">
                <a:latin typeface="华文楷体" panose="02010600040101010101" pitchFamily="2" charset="-122"/>
                <a:ea typeface="华文楷体" panose="02010600040101010101" pitchFamily="2" charset="-122"/>
              </a:rPr>
              <a:t>记录详情</a:t>
            </a:r>
            <a:endParaRPr lang="en-US" sz="4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73986" y="5752082"/>
            <a:ext cx="102824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600" kern="100" dirty="0">
                <a:solidFill>
                  <a:srgbClr val="464646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平台大多文献</a:t>
            </a:r>
            <a:r>
              <a:rPr lang="en-US" altLang="zh-CN" sz="1600" kern="100" dirty="0">
                <a:solidFill>
                  <a:srgbClr val="464646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html</a:t>
            </a:r>
            <a:r>
              <a:rPr lang="zh-CN" altLang="en-US" sz="1600" kern="100" dirty="0">
                <a:solidFill>
                  <a:srgbClr val="464646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格式文摘</a:t>
            </a:r>
            <a:r>
              <a:rPr lang="en-US" sz="1600" kern="100" dirty="0">
                <a:solidFill>
                  <a:srgbClr val="464646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/</a:t>
            </a:r>
            <a:r>
              <a:rPr lang="zh-CN" altLang="en-US" sz="1600" kern="100" dirty="0">
                <a:solidFill>
                  <a:srgbClr val="464646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全文提供了翻译功能，</a:t>
            </a:r>
            <a:r>
              <a:rPr lang="en-US" sz="1600" kern="100" dirty="0">
                <a:solidFill>
                  <a:srgbClr val="464646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Full Text</a:t>
            </a:r>
            <a:r>
              <a:rPr lang="zh-CN" altLang="en-US" sz="1600" kern="100" dirty="0">
                <a:solidFill>
                  <a:srgbClr val="464646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格式全文提供在线聆听和下载</a:t>
            </a:r>
            <a:r>
              <a:rPr lang="en-US" sz="1600" kern="100" dirty="0">
                <a:solidFill>
                  <a:srgbClr val="464646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mp3</a:t>
            </a:r>
            <a:r>
              <a:rPr lang="zh-CN" altLang="en-US" sz="1600" kern="100" dirty="0">
                <a:solidFill>
                  <a:srgbClr val="464646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文件；提供了参考文献、引用人、共享参考文献、相关条目，便于获得相关研究资料；提供了单篇文献的信息处理：引用、电邮、打印、保存</a:t>
            </a:r>
            <a:endParaRPr lang="en-US" sz="1600" kern="100" dirty="0">
              <a:effectLst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4973" y="760989"/>
            <a:ext cx="11481255" cy="4913230"/>
          </a:xfrm>
          <a:prstGeom prst="rect">
            <a:avLst/>
          </a:prstGeom>
        </p:spPr>
      </p:pic>
      <p:sp>
        <p:nvSpPr>
          <p:cNvPr id="15" name="Rectangle 11"/>
          <p:cNvSpPr/>
          <p:nvPr/>
        </p:nvSpPr>
        <p:spPr>
          <a:xfrm>
            <a:off x="309993" y="1799771"/>
            <a:ext cx="1933555" cy="20975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2"/>
          <p:cNvSpPr/>
          <p:nvPr/>
        </p:nvSpPr>
        <p:spPr>
          <a:xfrm>
            <a:off x="2323702" y="1799771"/>
            <a:ext cx="1723522" cy="5950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/>
          <p:cNvSpPr/>
          <p:nvPr/>
        </p:nvSpPr>
        <p:spPr>
          <a:xfrm>
            <a:off x="2323702" y="3897305"/>
            <a:ext cx="1723522" cy="12988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6"/>
          <p:cNvSpPr/>
          <p:nvPr/>
        </p:nvSpPr>
        <p:spPr>
          <a:xfrm>
            <a:off x="9148548" y="1856678"/>
            <a:ext cx="2733457" cy="33394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7"/>
          <p:cNvSpPr/>
          <p:nvPr/>
        </p:nvSpPr>
        <p:spPr>
          <a:xfrm>
            <a:off x="9921922" y="849577"/>
            <a:ext cx="2074459" cy="7853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488" y="171285"/>
            <a:ext cx="3330055" cy="1501789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 animBg="1"/>
      <p:bldP spid="20" grpId="0" animBg="1"/>
      <p:bldP spid="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8067" y="2407"/>
            <a:ext cx="10972800" cy="680720"/>
          </a:xfrm>
        </p:spPr>
        <p:txBody>
          <a:bodyPr/>
          <a:lstStyle/>
          <a:p>
            <a:r>
              <a:rPr lang="zh-CN" altLang="en-US" sz="4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检索结果 </a:t>
            </a:r>
            <a:r>
              <a:rPr lang="en-US" altLang="zh-CN" sz="40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– </a:t>
            </a:r>
            <a:r>
              <a:rPr lang="zh-CN" altLang="en-US" sz="4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摘要</a:t>
            </a:r>
            <a:r>
              <a:rPr lang="en-US" altLang="zh-CN" sz="4000" dirty="0">
                <a:latin typeface="华文楷体" panose="02010600040101010101" pitchFamily="2" charset="-122"/>
                <a:ea typeface="华文楷体" panose="02010600040101010101" pitchFamily="2" charset="-122"/>
              </a:rPr>
              <a:t>/</a:t>
            </a:r>
            <a:r>
              <a:rPr lang="zh-CN" altLang="en-US" sz="4000" dirty="0">
                <a:latin typeface="华文楷体" panose="02010600040101010101" pitchFamily="2" charset="-122"/>
                <a:ea typeface="华文楷体" panose="02010600040101010101" pitchFamily="2" charset="-122"/>
              </a:rPr>
              <a:t>索引</a:t>
            </a:r>
            <a:endParaRPr lang="en-US" sz="4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977" y="683126"/>
            <a:ext cx="6372479" cy="5325787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sp>
        <p:nvSpPr>
          <p:cNvPr id="9" name="Rectangle 10"/>
          <p:cNvSpPr/>
          <p:nvPr/>
        </p:nvSpPr>
        <p:spPr>
          <a:xfrm>
            <a:off x="187977" y="976422"/>
            <a:ext cx="3296905" cy="33923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543" y="683127"/>
            <a:ext cx="6372479" cy="5325786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sp>
        <p:nvSpPr>
          <p:cNvPr id="13" name="Rectangle 10"/>
          <p:cNvSpPr/>
          <p:nvPr/>
        </p:nvSpPr>
        <p:spPr>
          <a:xfrm>
            <a:off x="5631543" y="4521200"/>
            <a:ext cx="3296905" cy="4862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277" y="23083"/>
            <a:ext cx="10972800" cy="680720"/>
          </a:xfrm>
        </p:spPr>
        <p:txBody>
          <a:bodyPr>
            <a:normAutofit fontScale="90000"/>
          </a:bodyPr>
          <a:lstStyle/>
          <a:p>
            <a:r>
              <a:rPr lang="en-US" altLang="zh-CN" sz="4800" dirty="0">
                <a:latin typeface="华文楷体" panose="02010600040101010101" pitchFamily="2" charset="-122"/>
                <a:ea typeface="华文楷体" panose="02010600040101010101" pitchFamily="2" charset="-122"/>
              </a:rPr>
              <a:t>ProQuest Central China</a:t>
            </a:r>
            <a:endParaRPr lang="en-US" sz="4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4319" y="1117444"/>
            <a:ext cx="11632879" cy="49104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41714" y="5355835"/>
            <a:ext cx="721360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学科：涵盖各个学科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简介：来自数千家出版机构，提供约</a:t>
            </a:r>
            <a:r>
              <a:rPr 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21,000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种出版物，含约</a:t>
            </a:r>
            <a:r>
              <a:rPr 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16,000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种全文刊物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4802" y="4911951"/>
            <a:ext cx="1191573" cy="3465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8067" y="2407"/>
            <a:ext cx="10972800" cy="680720"/>
          </a:xfrm>
        </p:spPr>
        <p:txBody>
          <a:bodyPr>
            <a:normAutofit fontScale="90000"/>
          </a:bodyPr>
          <a:lstStyle/>
          <a:p>
            <a:r>
              <a:rPr lang="zh-CN" altLang="en-US" sz="4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检索结果</a:t>
            </a:r>
            <a:br>
              <a:rPr lang="en-US" altLang="zh-CN" sz="4000" dirty="0"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en-US" altLang="zh-CN" sz="40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– </a:t>
            </a:r>
            <a:r>
              <a:rPr lang="zh-CN" altLang="en-US" sz="4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工具栏</a:t>
            </a:r>
            <a:endParaRPr lang="en-US" sz="4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449714" y="4215376"/>
            <a:ext cx="2273938" cy="617329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337182" y="1564721"/>
            <a:ext cx="2346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600" kern="10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查看记录页</a:t>
            </a:r>
            <a:endParaRPr lang="en-US" sz="1600" kern="100" dirty="0">
              <a:effectLst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9714" y="3634006"/>
            <a:ext cx="2346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600" kern="10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检索结果页</a:t>
            </a:r>
            <a:endParaRPr lang="en-US" sz="1600" kern="100" dirty="0">
              <a:effectLst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9714" y="5434759"/>
            <a:ext cx="28958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400" kern="100" dirty="0">
                <a:solidFill>
                  <a:srgbClr val="464646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注：支持批量处理检索结果</a:t>
            </a:r>
            <a:endParaRPr lang="en-US" sz="1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6352" y="218040"/>
            <a:ext cx="3547258" cy="2932689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3878" y="218040"/>
            <a:ext cx="3547257" cy="2932689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6353" y="3353789"/>
            <a:ext cx="3569232" cy="2945261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714" y="2189579"/>
            <a:ext cx="2923473" cy="713327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159E-D75D-1D4C-AB47-8DAEB39BDE1C}" type="slidenum">
              <a:rPr lang="en-US" smtClean="0"/>
            </a:fld>
            <a:endParaRPr 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3878" y="3353789"/>
            <a:ext cx="3547257" cy="2945262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latin typeface="STKaiti" panose="02010600040101010101" pitchFamily="2" charset="-122"/>
                <a:ea typeface="STKaiti" panose="02010600040101010101" pitchFamily="2" charset="-122"/>
              </a:rPr>
              <a:t>小结</a:t>
            </a:r>
            <a:endParaRPr lang="en-US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9" name="Content Placeholder 7"/>
          <p:cNvSpPr>
            <a:spLocks noGrp="1"/>
          </p:cNvSpPr>
          <p:nvPr>
            <p:ph idx="1"/>
          </p:nvPr>
        </p:nvSpPr>
        <p:spPr>
          <a:xfrm>
            <a:off x="483171" y="2549416"/>
            <a:ext cx="11540507" cy="3051789"/>
          </a:xfrm>
        </p:spPr>
        <p:txBody>
          <a:bodyPr>
            <a:norm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dirty="0">
                <a:latin typeface="STKaiti" panose="02010600040101010101" pitchFamily="2" charset="-122"/>
                <a:ea typeface="STKaiti" panose="02010600040101010101" pitchFamily="2" charset="-122"/>
              </a:rPr>
              <a:t>了解</a:t>
            </a:r>
            <a:r>
              <a:rPr lang="en-US" altLang="zh-CN" dirty="0">
                <a:latin typeface="STKaiti" panose="02010600040101010101" pitchFamily="2" charset="-122"/>
                <a:ea typeface="STKaiti" panose="02010600040101010101" pitchFamily="2" charset="-122"/>
              </a:rPr>
              <a:t> </a:t>
            </a:r>
            <a:r>
              <a:rPr lang="en-US" altLang="zh-CN" sz="2800" dirty="0">
                <a:latin typeface="STKaiti" panose="02010600040101010101" pitchFamily="2" charset="-122"/>
                <a:ea typeface="STKaiti" panose="02010600040101010101" pitchFamily="2" charset="-122"/>
              </a:rPr>
              <a:t>ProQuest Central China </a:t>
            </a:r>
            <a:r>
              <a:rPr lang="zh-CN" altLang="en-US" dirty="0">
                <a:latin typeface="STKaiti" panose="02010600040101010101" pitchFamily="2" charset="-122"/>
                <a:ea typeface="STKaiti" panose="02010600040101010101" pitchFamily="2" charset="-122"/>
              </a:rPr>
              <a:t>资源优势</a:t>
            </a:r>
            <a:endParaRPr lang="en-US" altLang="zh-CN" dirty="0"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STKaiti" panose="02010600040101010101" pitchFamily="2" charset="-122"/>
                <a:ea typeface="STKaiti" panose="02010600040101010101" pitchFamily="2" charset="-122"/>
              </a:rPr>
              <a:t>掌握</a:t>
            </a:r>
            <a:r>
              <a:rPr lang="en-US" altLang="zh-CN" sz="2800" dirty="0">
                <a:latin typeface="STKaiti" panose="02010600040101010101" pitchFamily="2" charset="-122"/>
                <a:ea typeface="STKaiti" panose="02010600040101010101" pitchFamily="2" charset="-122"/>
              </a:rPr>
              <a:t>ProQuest Central China</a:t>
            </a:r>
            <a:r>
              <a:rPr lang="zh-CN" altLang="zh-CN" dirty="0">
                <a:latin typeface="STKaiti" panose="02010600040101010101" pitchFamily="2" charset="-122"/>
                <a:ea typeface="STKaiti" panose="02010600040101010101" pitchFamily="2" charset="-122"/>
              </a:rPr>
              <a:t>的检索方法及策略</a:t>
            </a:r>
            <a:endParaRPr lang="en-US" altLang="zh-CN" dirty="0"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STKaiti" panose="02010600040101010101" pitchFamily="2" charset="-122"/>
                <a:ea typeface="STKaiti" panose="02010600040101010101" pitchFamily="2" charset="-122"/>
              </a:rPr>
              <a:t>熟悉</a:t>
            </a:r>
            <a:r>
              <a:rPr lang="en-US" altLang="zh-CN" sz="2800" dirty="0">
                <a:latin typeface="STKaiti" panose="02010600040101010101" pitchFamily="2" charset="-122"/>
                <a:ea typeface="STKaiti" panose="02010600040101010101" pitchFamily="2" charset="-122"/>
              </a:rPr>
              <a:t>ProQuest Central China</a:t>
            </a:r>
            <a:r>
              <a:rPr lang="zh-CN" altLang="en-US" dirty="0">
                <a:latin typeface="STKaiti" panose="02010600040101010101" pitchFamily="2" charset="-122"/>
                <a:ea typeface="STKaiti" panose="02010600040101010101" pitchFamily="2" charset="-122"/>
              </a:rPr>
              <a:t>信息的利用与管理</a:t>
            </a:r>
            <a:endParaRPr lang="en-US" altLang="zh-CN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3171" y="1256795"/>
            <a:ext cx="61660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zh-CN" altLang="en-US" sz="3200" b="1" dirty="0">
                <a:latin typeface="STKaiti" panose="02010600040101010101" pitchFamily="2" charset="-122"/>
                <a:ea typeface="STKaiti" panose="02010600040101010101" pitchFamily="2" charset="-122"/>
              </a:rPr>
              <a:t>通过本次培训，您已经：</a:t>
            </a:r>
            <a:endParaRPr lang="en-US" altLang="zh-CN" sz="3200" b="1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4000" dirty="0">
                <a:latin typeface="STKaiti" panose="02010600040101010101" pitchFamily="2" charset="-122"/>
                <a:ea typeface="STKaiti" panose="02010600040101010101" pitchFamily="2" charset="-122"/>
              </a:rPr>
              <a:t>获取</a:t>
            </a:r>
            <a:r>
              <a:rPr lang="en-US" altLang="zh-CN" sz="4000" dirty="0">
                <a:latin typeface="STKaiti" panose="02010600040101010101" pitchFamily="2" charset="-122"/>
                <a:ea typeface="STKaiti" panose="02010600040101010101" pitchFamily="2" charset="-122"/>
              </a:rPr>
              <a:t>ProQuest</a:t>
            </a:r>
            <a:r>
              <a:rPr lang="zh-CN" altLang="en-US" sz="4000" dirty="0">
                <a:latin typeface="STKaiti" panose="02010600040101010101" pitchFamily="2" charset="-122"/>
                <a:ea typeface="STKaiti" panose="02010600040101010101" pitchFamily="2" charset="-122"/>
              </a:rPr>
              <a:t>更多资讯</a:t>
            </a:r>
            <a:endParaRPr lang="en-US" altLang="zh-CN" sz="4000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049" y="4782034"/>
            <a:ext cx="4950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err="1">
                <a:latin typeface="华文楷体" panose="02010600040101010101" pitchFamily="2" charset="-122"/>
                <a:ea typeface="华文楷体" panose="02010600040101010101" pitchFamily="2" charset="-122"/>
                <a:cs typeface="Aharoni" panose="02010803020104030203" pitchFamily="2" charset="-79"/>
              </a:rPr>
              <a:t>Bilibili</a:t>
            </a:r>
            <a:r>
              <a:rPr lang="en-US" altLang="zh-CN" sz="1600" dirty="0">
                <a:latin typeface="华文楷体" panose="02010600040101010101" pitchFamily="2" charset="-122"/>
                <a:ea typeface="华文楷体" panose="02010600040101010101" pitchFamily="2" charset="-122"/>
                <a:cs typeface="Aharoni" panose="02010803020104030203" pitchFamily="2" charset="-79"/>
              </a:rPr>
              <a:t>: </a:t>
            </a:r>
            <a:r>
              <a:rPr lang="en-US" altLang="zh-CN" sz="1600" dirty="0">
                <a:latin typeface="华文楷体" panose="02010600040101010101" pitchFamily="2" charset="-122"/>
                <a:ea typeface="华文楷体" panose="02010600040101010101" pitchFamily="2" charset="-122"/>
                <a:cs typeface="Aharoni" panose="02010803020104030203" pitchFamily="2" charset="-79"/>
                <a:hlinkClick r:id="rId1"/>
              </a:rPr>
              <a:t>https://space.bilibili.com/519556026</a:t>
            </a:r>
            <a:r>
              <a:rPr lang="en-US" altLang="zh-CN" sz="1600" dirty="0">
                <a:latin typeface="华文楷体" panose="02010600040101010101" pitchFamily="2" charset="-122"/>
                <a:ea typeface="华文楷体" panose="02010600040101010101" pitchFamily="2" charset="-122"/>
                <a:cs typeface="Aharoni" panose="02010803020104030203" pitchFamily="2" charset="-79"/>
              </a:rPr>
              <a:t>  </a:t>
            </a:r>
            <a:endParaRPr lang="en-US" sz="1600" dirty="0">
              <a:latin typeface="华文楷体" panose="02010600040101010101" pitchFamily="2" charset="-122"/>
              <a:ea typeface="华文楷体" panose="020106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496" y="1499261"/>
            <a:ext cx="1833444" cy="1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000496" y="3630415"/>
            <a:ext cx="18582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ProQuest 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QQ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群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en-US" sz="20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230312268</a:t>
            </a:r>
            <a:endParaRPr lang="en-US" sz="2000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815" y="1467171"/>
            <a:ext cx="1833445" cy="188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969701" y="3630415"/>
            <a:ext cx="2233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ProQuest 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官方微信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049" y="3300714"/>
            <a:ext cx="1035695" cy="1052023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69984" y="2468543"/>
            <a:ext cx="62351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u="sng" dirty="0">
                <a:solidFill>
                  <a:srgbClr val="666666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hlinkClick r:id="rId5"/>
              </a:rPr>
              <a:t>https://proquest.libguides.com</a:t>
            </a:r>
            <a:r>
              <a:rPr lang="en-US" altLang="zh-CN" dirty="0"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     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985" y="1289162"/>
            <a:ext cx="3843432" cy="779532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159E-D75D-1D4C-AB47-8DAEB39BDE1C}" type="slidenum">
              <a:rPr lang="en-US" smtClean="0"/>
            </a:fld>
            <a:endParaRPr lang="en-US" dirty="0"/>
          </a:p>
        </p:txBody>
      </p:sp>
      <p:pic>
        <p:nvPicPr>
          <p:cNvPr id="4" name="Picture 24" descr="Qr code&#10;&#10;Description automatically generat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4764" y="1333042"/>
            <a:ext cx="2183118" cy="2119642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9069513" y="3510390"/>
            <a:ext cx="31224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ProQuest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学术研究服务号</a:t>
            </a:r>
            <a:endParaRPr 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custDataLst>
      <p:tags r:id="rId8"/>
    </p:custDataLst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399" y="0"/>
            <a:ext cx="10972800" cy="680720"/>
          </a:xfrm>
        </p:spPr>
        <p:txBody>
          <a:bodyPr>
            <a:normAutofit fontScale="90000"/>
          </a:bodyPr>
          <a:lstStyle/>
          <a:p>
            <a:r>
              <a:rPr lang="zh-CN" altLang="en-US" sz="4800" dirty="0">
                <a:latin typeface="华文楷体" panose="02010600040101010101" pitchFamily="2" charset="-122"/>
                <a:ea typeface="华文楷体" panose="02010600040101010101" pitchFamily="2" charset="-122"/>
              </a:rPr>
              <a:t>资源收录情况</a:t>
            </a:r>
            <a:endParaRPr lang="en-US" sz="4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1662" y="680720"/>
            <a:ext cx="11568675" cy="5197566"/>
          </a:xfrm>
          <a:prstGeom prst="rect">
            <a:avLst/>
          </a:prstGeom>
        </p:spPr>
      </p:pic>
      <p:sp>
        <p:nvSpPr>
          <p:cNvPr id="9" name="Rectangle 7"/>
          <p:cNvSpPr/>
          <p:nvPr/>
        </p:nvSpPr>
        <p:spPr>
          <a:xfrm>
            <a:off x="2761927" y="2331973"/>
            <a:ext cx="9118410" cy="9475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927" y="3397345"/>
            <a:ext cx="9118410" cy="976985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sp>
        <p:nvSpPr>
          <p:cNvPr id="11" name="Rectangle 7"/>
          <p:cNvSpPr/>
          <p:nvPr/>
        </p:nvSpPr>
        <p:spPr>
          <a:xfrm>
            <a:off x="1158099" y="2331972"/>
            <a:ext cx="1439958" cy="18191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238" y="27017"/>
            <a:ext cx="10972800" cy="680720"/>
          </a:xfrm>
        </p:spPr>
        <p:txBody>
          <a:bodyPr>
            <a:normAutofit fontScale="90000"/>
          </a:bodyPr>
          <a:lstStyle/>
          <a:p>
            <a:r>
              <a:rPr lang="zh-CN" altLang="en-US" sz="4800" dirty="0">
                <a:latin typeface="华文楷体" panose="02010600040101010101" pitchFamily="2" charset="-122"/>
                <a:ea typeface="华文楷体" panose="02010600040101010101" pitchFamily="2" charset="-122"/>
              </a:rPr>
              <a:t>资源收录情况 </a:t>
            </a:r>
            <a:r>
              <a:rPr lang="en-US" altLang="zh-CN" sz="48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– </a:t>
            </a:r>
            <a:r>
              <a:rPr lang="zh-CN" altLang="en-US" sz="4800" dirty="0">
                <a:latin typeface="华文楷体" panose="02010600040101010101" pitchFamily="2" charset="-122"/>
                <a:ea typeface="华文楷体" panose="02010600040101010101" pitchFamily="2" charset="-122"/>
              </a:rPr>
              <a:t>来源</a:t>
            </a:r>
            <a:endParaRPr lang="en-US" sz="4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1662" y="680720"/>
            <a:ext cx="11568675" cy="5197566"/>
          </a:xfrm>
          <a:prstGeom prst="rect">
            <a:avLst/>
          </a:prstGeom>
        </p:spPr>
      </p:pic>
      <p:sp>
        <p:nvSpPr>
          <p:cNvPr id="11" name="Rectangle 7"/>
          <p:cNvSpPr/>
          <p:nvPr/>
        </p:nvSpPr>
        <p:spPr>
          <a:xfrm>
            <a:off x="1127436" y="5052770"/>
            <a:ext cx="1191573" cy="3465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433" y="2769614"/>
            <a:ext cx="3585331" cy="3762375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pic>
        <p:nvPicPr>
          <p:cNvPr id="13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188" y="2769613"/>
            <a:ext cx="5803573" cy="3762375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72609" y="0"/>
            <a:ext cx="4800600" cy="977900"/>
          </a:xfrm>
          <a:prstGeom prst="rect">
            <a:avLst/>
          </a:prstGeom>
          <a:noFill/>
          <a:ln>
            <a:miter lim="800000"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zh-CN" altLang="en-US" sz="4000" b="1" dirty="0">
                <a:solidFill>
                  <a:srgbClr val="008094"/>
                </a:solidFill>
                <a:latin typeface="STKaiti" panose="02010600040101010101" pitchFamily="2" charset="-122"/>
                <a:ea typeface="STKaiti" panose="02010600040101010101" pitchFamily="2" charset="-122"/>
                <a:cs typeface="+mj-cs"/>
              </a:rPr>
              <a:t>期刊优势</a:t>
            </a:r>
            <a:endParaRPr lang="zh-CN" altLang="en-US" sz="4000" b="1" dirty="0">
              <a:solidFill>
                <a:srgbClr val="008094"/>
              </a:solidFill>
              <a:latin typeface="STKaiti" panose="02010600040101010101" pitchFamily="2" charset="-122"/>
              <a:ea typeface="STKaiti" panose="02010600040101010101" pitchFamily="2" charset="-122"/>
              <a:cs typeface="+mj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1021" y="1169963"/>
            <a:ext cx="70755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SCIE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收录了自然科学、工程技术、生物医学等各个研究领域最具影响力的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8,700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多种核心学术期刊。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PQ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期刊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中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1,900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多种科技领域学科全文刊被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SCIE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索引</a:t>
            </a:r>
            <a:endParaRPr 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2609" y="3916162"/>
            <a:ext cx="70755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SSCI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收录了社科领域最具影响力的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3,100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多种核心学术期刊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PQ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期刊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中约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1,200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多种社科领域全文刊被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SSCI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索引</a:t>
            </a:r>
            <a:endParaRPr 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71021" y="3302493"/>
            <a:ext cx="12038121" cy="45719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4604" y="737699"/>
            <a:ext cx="7004189" cy="369332"/>
          </a:xfrm>
          <a:prstGeom prst="rect">
            <a:avLst/>
          </a:prstGeom>
          <a:solidFill>
            <a:srgbClr val="C00000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zh-CN" altLang="en-US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提供约</a:t>
            </a:r>
            <a:r>
              <a:rPr lang="en-US" altLang="zh-CN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16000</a:t>
            </a:r>
            <a:r>
              <a:rPr lang="zh-CN" altLang="en-US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种全文刊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46257" y="224646"/>
            <a:ext cx="4480189" cy="2661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8440" y="3971754"/>
            <a:ext cx="4468006" cy="26616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72609" y="0"/>
            <a:ext cx="4800600" cy="977900"/>
          </a:xfrm>
          <a:prstGeom prst="rect">
            <a:avLst/>
          </a:prstGeom>
          <a:noFill/>
          <a:ln>
            <a:miter lim="800000"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zh-CN" altLang="en-US" sz="4000" b="1" dirty="0">
                <a:solidFill>
                  <a:srgbClr val="008094"/>
                </a:solidFill>
                <a:latin typeface="STKaiti" panose="02010600040101010101" pitchFamily="2" charset="-122"/>
                <a:ea typeface="STKaiti" panose="02010600040101010101" pitchFamily="2" charset="-122"/>
                <a:cs typeface="+mj-cs"/>
              </a:rPr>
              <a:t>期刊优势</a:t>
            </a:r>
            <a:endParaRPr lang="zh-CN" altLang="en-US" sz="4000" b="1" dirty="0">
              <a:solidFill>
                <a:srgbClr val="008094"/>
              </a:solidFill>
              <a:latin typeface="STKaiti" panose="02010600040101010101" pitchFamily="2" charset="-122"/>
              <a:ea typeface="STKaiti" panose="02010600040101010101" pitchFamily="2" charset="-122"/>
              <a:cs typeface="+mj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1021" y="1169963"/>
            <a:ext cx="70755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A&amp;HCI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收录了人文艺术研究领域最具影响力的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1,700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多种核心学术期刊。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PQ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期刊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中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500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多种人文艺术领域全文刊被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A&amp;HCI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索引</a:t>
            </a:r>
            <a:endParaRPr 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2609" y="3916162"/>
            <a:ext cx="70755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ERIC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收录教育学领域约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1,100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种学术期刊。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PQ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期刊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中约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300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多种多种教育学全文刊被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ERIC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索引</a:t>
            </a:r>
            <a:endParaRPr 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71021" y="3302493"/>
            <a:ext cx="12038121" cy="45719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4604" y="743129"/>
            <a:ext cx="7004189" cy="369332"/>
          </a:xfrm>
          <a:prstGeom prst="rect">
            <a:avLst/>
          </a:prstGeom>
          <a:solidFill>
            <a:srgbClr val="C00000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zh-CN" altLang="en-US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提供约</a:t>
            </a:r>
            <a:r>
              <a:rPr lang="en-US" altLang="zh-CN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16000</a:t>
            </a:r>
            <a:r>
              <a:rPr lang="zh-CN" altLang="en-US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种全文刊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83559" y="370127"/>
            <a:ext cx="4533946" cy="26509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3559" y="3755384"/>
            <a:ext cx="4541409" cy="2732489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72609" y="0"/>
            <a:ext cx="4800600" cy="977900"/>
          </a:xfrm>
          <a:prstGeom prst="rect">
            <a:avLst/>
          </a:prstGeom>
          <a:noFill/>
          <a:ln>
            <a:miter lim="800000"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zh-CN" altLang="en-US" sz="4000" b="1" dirty="0">
                <a:solidFill>
                  <a:srgbClr val="008094"/>
                </a:solidFill>
                <a:latin typeface="STKaiti" panose="02010600040101010101" pitchFamily="2" charset="-122"/>
                <a:ea typeface="STKaiti" panose="02010600040101010101" pitchFamily="2" charset="-122"/>
                <a:cs typeface="+mj-cs"/>
              </a:rPr>
              <a:t>期刊优势</a:t>
            </a:r>
            <a:endParaRPr lang="zh-CN" altLang="en-US" sz="4000" b="1" dirty="0">
              <a:solidFill>
                <a:srgbClr val="008094"/>
              </a:solidFill>
              <a:latin typeface="STKaiti" panose="02010600040101010101" pitchFamily="2" charset="-122"/>
              <a:ea typeface="STKaiti" panose="02010600040101010101" pitchFamily="2" charset="-122"/>
              <a:cs typeface="+mj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1021" y="1169963"/>
            <a:ext cx="70755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PsycINFO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收录了心理学研究领域最具影响力的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2,500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多种核心学术期刊。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PQ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期刊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中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700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多种心理学全文刊被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PsycINFO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索引</a:t>
            </a:r>
            <a:endParaRPr 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2609" y="3916162"/>
            <a:ext cx="70755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PubMed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收录生命医学相关领域全球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5,600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种学术期刊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PQ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期刊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中约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2,000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多种多种生物医学及相关学科全文刊被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PubMed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索引</a:t>
            </a:r>
            <a:endParaRPr 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71021" y="3302493"/>
            <a:ext cx="12038121" cy="45719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4604" y="739919"/>
            <a:ext cx="7004189" cy="369332"/>
          </a:xfrm>
          <a:prstGeom prst="rect">
            <a:avLst/>
          </a:prstGeom>
          <a:solidFill>
            <a:srgbClr val="C00000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zh-CN" altLang="en-US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提供约</a:t>
            </a:r>
            <a:r>
              <a:rPr lang="en-US" altLang="zh-CN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16000</a:t>
            </a:r>
            <a:r>
              <a:rPr lang="zh-CN" altLang="en-US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种全文刊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97562" y="372436"/>
            <a:ext cx="4528885" cy="26673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7562" y="3845380"/>
            <a:ext cx="4528885" cy="2640184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ags/tag1.xml><?xml version="1.0" encoding="utf-8"?>
<p:tagLst xmlns:p="http://schemas.openxmlformats.org/presentationml/2006/main">
  <p:tag name="ARTICULATE_SLIDE_THUMBNAIL_REFRESH" val="1"/>
</p:tagLst>
</file>

<file path=ppt/tags/tag10.xml><?xml version="1.0" encoding="utf-8"?>
<p:tagLst xmlns:p="http://schemas.openxmlformats.org/presentationml/2006/main">
  <p:tag name="ARTICULATE_SLIDE_THUMBNAIL_REFRESH" val="1"/>
</p:tagLst>
</file>

<file path=ppt/tags/tag11.xml><?xml version="1.0" encoding="utf-8"?>
<p:tagLst xmlns:p="http://schemas.openxmlformats.org/presentationml/2006/main">
  <p:tag name="ARTICULATE_SLIDE_THUMBNAIL_REFRESH" val="1"/>
</p:tagLst>
</file>

<file path=ppt/tags/tag12.xml><?xml version="1.0" encoding="utf-8"?>
<p:tagLst xmlns:p="http://schemas.openxmlformats.org/presentationml/2006/main">
  <p:tag name="ARTICULATE_SLIDE_THUMBNAIL_REFRESH" val="1"/>
</p:tagLst>
</file>

<file path=ppt/tags/tag13.xml><?xml version="1.0" encoding="utf-8"?>
<p:tagLst xmlns:p="http://schemas.openxmlformats.org/presentationml/2006/main">
  <p:tag name="ARTICULATE_SLIDE_THUMBNAIL_REFRESH" val="1"/>
</p:tagLst>
</file>

<file path=ppt/tags/tag14.xml><?xml version="1.0" encoding="utf-8"?>
<p:tagLst xmlns:p="http://schemas.openxmlformats.org/presentationml/2006/main">
  <p:tag name="ARTICULATE_SLIDE_THUMBNAIL_REFRESH" val="1"/>
</p:tagLst>
</file>

<file path=ppt/tags/tag15.xml><?xml version="1.0" encoding="utf-8"?>
<p:tagLst xmlns:p="http://schemas.openxmlformats.org/presentationml/2006/main">
  <p:tag name="ARTICULATE_SLIDE_THUMBNAIL_REFRESH" val="1"/>
</p:tagLst>
</file>

<file path=ppt/tags/tag16.xml><?xml version="1.0" encoding="utf-8"?>
<p:tagLst xmlns:p="http://schemas.openxmlformats.org/presentationml/2006/main">
  <p:tag name="ARTICULATE_SLIDE_THUMBNAIL_REFRESH" val="1"/>
</p:tagLst>
</file>

<file path=ppt/tags/tag17.xml><?xml version="1.0" encoding="utf-8"?>
<p:tagLst xmlns:p="http://schemas.openxmlformats.org/presentationml/2006/main">
  <p:tag name="ARTICULATE_SLIDE_THUMBNAIL_REFRESH" val="1"/>
</p:tagLst>
</file>

<file path=ppt/tags/tag18.xml><?xml version="1.0" encoding="utf-8"?>
<p:tagLst xmlns:p="http://schemas.openxmlformats.org/presentationml/2006/main">
  <p:tag name="ARTICULATE_SLIDE_THUMBNAIL_REFRESH" val="1"/>
</p:tagLst>
</file>

<file path=ppt/tags/tag19.xml><?xml version="1.0" encoding="utf-8"?>
<p:tagLst xmlns:p="http://schemas.openxmlformats.org/presentationml/2006/main">
  <p:tag name="ARTICULATE_SLIDE_THUMBNAIL_REFRESH" val="1"/>
</p:tagLst>
</file>

<file path=ppt/tags/tag2.xml><?xml version="1.0" encoding="utf-8"?>
<p:tagLst xmlns:p="http://schemas.openxmlformats.org/presentationml/2006/main">
  <p:tag name="ARTICULATE_SLIDE_THUMBNAIL_REFRESH" val="1"/>
</p:tagLst>
</file>

<file path=ppt/tags/tag20.xml><?xml version="1.0" encoding="utf-8"?>
<p:tagLst xmlns:p="http://schemas.openxmlformats.org/presentationml/2006/main">
  <p:tag name="ARTICULATE_SLIDE_THUMBNAIL_REFRESH" val="1"/>
</p:tagLst>
</file>

<file path=ppt/tags/tag21.xml><?xml version="1.0" encoding="utf-8"?>
<p:tagLst xmlns:p="http://schemas.openxmlformats.org/presentationml/2006/main">
  <p:tag name="ARTICULATE_SLIDE_THUMBNAIL_REFRESH" val="1"/>
</p:tagLst>
</file>

<file path=ppt/tags/tag22.xml><?xml version="1.0" encoding="utf-8"?>
<p:tagLst xmlns:p="http://schemas.openxmlformats.org/presentationml/2006/main">
  <p:tag name="ARTICULATE_SLIDE_THUMBNAIL_REFRESH" val="1"/>
</p:tagLst>
</file>

<file path=ppt/tags/tag23.xml><?xml version="1.0" encoding="utf-8"?>
<p:tagLst xmlns:p="http://schemas.openxmlformats.org/presentationml/2006/main">
  <p:tag name="ARTICULATE_SLIDE_THUMBNAIL_REFRESH" val="1"/>
</p:tagLst>
</file>

<file path=ppt/tags/tag24.xml><?xml version="1.0" encoding="utf-8"?>
<p:tagLst xmlns:p="http://schemas.openxmlformats.org/presentationml/2006/main">
  <p:tag name="ARTICULATE_SLIDE_THUMBNAIL_REFRESH" val="1"/>
</p:tagLst>
</file>

<file path=ppt/tags/tag25.xml><?xml version="1.0" encoding="utf-8"?>
<p:tagLst xmlns:p="http://schemas.openxmlformats.org/presentationml/2006/main">
  <p:tag name="ARTICULATE_SLIDE_THUMBNAIL_REFRESH" val="1"/>
</p:tagLst>
</file>

<file path=ppt/tags/tag26.xml><?xml version="1.0" encoding="utf-8"?>
<p:tagLst xmlns:p="http://schemas.openxmlformats.org/presentationml/2006/main">
  <p:tag name="ARTICULATE_SLIDE_THUMBNAIL_REFRESH" val="1"/>
</p:tagLst>
</file>

<file path=ppt/tags/tag27.xml><?xml version="1.0" encoding="utf-8"?>
<p:tagLst xmlns:p="http://schemas.openxmlformats.org/presentationml/2006/main">
  <p:tag name="ARTICULATE_SLIDE_THUMBNAIL_REFRESH" val="1"/>
</p:tagLst>
</file>

<file path=ppt/tags/tag28.xml><?xml version="1.0" encoding="utf-8"?>
<p:tagLst xmlns:p="http://schemas.openxmlformats.org/presentationml/2006/main">
  <p:tag name="ARTICULATE_SLIDE_THUMBNAIL_REFRESH" val="1"/>
</p:tagLst>
</file>

<file path=ppt/tags/tag29.xml><?xml version="1.0" encoding="utf-8"?>
<p:tagLst xmlns:p="http://schemas.openxmlformats.org/presentationml/2006/main">
  <p:tag name="ARTICULATE_SLIDE_THUMBNAIL_REFRESH" val="1"/>
</p:tagLst>
</file>

<file path=ppt/tags/tag3.xml><?xml version="1.0" encoding="utf-8"?>
<p:tagLst xmlns:p="http://schemas.openxmlformats.org/presentationml/2006/main">
  <p:tag name="ARTICULATE_SLIDE_THUMBNAIL_REFRESH" val="1"/>
</p:tagLst>
</file>

<file path=ppt/tags/tag30.xml><?xml version="1.0" encoding="utf-8"?>
<p:tagLst xmlns:p="http://schemas.openxmlformats.org/presentationml/2006/main">
  <p:tag name="ARTICULATE_SLIDE_THUMBNAIL_REFRESH" val="1"/>
</p:tagLst>
</file>

<file path=ppt/tags/tag31.xml><?xml version="1.0" encoding="utf-8"?>
<p:tagLst xmlns:p="http://schemas.openxmlformats.org/presentationml/2006/main">
  <p:tag name="ARTICULATE_SLIDE_THUMBNAIL_REFRESH" val="1"/>
</p:tagLst>
</file>

<file path=ppt/tags/tag32.xml><?xml version="1.0" encoding="utf-8"?>
<p:tagLst xmlns:p="http://schemas.openxmlformats.org/presentationml/2006/main">
  <p:tag name="ARTICULATE_SLIDE_THUMBNAIL_REFRESH" val="1"/>
</p:tagLst>
</file>

<file path=ppt/tags/tag33.xml><?xml version="1.0" encoding="utf-8"?>
<p:tagLst xmlns:p="http://schemas.openxmlformats.org/presentationml/2006/main">
  <p:tag name="ARTICULATE_SLIDE_THUMBNAIL_REFRESH" val="1"/>
</p:tagLst>
</file>

<file path=ppt/tags/tag34.xml><?xml version="1.0" encoding="utf-8"?>
<p:tagLst xmlns:p="http://schemas.openxmlformats.org/presentationml/2006/main">
  <p:tag name="ARTICULATE_SLIDE_THUMBNAIL_REFRESH" val="1"/>
</p:tagLst>
</file>

<file path=ppt/tags/tag35.xml><?xml version="1.0" encoding="utf-8"?>
<p:tagLst xmlns:p="http://schemas.openxmlformats.org/presentationml/2006/main">
  <p:tag name="ARTICULATE_SLIDE_THUMBNAIL_REFRESH" val="1"/>
</p:tagLst>
</file>

<file path=ppt/tags/tag36.xml><?xml version="1.0" encoding="utf-8"?>
<p:tagLst xmlns:p="http://schemas.openxmlformats.org/presentationml/2006/main">
  <p:tag name="ARTICULATE_SLIDE_THUMBNAIL_REFRESH" val="1"/>
</p:tagLst>
</file>

<file path=ppt/tags/tag37.xml><?xml version="1.0" encoding="utf-8"?>
<p:tagLst xmlns:p="http://schemas.openxmlformats.org/presentationml/2006/main">
  <p:tag name="ARTICULATE_SLIDE_THUMBNAIL_REFRESH" val="1"/>
</p:tagLst>
</file>

<file path=ppt/tags/tag38.xml><?xml version="1.0" encoding="utf-8"?>
<p:tagLst xmlns:p="http://schemas.openxmlformats.org/presentationml/2006/main">
  <p:tag name="ARTICULATE_SLIDE_THUMBNAIL_REFRESH" val="1"/>
</p:tagLst>
</file>

<file path=ppt/tags/tag39.xml><?xml version="1.0" encoding="utf-8"?>
<p:tagLst xmlns:p="http://schemas.openxmlformats.org/presentationml/2006/main">
  <p:tag name="ARTICULATE_SLIDE_THUMBNAIL_REFRESH" val="1"/>
</p:tagLst>
</file>

<file path=ppt/tags/tag4.xml><?xml version="1.0" encoding="utf-8"?>
<p:tagLst xmlns:p="http://schemas.openxmlformats.org/presentationml/2006/main">
  <p:tag name="ARTICULATE_SLIDE_THUMBNAIL_REFRESH" val="1"/>
</p:tagLst>
</file>

<file path=ppt/tags/tag40.xml><?xml version="1.0" encoding="utf-8"?>
<p:tagLst xmlns:p="http://schemas.openxmlformats.org/presentationml/2006/main">
  <p:tag name="ARTICULATE_SLIDE_THUMBNAIL_REFRESH" val="1"/>
</p:tagLst>
</file>

<file path=ppt/tags/tag41.xml><?xml version="1.0" encoding="utf-8"?>
<p:tagLst xmlns:p="http://schemas.openxmlformats.org/presentationml/2006/main">
  <p:tag name="ARTICULATE_SLIDE_THUMBNAIL_REFRESH" val="1"/>
</p:tagLst>
</file>

<file path=ppt/tags/tag42.xml><?xml version="1.0" encoding="utf-8"?>
<p:tagLst xmlns:p="http://schemas.openxmlformats.org/presentationml/2006/main">
  <p:tag name="ARTICULATE_SLIDE_THUMBNAIL_REFRESH" val="1"/>
</p:tagLst>
</file>

<file path=ppt/tags/tag43.xml><?xml version="1.0" encoding="utf-8"?>
<p:tagLst xmlns:p="http://schemas.openxmlformats.org/presentationml/2006/main">
  <p:tag name="ARTICULATE_SLIDE_THUMBNAIL_REFRESH" val="1"/>
</p:tagLst>
</file>

<file path=ppt/tags/tag44.xml><?xml version="1.0" encoding="utf-8"?>
<p:tagLst xmlns:p="http://schemas.openxmlformats.org/presentationml/2006/main">
  <p:tag name="ARTICULATE_SLIDE_THUMBNAIL_REFRESH" val="1"/>
</p:tagLst>
</file>

<file path=ppt/tags/tag48.xml><?xml version="1.0" encoding="utf-8"?>
<p:tagLst xmlns:p="http://schemas.openxmlformats.org/presentationml/2006/main">
  <p:tag name="ARTICULATE_DESIGN_ID_OFFICE THEME" val="B7GN9VXa"/>
  <p:tag name="ARTICULATE_PROJECT_OPEN" val="0"/>
  <p:tag name="ARTICULATE_SLIDE_COUNT" val="44"/>
  <p:tag name="KSO_WPP_MARK_KEY" val="06dbee96-bedb-4c66-95de-11993214c266"/>
  <p:tag name="COMMONDATA" val="eyJoZGlkIjoiOTg2YTExNzU5Y2NhMmE2ZmE0NDQ1MWU3MjhhMjEwYzUifQ=="/>
</p:tagLst>
</file>

<file path=ppt/tags/tag5.xml><?xml version="1.0" encoding="utf-8"?>
<p:tagLst xmlns:p="http://schemas.openxmlformats.org/presentationml/2006/main">
  <p:tag name="ARTICULATE_SLIDE_THUMBNAIL_REFRESH" val="1"/>
</p:tagLst>
</file>

<file path=ppt/tags/tag6.xml><?xml version="1.0" encoding="utf-8"?>
<p:tagLst xmlns:p="http://schemas.openxmlformats.org/presentationml/2006/main">
  <p:tag name="ARTICULATE_SLIDE_THUMBNAIL_REFRESH" val="1"/>
</p:tagLst>
</file>

<file path=ppt/tags/tag7.xml><?xml version="1.0" encoding="utf-8"?>
<p:tagLst xmlns:p="http://schemas.openxmlformats.org/presentationml/2006/main">
  <p:tag name="ARTICULATE_SLIDE_THUMBNAIL_REFRESH" val="1"/>
</p:tagLst>
</file>

<file path=ppt/tags/tag8.xml><?xml version="1.0" encoding="utf-8"?>
<p:tagLst xmlns:p="http://schemas.openxmlformats.org/presentationml/2006/main">
  <p:tag name="ARTICULATE_SLIDE_THUMBNAIL_REFRESH" val="1"/>
</p:tagLst>
</file>

<file path=ppt/tags/tag9.xml><?xml version="1.0" encoding="utf-8"?>
<p:tagLst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item1.xml>��< ? m s o - c o n t e n t T y p e ? > < F o r m T e m p l a t e s   x m l n s = " h t t p : / / s c h e m a s . m i c r o s o f t . c o m / s h a r e p o i n t / v 3 / c o n t e n t t y p e / f o r m s " > < D i s p l a y > D o c u m e n t L i b r a r y F o r m < / D i s p l a y > < E d i t > D o c u m e n t L i b r a r y F o r m < / E d i t > < N e w > D o c u m e n t L i b r a r y F o r m < / N e w > < / F o r m T e m p l a t e s > 
</file>

<file path=customXml/item2.xml>��< ? x m l   v e r s i o n = " 1 . 0 " ? > < c t : c o n t e n t T y p e S c h e m a   c t : _ = " "   m a : _ = " "   m a : c o n t e n t T y p e N a m e = " D o c u m e n t "   m a : c o n t e n t T y p e I D = " 0 x 0 1 0 1 0 0 8 1 F 5 3 0 7 B 9 4 8 C 9 0 4 1 9 2 E C B 5 4 9 7 D 8 C 5 4 3 8 "   m a : c o n t e n t T y p e V e r s i o n = " 1 5 "   m a : c o n t e n t T y p e D e s c r i p t i o n = " C r e a t e   a   n e w   d o c u m e n t . "   m a : c o n t e n t T y p e S c o p e = " "   m a : v e r s i o n I D = " c c 2 6 1 b 9 b c c 7 b 1 6 5 0 9 b 9 6 a e f a 9 e d 5 8 e 9 1 "   x m l n s : c t = " h t t p : / / s c h e m a s . m i c r o s o f t . c o m / o f f i c e / 2 0 0 6 / m e t a d a t a / c o n t e n t T y p e "   x m l n s : m a = " h t t p : / / s c h e m a s . m i c r o s o f t . c o m / o f f i c e / 2 0 0 6 / m e t a d a t a / p r o p e r t i e s / m e t a A t t r i b u t e s " >  
 < x s d : s c h e m a   t a r g e t N a m e s p a c e = " h t t p : / / s c h e m a s . m i c r o s o f t . c o m / o f f i c e / 2 0 0 6 / m e t a d a t a / p r o p e r t i e s "   m a : r o o t = " t r u e "   m a : f i e l d s I D = " e 0 7 0 1 a f 3 6 a 5 9 5 0 c 8 8 7 9 3 8 3 0 c 1 5 f 3 2 1 9 1 "   n s 1 : _ = " "   n s 3 : _ = " "   x m l n s : x s d = " h t t p : / / w w w . w 3 . o r g / 2 0 0 1 / X M L S c h e m a "   x m l n s : x s = " h t t p : / / w w w . w 3 . o r g / 2 0 0 1 / X M L S c h e m a "   x m l n s : p = " h t t p : / / s c h e m a s . m i c r o s o f t . c o m / o f f i c e / 2 0 0 6 / m e t a d a t a / p r o p e r t i e s "   x m l n s : n s 1 = " 2 2 6 f 6 8 8 b - 3 a b b - 4 0 a 7 - a 6 2 8 - e 2 2 e 8 2 d a f 9 e 5 "   x m l n s : n s 3 = " 4 f 9 6 4 b 5 3 - c c 1 b - 4 d 9 2 - 9 9 f d - 4 9 3 b 9 1 4 c a c 4 9 " >  
 < x s d : i m p o r t   n a m e s p a c e = " 2 2 6 f 6 8 8 b - 3 a b b - 4 0 a 7 - a 6 2 8 - e 2 2 e 8 2 d a f 9 e 5 " / >  
 < x s d : i m p o r t   n a m e s p a c e = " 4 f 9 6 4 b 5 3 - c c 1 b - 4 d 9 2 - 9 9 f d - 4 9 3 b 9 1 4 c a c 4 9 " / >  
 < x s d : e l e m e n t   n a m e = " p r o p e r t i e s " >  
 < x s d : c o m p l e x T y p e >  
 < x s d : s e q u e n c e >  
 < x s d : e l e m e n t   n a m e = " d o c u m e n t M a n a g e m e n t " >  
 < x s d : c o m p l e x T y p e >  
 < x s d : a l l >  
 < x s d : e l e m e n t   r e f = " n s 1 : S e q "   m i n O c c u r s = " 0 " / >  
 < x s d : e l e m e n t   r e f = " n s 1 : S t a t u s "   m i n O c c u r s = " 0 " / >  
 < x s d : e l e m e n t   r e f = " n s 1 : L G _ x 0 0 2 0 _ A s s e t _ x 0 0 2 0 _ I D _ x 0 0 2 3 _ "   m i n O c c u r s = " 0 " / >  
 < x s d : e l e m e n t   r e f = " n s 1 : M e d i a S e r v i c e M e t a d a t a "   m i n O c c u r s = " 0 " / >  
 < x s d : e l e m e n t   r e f = " n s 1 : M e d i a S e r v i c e F a s t M e t a d a t a "   m i n O c c u r s = " 0 " / >  
 < x s d : e l e m e n t   r e f = " n s 1 : M e d i a S e r v i c e D a t e T a k e n "   m i n O c c u r s = " 0 " / >  
 < x s d : e l e m e n t   r e f = " n s 3 : S h a r e d W i t h U s e r s "   m i n O c c u r s = " 0 " / >  
 < x s d : e l e m e n t   r e f = " n s 3 : S h a r e d W i t h D e t a i l s "   m i n O c c u r s = " 0 " / >  
 < x s d : e l e m e n t   r e f = " n s 1 : M e d i a S e r v i c e A u t o K e y P o i n t s "   m i n O c c u r s = " 0 " / >  
 < x s d : e l e m e n t   r e f = " n s 1 : M e d i a S e r v i c e K e y P o i n t s "   m i n O c c u r s = " 0 " / >  
 < x s d : e l e m e n t   r e f = " n s 1 : C l a r i v a t e _ x 0 0 2 0 _ U p d a t e "   m i n O c c u r s = " 0 " / >  
 < / x s d : a l l >  
 < / x s d : c o m p l e x T y p e >  
 < / x s d : e l e m e n t >  
 < / x s d : s e q u e n c e >  
 < / x s d : c o m p l e x T y p e >  
 < / x s d : e l e m e n t >  
 < / x s d : s c h e m a >  
 < x s d : s c h e m a   t a r g e t N a m e s p a c e = " 2 2 6 f 6 8 8 b - 3 a b b - 4 0 a 7 - a 6 2 8 - e 2 2 e 8 2 d a f 9 e 5 "   e l e m e n t F o r m D e f a u l t = " q u a l i f i e d "   x m l n s : x s d = " h t t p : / / w w w . w 3 . o r g / 2 0 0 1 / X M L S c h e m a "   x m l n s : x s = " h t t p : / / w w w . w 3 . o r g / 2 0 0 1 / X M L S c h e m a "   x m l n s : d m s = " h t t p : / / s c h e m a s . m i c r o s o f t . c o m / o f f i c e / 2 0 0 6 / d o c u m e n t M a n a g e m e n t / t y p e s "   x m l n s : p c = " h t t p : / / s c h e m a s . m i c r o s o f t . c o m / o f f i c e / i n f o p a t h / 2 0 0 7 / P a r t n e r C o n t r o l s " >  
 < x s d : i m p o r t   n a m e s p a c e = " h t t p : / / s c h e m a s . m i c r o s o f t . c o m / o f f i c e / 2 0 0 6 / d o c u m e n t M a n a g e m e n t / t y p e s " / >  
 < x s d : i m p o r t   n a m e s p a c e = " h t t p : / / s c h e m a s . m i c r o s o f t . c o m / o f f i c e / i n f o p a t h / 2 0 0 7 / P a r t n e r C o n t r o l s " / >  
 < x s d : e l e m e n t   n a m e = " S e q "   m a : i n d e x = " 0 "   n i l l a b l e = " t r u e "   m a : d i s p l a y N a m e = " S e q "   m a : d e c i m a l s = " 1 "   m a : i n t e r n a l N a m e = " S e q "   m a : r e a d O n l y = " f a l s e " >  
 < x s d : s i m p l e T y p e >  
 < x s d : r e s t r i c t i o n   b a s e = " d m s : N u m b e r " / >  
 < / x s d : s i m p l e T y p e >  
 < / x s d : e l e m e n t >  
 < x s d : e l e m e n t   n a m e = " S t a t u s "   m a : i n d e x = " 3 "   n i l l a b l e = " t r u e "   m a : d i s p l a y N a m e = " S t a t u s "   m a : f o r m a t = " D r o p d o w n "   m a : i n t e r n a l N a m e = " S t a t u s " >  
 < x s d : s i m p l e T y p e >  
 < x s d : r e s t r i c t i o n   b a s e = " d m s : C h o i c e " >  
 < x s d : e n u m e r a t i o n   v a l u e = " T r a i n i n g   O u t l i n e " / >  
 < x s d : e n u m e r a t i o n   v a l u e = " S M E   O u t l i n e   A p p r o v i n g " / >  
 < x s d : e n u m e r a t i o n   v a l u e = " M a t e r i a l   i n   D r a f t " / >  
 < x s d : e n u m e r a t i o n   v a l u e = " S M E   D r a f t   R e v i e w i n g " / >  
 < x s d : e n u m e r a t i o n   v a l u e = " S M E   A p p r o v e d " / >  
 < x s d : e n u m e r a t i o n   v a l u e = " I n   D e v e l o p m e n t " / >  
 < x s d : e n u m e r a t i o n   v a l u e = " P e e r   R e v i e w " / >  
 < x s d : e n u m e r a t i o n   v a l u e = " F i n a l   P o l i s h i n g " / >  
 < x s d : e n u m e r a t i o n   v a l u e = " P e n d i n g   G o v e r n a n c e   Q A " / >  
 < x s d : e n u m e r a t i o n   v a l u e = " F i n a l   V e r s i o n " / >  
 < x s d : e n u m e r a t i o n   v a l u e = " P o s t i n g   t o   L G " / >  
 < x s d : e n u m e r a t i o n   v a l u e = " L i v e   o n   L G " / >  
 < x s d : e n u m e r a t i o n   v a l u e = " U n d e r   R e v i e w " / >  
 < x s d : e n u m e r a t i o n   v a l u e = " U p d a t i n g " / >  
 < x s d : e n u m e r a t i o n   v a l u e = " A r c h i v e d " / >  
 < / x s d : r e s t r i c t i o n >  
 < / x s d : s i m p l e T y p e >  
 < / x s d : e l e m e n t >  
 < x s d : e l e m e n t   n a m e = " L G _ x 0 0 2 0 _ A s s e t _ x 0 0 2 0 _ I D _ x 0 0 2 3 _ "   m a : i n d e x = " 4 "   n i l l a b l e = " t r u e "   m a : d i s p l a y N a m e = " L G   A s s e t   I D # "   m a : d e s c r i p t i o n = " I f   t h e   t r a i n i n g   r e s o u r c e   ( a s s e t )   i s   p o s t e d   o n   a   L i b G u i d e ,   t h e n   t h a t   L i b G u i d e   A s s e t   I D #   f r o m   S p i n g s h a r e   s h o u l d   b e   a d d e d   i n   t h e   K M C   a n d   t h e   S t a t u s   o f   t h e   r e s o u r c e   m u s t   b e   c h a n g e d   t o   & q u o t ; L i v e   o n   L G & q u o t ; . "   m a : i n t e r n a l N a m e = " L G _ x 0 0 2 0 _ A s s e t _ x 0 0 2 0 _ I D _ x 0 0 2 3 _ "   m a : r e a d O n l y = " f a l s e " >  
 < x s d : s i m p l e T y p e >  
 < x s d : r e s t r i c t i o n   b a s e = " d m s : T e x t " >  
 < x s d : m a x L e n g t h   v a l u e = " 1 5 " / >  
 < / x s d : r e s t r i c t i o n >  
 < / x s d : s i m p l e T y p e >  
 < / x s d : e l e m e n t >  
 < x s d : e l e m e n t   n a m e = " M e d i a S e r v i c e M e t a d a t a "   m a : i n d e x = " 6 "   n i l l a b l e = " t r u e "   m a : d i s p l a y N a m e = " M e d i a S e r v i c e M e t a d a t a "   m a : h i d d e n = " t r u e "   m a : i n t e r n a l N a m e = " M e d i a S e r v i c e M e t a d a t a "   m a : r e a d O n l y = " t r u e " >  
 < x s d : s i m p l e T y p e >  
 < x s d : r e s t r i c t i o n   b a s e = " d m s : N o t e " / >  
 < / x s d : s i m p l e T y p e >  
 < / x s d : e l e m e n t >  
 < x s d : e l e m e n t   n a m e = " M e d i a S e r v i c e F a s t M e t a d a t a "   m a : i n d e x = " 7 "   n i l l a b l e = " t r u e "   m a : d i s p l a y N a m e = " M e d i a S e r v i c e F a s t M e t a d a t a "   m a : h i d d e n = " t r u e "   m a : i n t e r n a l N a m e = " M e d i a S e r v i c e F a s t M e t a d a t a "   m a : r e a d O n l y = " t r u e " >  
 < x s d : s i m p l e T y p e >  
 < x s d : r e s t r i c t i o n   b a s e = " d m s : N o t e " / >  
 < / x s d : s i m p l e T y p e >  
 < / x s d : e l e m e n t >  
 < x s d : e l e m e n t   n a m e = " M e d i a S e r v i c e D a t e T a k e n "   m a : i n d e x = " 1 2 "   n i l l a b l e = " t r u e "   m a : d i s p l a y N a m e = " M e d i a S e r v i c e D a t e T a k e n "   m a : h i d d e n = " t r u e "   m a : i n t e r n a l N a m e = " M e d i a S e r v i c e D a t e T a k e n "   m a : r e a d O n l y = " t r u e " >  
 < x s d : s i m p l e T y p e >  
 < x s d : r e s t r i c t i o n   b a s e = " d m s : T e x t " / >  
 < / x s d : s i m p l e T y p e >  
 < / x s d : e l e m e n t >  
 < x s d : e l e m e n t   n a m e = " M e d i a S e r v i c e A u t o K e y P o i n t s "   m a : i n d e x = " 1 5 "   n i l l a b l e = " t r u e "   m a : d i s p l a y N a m e = " M e d i a S e r v i c e A u t o K e y P o i n t s "   m a : h i d d e n = " t r u e "   m a : i n t e r n a l N a m e = " M e d i a S e r v i c e A u t o K e y P o i n t s "   m a : r e a d O n l y = " t r u e " >  
 < x s d : s i m p l e T y p e >  
 < x s d : r e s t r i c t i o n   b a s e = " d m s : N o t e " / >  
 < / x s d : s i m p l e T y p e >  
 < / x s d : e l e m e n t >  
 < x s d : e l e m e n t   n a m e = " M e d i a S e r v i c e K e y P o i n t s "   m a : i n d e x = " 1 6 "   n i l l a b l e = " t r u e "   m a : d i s p l a y N a m e = " K e y P o i n t s "   m a : h i d d e n = " t r u e "   m a : i n t e r n a l N a m e = " M e d i a S e r v i c e K e y P o i n t s "   m a : r e a d O n l y = " t r u e " >  
 < x s d : s i m p l e T y p e >  
 < x s d : r e s t r i c t i o n   b a s e = " d m s : N o t e " / >  
 < / x s d : s i m p l e T y p e >  
 < / x s d : e l e m e n t >  
 < x s d : e l e m e n t   n a m e = " C l a r i v a t e _ x 0 0 2 0 _ U p d a t e "   m a : i n d e x = " 1 8 "   n i l l a b l e = " t r u e "   m a : d i s p l a y N a m e = " C l a r i v a t e   U p d a t e "   m a : d e f a u l t = " N o "   m a : f o r m a t = " R a d i o B u t t o n s "   m a : i n t e r n a l N a m e = " C l a r i v a t e _ x 0 0 2 0 _ U p d a t e " >  
 < x s d : s i m p l e T y p e >  
 < x s d : r e s t r i c t i o n   b a s e = " d m s : C h o i c e " >  
 < x s d : e n u m e r a t i o n   v a l u e = " Y e s " / >  
 < x s d : e n u m e r a t i o n   v a l u e = " N o " / >  
 < / x s d : r e s t r i c t i o n >  
 < / x s d : s i m p l e T y p e >  
 < / x s d : e l e m e n t >  
 < / x s d : s c h e m a >  
 < x s d : s c h e m a   t a r g e t N a m e s p a c e = " 4 f 9 6 4 b 5 3 - c c 1 b - 4 d 9 2 - 9 9 f d - 4 9 3 b 9 1 4 c a c 4 9 "   e l e m e n t F o r m D e f a u l t = " q u a l i f i e d "   x m l n s : x s d = " h t t p : / / w w w . w 3 . o r g / 2 0 0 1 / X M L S c h e m a "   x m l n s : x s = " h t t p : / / w w w . w 3 . o r g / 2 0 0 1 / X M L S c h e m a "   x m l n s : d m s = " h t t p : / / s c h e m a s . m i c r o s o f t . c o m / o f f i c e / 2 0 0 6 / d o c u m e n t M a n a g e m e n t / t y p e s "   x m l n s : p c = " h t t p : / / s c h e m a s . m i c r o s o f t . c o m / o f f i c e / i n f o p a t h / 2 0 0 7 / P a r t n e r C o n t r o l s " >  
 < x s d : i m p o r t   n a m e s p a c e = " h t t p : / / s c h e m a s . m i c r o s o f t . c o m / o f f i c e / 2 0 0 6 / d o c u m e n t M a n a g e m e n t / t y p e s " / >  
 < x s d : i m p o r t   n a m e s p a c e = " h t t p : / / s c h e m a s . m i c r o s o f t . c o m / o f f i c e / i n f o p a t h / 2 0 0 7 / P a r t n e r C o n t r o l s " / >  
 < x s d : e l e m e n t   n a m e = " S h a r e d W i t h U s e r s "   m a : i n d e x = " 1 3 "   n i l l a b l e = " t r u e "   m a : d i s p l a y N a m e = " S h a r e d   W i t h "   m a : h i d d e n = " t r u e "   m a : i n t e r n a l N a m e = " S h a r e d W i t h U s e r s "   m a : r e a d O n l y = " t r u e " >  
 < x s d : c o m p l e x T y p e >  
 < x s d : c o m p l e x C o n t e n t >  
 < x s d : e x t e n s i o n   b a s e = " d m s : U s e r M u l t i " >  
 < x s d : s e q u e n c e >  
 < x s d : e l e m e n t   n a m e = " U s e r I n f o "   m i n O c c u r s = " 0 "   m a x O c c u r s = " u n b o u n d e d " >  
 < x s d : c o m p l e x T y p e >  
 < x s d : s e q u e n c e >  
 < x s d : e l e m e n t   n a m e = " D i s p l a y N a m e "   t y p e = " x s d : s t r i n g "   m i n O c c u r s = " 0 " / >  
 < x s d : e l e m e n t   n a m e = " A c c o u n t I d "   t y p e = " d m s : U s e r I d "   m i n O c c u r s = " 0 "   n i l l a b l e = " t r u e " / >  
 < x s d : e l e m e n t   n a m e = " A c c o u n t T y p e "   t y p e = " x s d : s t r i n g "   m i n O c c u r s = " 0 " / >  
 < / x s d : s e q u e n c e >  
 < / x s d : c o m p l e x T y p e >  
 < / x s d : e l e m e n t >  
 < / x s d : s e q u e n c e >  
 < / x s d : e x t e n s i o n >  
 < / x s d : c o m p l e x C o n t e n t >  
 < / x s d : c o m p l e x T y p e >  
 < / x s d : e l e m e n t >  
 < x s d : e l e m e n t   n a m e = " S h a r e d W i t h D e t a i l s "   m a : i n d e x = " 1 4 "   n i l l a b l e = " t r u e "   m a : d i s p l a y N a m e = " S h a r e d   W i t h   D e t a i l s "   m a : h i d d e n = " t r u e "   m a : i n t e r n a l N a m e = " S h a r e d W i t h D e t a i l s "   m a : r e a d O n l y = " t r u e " >  
 < x s d : s i m p l e T y p e >  
 < x s d : r e s t r i c t i o n   b a s e = " d m s : N o t e " / >  
 < / x s d : s i m p l e T y p e >  
 < / x s d : e l e m e n t >  
 < / x s d : s c h e m a >  
 < x s d : s c h e m a   t a r g e t N a m e s p a c e = " h t t p : / / s c h e m a s . o p e n x m l f o r m a t s . o r g / p a c k a g e / 2 0 0 6 / m e t a d a t a / c o r e - p r o p e r t i e s "   e l e m e n t F o r m D e f a u l t = " q u a l i f i e d "   a t t r i b u t e F o r m D e f a u l t = " u n q u a l i f i e d "   b l o c k D e f a u l t = " # a l l "   x m l n s = " h t t p : / / s c h e m a s . o p e n x m l f o r m a t s . o r g / p a c k a g e / 2 0 0 6 / m e t a d a t a / c o r e - p r o p e r t i e s "   x m l n s : x s d = " h t t p : / / w w w . w 3 . o r g / 2 0 0 1 / X M L S c h e m a "   x m l n s : x s i = " h t t p : / / w w w . w 3 . o r g / 2 0 0 1 / X M L S c h e m a - i n s t a n c e "   x m l n s : d c = " h t t p : / / p u r l . o r g / d c / e l e m e n t s / 1 . 1 / "   x m l n s : d c t e r m s = " h t t p : / / p u r l . o r g / d c / t e r m s / "   x m l n s : o d o c = " h t t p : / / s c h e m a s . m i c r o s o f t . c o m / i n t e r n a l / o b d " >  
 < x s d : i m p o r t   n a m e s p a c e = " h t t p : / / p u r l . o r g / d c / e l e m e n t s / 1 . 1 / "   s c h e m a L o c a t i o n = " h t t p : / / d u b l i n c o r e . o r g / s c h e m a s / x m l s / q d c / 2 0 0 3 / 0 4 / 0 2 / d c . x s d " / >  
 < x s d : i m p o r t   n a m e s p a c e = " h t t p : / / p u r l . o r g / d c / t e r m s / "   s c h e m a L o c a t i o n = " h t t p : / / d u b l i n c o r e . o r g / s c h e m a s / x m l s / q d c / 2 0 0 3 / 0 4 / 0 2 / d c t e r m s . x s d " / >  
 < x s d : e l e m e n t   n a m e = " c o r e P r o p e r t i e s "   t y p e = " C T _ c o r e P r o p e r t i e s " / >  
 < x s d : c o m p l e x T y p e   n a m e = " C T _ c o r e P r o p e r t i e s " >  
 < x s d : a l l >  
 < x s d : e l e m e n t   r e f = " d c : c r e a t o r "   m i n O c c u r s = " 0 "   m a x O c c u r s = " 1 " / >  
 < x s d : e l e m e n t   r e f = " d c t e r m s : c r e a t e d "   m i n O c c u r s = " 0 "   m a x O c c u r s = " 1 " / >  
 < x s d : e l e m e n t   r e f = " d c : i d e n t i f i e r "   m i n O c c u r s = " 0 "   m a x O c c u r s = " 1 " / >  
 < x s d : e l e m e n t   n a m e = " c o n t e n t T y p e "   m i n O c c u r s = " 0 "   m a x O c c u r s = " 1 "   t y p e = " x s d : s t r i n g "   m a : d i s p l a y N a m e = " C o n t e n t   T y p e " / >  
 < x s d : e l e m e n t   r e f = " d c : t i t l e "   m i n O c c u r s = " 0 "   m a x O c c u r s = " 1 "   m a : i n d e x = " 2 "   m a : d i s p l a y N a m e = " T i t l e " / >  
 < x s d : e l e m e n t   r e f = " d c : s u b j e c t "   m i n O c c u r s = " 0 "   m a x O c c u r s = " 1 " / >  
 < x s d : e l e m e n t   r e f = " d c : d e s c r i p t i o n "   m i n O c c u r s = " 0 "   m a x O c c u r s = " 1 " / >  
 < x s d : e l e m e n t   n a m e = " k e y w o r d s "   m i n O c c u r s = " 0 "   m a x O c c u r s = " 1 "   t y p e = " x s d : s t r i n g " / >  
 < x s d : e l e m e n t   r e f = " d c : l a n g u a g e "   m i n O c c u r s = " 0 "   m a x O c c u r s = " 1 " / >  
 < x s d : e l e m e n t   n a m e = " c a t e g o r y "   m i n O c c u r s = " 0 "   m a x O c c u r s = " 1 "   t y p e = " x s d : s t r i n g " / >  
 < x s d : e l e m e n t   n a m e = " v e r s i o n "   m i n O c c u r s = " 0 "   m a x O c c u r s = " 1 "   t y p e = " x s d : s t r i n g " / >  
 < x s d : e l e m e n t   n a m e = " r e v i s i o n "   m i n O c c u r s = " 0 "   m a x O c c u r s = " 1 "   t y p e = " x s d : s t r i n g " >  
 < x s d : a n n o t a t i o n >  
 < x s d : d o c u m e n t a t i o n >  
                                                 T h i s   v a l u e   i n d i c a t e s   t h e   n u m b e r   o f   s a v e s   o r   r e v i s i o n s .   T h e   a p p l i c a t i o n   i s   r e s p o n s i b l e   f o r   u p d a t i n g   t h i s   v a l u e   a f t e r   e a c h   r e v i s i o n .  
                                         < / x s d : d o c u m e n t a t i o n >  
 < / x s d : a n n o t a t i o n >  
 < / x s d : e l e m e n t >  
 < x s d : e l e m e n t   n a m e = " l a s t M o d i f i e d B y "   m i n O c c u r s = " 0 "   m a x O c c u r s = " 1 "   t y p e = " x s d : s t r i n g " / >  
 < x s d : e l e m e n t   r e f = " d c t e r m s : m o d i f i e d "   m i n O c c u r s = " 0 "   m a x O c c u r s = " 1 " / >  
 < x s d : e l e m e n t   n a m e = " c o n t e n t S t a t u s "   m i n O c c u r s = " 0 "   m a x O c c u r s = " 1 "   t y p e = " x s d : s t r i n g " / >  
 < / x s d : a l l >  
 < / x s d : c o m p l e x T y p e >  
 < / x s d : s c h e m a >  
 < x s : s c h e m a   t a r g e t N a m e s p a c e = " h t t p : / / s c h e m a s . m i c r o s o f t . c o m / o f f i c e / i n f o p a t h / 2 0 0 7 / P a r t n e r C o n t r o l s "   e l e m e n t F o r m D e f a u l t = " q u a l i f i e d "   a t t r i b u t e F o r m D e f a u l t = " u n q u a l i f i e d "   x m l n s : p c = " h t t p : / / s c h e m a s . m i c r o s o f t . c o m / o f f i c e / i n f o p a t h / 2 0 0 7 / P a r t n e r C o n t r o l s "   x m l n s : x s = " h t t p : / / w w w . w 3 . o r g / 2 0 0 1 / X M L S c h e m a " >  
 < x s : e l e m e n t   n a m e = " P e r s o n " >  
 < x s : c o m p l e x T y p e >  
 < x s : s e q u e n c e >  
 < x s : e l e m e n t   r e f = " p c : D i s p l a y N a m e "   m i n O c c u r s = " 0 " > < / x s : e l e m e n t >  
 < x s : e l e m e n t   r e f = " p c : A c c o u n t I d "   m i n O c c u r s = " 0 " > < / x s : e l e m e n t >  
 < x s : e l e m e n t   r e f = " p c : A c c o u n t T y p e "   m i n O c c u r s = " 0 " > < / x s : e l e m e n t >  
 < / x s : s e q u e n c e >  
 < / x s : c o m p l e x T y p e >  
 < / x s : e l e m e n t >  
 < x s : e l e m e n t   n a m e = " D i s p l a y N a m e "   t y p e = " x s : s t r i n g " > < / x s : e l e m e n t >  
 < x s : e l e m e n t   n a m e = " A c c o u n t I d "   t y p e = " x s : s t r i n g " > < / x s : e l e m e n t >  
 < x s : e l e m e n t   n a m e = " A c c o u n t T y p e "   t y p e = " x s : s t r i n g " > < / x s : e l e m e n t >  
 < x s : e l e m e n t   n a m e = " B D C A s s o c i a t e d E n t i t y " >  
 < x s : c o m p l e x T y p e >  
 < x s : s e q u e n c e >  
 < x s : e l e m e n t   r e f = " p c : B D C E n t i t y "   m i n O c c u r s = " 0 "   m a x O c c u r s = " u n b o u n d e d " > < / x s : e l e m e n t >  
 < / x s : s e q u e n c e >  
 < x s : a t t r i b u t e   r e f = " p c : E n t i t y N a m e s p a c e " > < / x s : a t t r i b u t e >  
 < x s : a t t r i b u t e   r e f = " p c : E n t i t y N a m e " > < / x s : a t t r i b u t e >  
 < x s : a t t r i b u t e   r e f = " p c : S y s t e m I n s t a n c e N a m e " > < / x s : a t t r i b u t e >  
 < x s : a t t r i b u t e   r e f = " p c : A s s o c i a t i o n N a m e " > < / x s : a t t r i b u t e >  
 < / x s : c o m p l e x T y p e >  
 < / x s : e l e m e n t >  
 < x s : a t t r i b u t e   n a m e = " E n t i t y N a m e s p a c e "   t y p e = " x s : s t r i n g " > < / x s : a t t r i b u t e >  
 < x s : a t t r i b u t e   n a m e = " E n t i t y N a m e "   t y p e = " x s : s t r i n g " > < / x s : a t t r i b u t e >  
 < x s : a t t r i b u t e   n a m e = " S y s t e m I n s t a n c e N a m e "   t y p e = " x s : s t r i n g " > < / x s : a t t r i b u t e >  
 < x s : a t t r i b u t e   n a m e = " A s s o c i a t i o n N a m e "   t y p e = " x s : s t r i n g " > < / x s : a t t r i b u t e >  
 < x s : e l e m e n t   n a m e = " B D C E n t i t y " >  
 < x s : c o m p l e x T y p e >  
 < x s : s e q u e n c e >  
 < x s : e l e m e n t   r e f = " p c : E n t i t y D i s p l a y N a m e "   m i n O c c u r s = " 0 " > < / x s : e l e m e n t >  
 < x s : e l e m e n t   r e f = " p c : E n t i t y I n s t a n c e R e f e r e n c e "   m i n O c c u r s = " 0 " > < / x s : e l e m e n t >  
 < x s : e l e m e n t   r e f = " p c : E n t i t y I d 1 "   m i n O c c u r s = " 0 " > < / x s : e l e m e n t >  
 < x s : e l e m e n t   r e f = " p c : E n t i t y I d 2 "   m i n O c c u r s = " 0 " > < / x s : e l e m e n t >  
 < x s : e l e m e n t   r e f = " p c : E n t i t y I d 3 "   m i n O c c u r s = " 0 " > < / x s : e l e m e n t >  
 < x s : e l e m e n t   r e f = " p c : E n t i t y I d 4 "   m i n O c c u r s = " 0 " > < / x s : e l e m e n t >  
 < x s : e l e m e n t   r e f = " p c : E n t i t y I d 5 "   m i n O c c u r s = " 0 " > < / x s : e l e m e n t >  
 < / x s : s e q u e n c e >  
 < / x s : c o m p l e x T y p e >  
 < / x s : e l e m e n t >  
 < x s : e l e m e n t   n a m e = " E n t i t y D i s p l a y N a m e "   t y p e = " x s : s t r i n g " > < / x s : e l e m e n t >  
 < x s : e l e m e n t   n a m e = " E n t i t y I n s t a n c e R e f e r e n c e "   t y p e = " x s : s t r i n g " > < / x s : e l e m e n t >  
 < x s : e l e m e n t   n a m e = " E n t i t y I d 1 "   t y p e = " x s : s t r i n g " > < / x s : e l e m e n t >  
 < x s : e l e m e n t   n a m e = " E n t i t y I d 2 "   t y p e = " x s : s t r i n g " > < / x s : e l e m e n t >  
 < x s : e l e m e n t   n a m e = " E n t i t y I d 3 "   t y p e = " x s : s t r i n g " > < / x s : e l e m e n t >  
 < x s : e l e m e n t   n a m e = " E n t i t y I d 4 "   t y p e = " x s : s t r i n g " > < / x s : e l e m e n t >  
 < x s : e l e m e n t   n a m e = " E n t i t y I d 5 "   t y p e = " x s : s t r i n g " > < / x s : e l e m e n t >  
 < x s : e l e m e n t   n a m e = " T e r m s " >  
 < x s : c o m p l e x T y p e >  
 < x s : s e q u e n c e >  
 < x s : e l e m e n t   r e f = " p c : T e r m I n f o "   m i n O c c u r s = " 0 "   m a x O c c u r s = " u n b o u n d e d " > < / x s : e l e m e n t >  
 < / x s : s e q u e n c e >  
 < / x s : c o m p l e x T y p e >  
 < / x s : e l e m e n t >  
 < x s : e l e m e n t   n a m e = " T e r m I n f o " >  
 < x s : c o m p l e x T y p e >  
 < x s : s e q u e n c e >  
 < x s : e l e m e n t   r e f = " p c : T e r m N a m e "   m i n O c c u r s = " 0 " > < / x s : e l e m e n t >  
 < x s : e l e m e n t   r e f = " p c : T e r m I d "   m i n O c c u r s = " 0 " > < / x s : e l e m e n t >  
 < / x s : s e q u e n c e >  
 < / x s : c o m p l e x T y p e >  
 < / x s : e l e m e n t >  
 < x s : e l e m e n t   n a m e = " T e r m N a m e "   t y p e = " x s : s t r i n g " > < / x s : e l e m e n t >  
 < x s : e l e m e n t   n a m e = " T e r m I d "   t y p e = " x s : s t r i n g " > < / x s : e l e m e n t >  
 < / x s : s c h e m a >  
 < / c t : c o n t e n t T y p e S c h e m a > 
</file>

<file path=customXml/item3.xml>��< ? x m l   v e r s i o n = " 1 . 0 " ? > < p : p r o p e r t i e s   x m l n s : p = " h t t p : / / s c h e m a s . m i c r o s o f t . c o m / o f f i c e / 2 0 0 6 / m e t a d a t a / p r o p e r t i e s "   x m l n s : x s i = " h t t p : / / w w w . w 3 . o r g / 2 0 0 1 / X M L S c h e m a - i n s t a n c e "   x m l n s : p c = " h t t p : / / s c h e m a s . m i c r o s o f t . c o m / o f f i c e / i n f o p a t h / 2 0 0 7 / P a r t n e r C o n t r o l s " > < d o c u m e n t M a n a g e m e n t > < S t a t u s   x m l n s = " 2 2 6 f 6 8 8 b - 3 a b b - 4 0 a 7 - a 6 2 8 - e 2 2 e 8 2 d a f 9 e 5 "   x s i : n i l = " t r u e " / > < S e q   x m l n s = " 2 2 6 f 6 8 8 b - 3 a b b - 4 0 a 7 - a 6 2 8 - e 2 2 e 8 2 d a f 9 e 5 "   x s i : n i l = " t r u e " / > < C l a r i v a t e _ x 0 0 2 0 _ U p d a t e   x m l n s = " 2 2 6 f 6 8 8 b - 3 a b b - 4 0 a 7 - a 6 2 8 - e 2 2 e 8 2 d a f 9 e 5 " > N o < / C l a r i v a t e _ x 0 0 2 0 _ U p d a t e > < L G _ x 0 0 2 0 _ A s s e t _ x 0 0 2 0 _ I D _ x 0 0 2 3 _   x m l n s = " 2 2 6 f 6 8 8 b - 3 a b b - 4 0 a 7 - a 6 2 8 - e 2 2 e 8 2 d a f 9 e 5 "   x s i : n i l = " t r u e " / > < / d o c u m e n t M a n a g e m e n t > < / p : p r o p e r t i e s > 
</file>

<file path=customXml/itemProps45.xml><?xml version="1.0" encoding="utf-8"?>
<ds:datastoreItem xmlns:ds="http://schemas.openxmlformats.org/officeDocument/2006/customXml" ds:itemID="{D16010A2-2256-47E6-BE8B-FB8B30893B21}">
  <ds:schemaRefs/>
</ds:datastoreItem>
</file>

<file path=customXml/itemProps46.xml><?xml version="1.0" encoding="utf-8"?>
<ds:datastoreItem xmlns:ds="http://schemas.openxmlformats.org/officeDocument/2006/customXml" ds:itemID="{A14D2580-C342-40DA-BD22-7B8CA09F9810}">
  <ds:schemaRefs/>
</ds:datastoreItem>
</file>

<file path=customXml/itemProps47.xml><?xml version="1.0" encoding="utf-8"?>
<ds:datastoreItem xmlns:ds="http://schemas.openxmlformats.org/officeDocument/2006/customXml" ds:itemID="{B26A4718-8901-43DF-B187-8F7B18359EC6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3883</Words>
  <Application>WPS 演示</Application>
  <PresentationFormat>宽屏</PresentationFormat>
  <Paragraphs>262</Paragraphs>
  <Slides>44</Slides>
  <Notes>39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44</vt:i4>
      </vt:variant>
    </vt:vector>
  </HeadingPairs>
  <TitlesOfParts>
    <vt:vector size="67" baseType="lpstr">
      <vt:lpstr>Arial</vt:lpstr>
      <vt:lpstr>宋体</vt:lpstr>
      <vt:lpstr>Wingdings</vt:lpstr>
      <vt:lpstr>Avenir Next</vt:lpstr>
      <vt:lpstr>NumberOnly</vt:lpstr>
      <vt:lpstr>Avenir Next Demi Bold</vt:lpstr>
      <vt:lpstr>华文楷体</vt:lpstr>
      <vt:lpstr>微软雅黑</vt:lpstr>
      <vt:lpstr>STKaiti</vt:lpstr>
      <vt:lpstr>Open Sans Semibold</vt:lpstr>
      <vt:lpstr>Arial Unicode MS</vt:lpstr>
      <vt:lpstr>Calibri</vt:lpstr>
      <vt:lpstr>Segoe UI</vt:lpstr>
      <vt:lpstr>MS PGothic</vt:lpstr>
      <vt:lpstr>Times New Roman</vt:lpstr>
      <vt:lpstr>Arial Unicode MS</vt:lpstr>
      <vt:lpstr>Calibri Light</vt:lpstr>
      <vt:lpstr>Segoe Print</vt:lpstr>
      <vt:lpstr>等线</vt:lpstr>
      <vt:lpstr>Aharoni</vt:lpstr>
      <vt:lpstr>Kozuka Mincho Pr6N R</vt:lpstr>
      <vt:lpstr>Kozuka Mincho Pro B</vt:lpstr>
      <vt:lpstr>Office Theme</vt:lpstr>
      <vt:lpstr>ProQuest Central China 综合学术期刊数据库</vt:lpstr>
      <vt:lpstr>讲座目标</vt:lpstr>
      <vt:lpstr>PowerPoint 演示文稿</vt:lpstr>
      <vt:lpstr>ProQuest Central China</vt:lpstr>
      <vt:lpstr>资源收录情况</vt:lpstr>
      <vt:lpstr>资源收录情况 – 来源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ProQuest 平台-选库检索 </vt:lpstr>
      <vt:lpstr>词库、标引字段、检索算符（高级检索页）</vt:lpstr>
      <vt:lpstr>检索举例</vt:lpstr>
      <vt:lpstr>检索举例   Teach* Self Efficacy </vt:lpstr>
      <vt:lpstr>基本检索</vt:lpstr>
      <vt:lpstr>基本检索</vt:lpstr>
      <vt:lpstr>基本检索</vt:lpstr>
      <vt:lpstr>基本检索</vt:lpstr>
      <vt:lpstr>概念解析</vt:lpstr>
      <vt:lpstr>基本检索 (概念解析后检索策略）</vt:lpstr>
      <vt:lpstr>高级检索 – 定位字段提高相关性</vt:lpstr>
      <vt:lpstr>高级检索结果 – 定位字段提高相关性</vt:lpstr>
      <vt:lpstr>高级检索结果 – 主题分布</vt:lpstr>
      <vt:lpstr>命令行检索 -关注其中某个领域</vt:lpstr>
      <vt:lpstr>命令行检索结果 – 筛选</vt:lpstr>
      <vt:lpstr>命令行检索结果 – 批处理</vt:lpstr>
      <vt:lpstr>文献筛选报告</vt:lpstr>
      <vt:lpstr>检索举例：检索综述</vt:lpstr>
      <vt:lpstr>检索综述</vt:lpstr>
      <vt:lpstr>命中综述类文献举例</vt:lpstr>
      <vt:lpstr>检索举例：检索研究建议</vt:lpstr>
      <vt:lpstr>文中研究建议</vt:lpstr>
      <vt:lpstr>获取新增匹配记录 – 定题</vt:lpstr>
      <vt:lpstr>PowerPoint 演示文稿</vt:lpstr>
      <vt:lpstr>检索结果 – 文献记录</vt:lpstr>
      <vt:lpstr>检索结果 – 记录详情</vt:lpstr>
      <vt:lpstr>检索结果 – 摘要/索引</vt:lpstr>
      <vt:lpstr>检索结果 – 工具栏</vt:lpstr>
      <vt:lpstr>小结</vt:lpstr>
      <vt:lpstr>获取ProQuest更多资讯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Boissy</dc:creator>
  <cp:lastModifiedBy>Administrator</cp:lastModifiedBy>
  <cp:revision>85</cp:revision>
  <dcterms:created xsi:type="dcterms:W3CDTF">2021-10-26T15:14:00Z</dcterms:created>
  <dcterms:modified xsi:type="dcterms:W3CDTF">2023-04-17T05:49:01Z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0x01010081F5307B948C904192ECB5497D8C5438</vt:lpwstr>
  </property>
  <property fmtid="{D5CDD505-2E9C-101B-9397-08002B2CF9AE}" pid="3" name="ArticulateGUID">
    <vt:lpwstr>D5726B60-BA6F-405A-3F3F-233F40513F3F</vt:lpwstr>
  </property>
  <property fmtid="{D5CDD505-2E9C-101B-9397-08002B2CF9AE}" pid="4" name="ArticulatePath">
    <vt:lpwstr>https://myproquest-my.sharepoint.com/personal/jim_wang_proquest_com/Documents/Desktop/PQDT B</vt:lpwstr>
  </property>
  <property fmtid="{D5CDD505-2E9C-101B-9397-08002B2CF9AE}" pid="5" name="ICV">
    <vt:lpwstr>AB3C1567F6A745718D48B8654D8F0E37_12</vt:lpwstr>
  </property>
  <property fmtid="{D5CDD505-2E9C-101B-9397-08002B2CF9AE}" pid="6" name="KSOProductBuildVer">
    <vt:lpwstr>2052-11.1.0.14036</vt:lpwstr>
  </property>
</Properties>
</file>